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63" r:id="rId6"/>
    <p:sldMasterId id="2147483666" r:id="rId7"/>
    <p:sldMasterId id="2147483669" r:id="rId8"/>
    <p:sldMasterId id="2147483672" r:id="rId9"/>
  </p:sldMasterIdLst>
  <p:notesMasterIdLst>
    <p:notesMasterId r:id="rId20"/>
  </p:notesMasterIdLst>
  <p:sldIdLst>
    <p:sldId id="294" r:id="rId10"/>
    <p:sldId id="293" r:id="rId11"/>
    <p:sldId id="298" r:id="rId12"/>
    <p:sldId id="299" r:id="rId13"/>
    <p:sldId id="290" r:id="rId14"/>
    <p:sldId id="295" r:id="rId15"/>
    <p:sldId id="301" r:id="rId16"/>
    <p:sldId id="297" r:id="rId17"/>
    <p:sldId id="302" r:id="rId18"/>
    <p:sldId id="3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6650" autoAdjust="0"/>
  </p:normalViewPr>
  <p:slideViewPr>
    <p:cSldViewPr snapToGrid="0" snapToObjects="1">
      <p:cViewPr>
        <p:scale>
          <a:sx n="40" d="100"/>
          <a:sy n="40" d="100"/>
        </p:scale>
        <p:origin x="166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D48DD-4F80-5B40-BF41-4AC197BE70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F5D85-AEA7-5D4F-BA07-20887C1C8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3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53D9F-63D6-43AE-AA16-67BE83431B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019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F5D85-AEA7-5D4F-BA07-20887C1C8F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3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53D9F-63D6-43AE-AA16-67BE83431B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36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53D9F-63D6-43AE-AA16-67BE83431B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927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F5D85-AEA7-5D4F-BA07-20887C1C8F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15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F5D85-AEA7-5D4F-BA07-20887C1C8F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6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9F93-5E18-934F-AF0E-345210A8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5346A-7C90-4642-86ED-A517CDD26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8799B-4847-D14C-8628-6770B3322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B369-04A0-CB41-B1B1-435926D6B2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3BA76-D010-424F-88E5-29D03740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C528F-98F1-824F-B007-57F02035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7CE-67AD-F14C-9ED6-C8B55F0B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8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FEC2F-9F4E-164E-AA07-EED0E143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C2C07-F5BC-504D-8724-38C7A8F7B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460CF-8488-6742-9DDE-9DED3893D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B369-04A0-CB41-B1B1-435926D6B2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DF48E-3CAB-424A-BED9-55997F6B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CF21C-C844-3F42-8F8B-C43C1240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7CE-67AD-F14C-9ED6-C8B55F0B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A273A-FFC1-C947-9D68-113FC3C28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9B404-434B-E040-AD7D-AC62FD08C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95D60-9836-5B46-92EF-BB9417B9B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B369-04A0-CB41-B1B1-435926D6B2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78A3B-04A3-254D-8CBE-1792D806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ABEAE-525C-DC41-B77B-C0930592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7CE-67AD-F14C-9ED6-C8B55F0B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16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8619-623B-4C71-8610-73EBBEB490DC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956D-E143-479C-B3BA-50B647C0EF7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SHOULD BE CAPS &amp; BOLD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Text aligned left</a:t>
            </a:r>
          </a:p>
        </p:txBody>
      </p:sp>
    </p:spTree>
    <p:extLst>
      <p:ext uri="{BB962C8B-B14F-4D97-AF65-F5344CB8AC3E}">
        <p14:creationId xmlns:p14="http://schemas.microsoft.com/office/powerpoint/2010/main" val="2015349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8619-623B-4C71-8610-73EBBEB490DC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956D-E143-479C-B3BA-50B647C0EF7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SHOULD BE CAPS &amp; BOLD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E142-8B8B-4983-A29A-0AA6829536B9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FCF0-FF98-4644-B5A0-A68BCFE35AF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SHOULD BE CAPS &amp; BOLD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Text aligned left</a:t>
            </a:r>
          </a:p>
        </p:txBody>
      </p:sp>
    </p:spTree>
    <p:extLst>
      <p:ext uri="{BB962C8B-B14F-4D97-AF65-F5344CB8AC3E}">
        <p14:creationId xmlns:p14="http://schemas.microsoft.com/office/powerpoint/2010/main" val="3305129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E142-8B8B-4983-A29A-0AA6829536B9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FCF0-FF98-4644-B5A0-A68BCFE35AF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SHOULD BE CAPS &amp; BOLD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663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SHOULD BE CAPS &amp; BOLD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A83C-8322-4C00-A71E-4CA52811DAAF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C651-F346-4B05-B65D-2D5AA18D30C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Text aligned left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Text aligned left</a:t>
            </a:r>
          </a:p>
        </p:txBody>
      </p:sp>
    </p:spTree>
    <p:extLst>
      <p:ext uri="{BB962C8B-B14F-4D97-AF65-F5344CB8AC3E}">
        <p14:creationId xmlns:p14="http://schemas.microsoft.com/office/powerpoint/2010/main" val="3968400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A83C-8322-4C00-A71E-4CA52811DAAF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C651-F346-4B05-B65D-2D5AA18D30C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SHOULD BE CAPS &amp; BOLD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039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B233-4027-454F-8EF2-652E71F3D979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4884-9173-4689-ADA6-E8C68BBDE9F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SHOULD BE CAPS &amp; BOLD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Text aligned left</a:t>
            </a:r>
          </a:p>
        </p:txBody>
      </p:sp>
    </p:spTree>
    <p:extLst>
      <p:ext uri="{BB962C8B-B14F-4D97-AF65-F5344CB8AC3E}">
        <p14:creationId xmlns:p14="http://schemas.microsoft.com/office/powerpoint/2010/main" val="3947594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B233-4027-454F-8EF2-652E71F3D979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4884-9173-4689-ADA6-E8C68BBDE9F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SHOULD BE CAPS &amp; BOLD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23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5304F-491F-894A-B780-CB45C428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B9FEA-3F7B-334A-A19E-35561A04C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18F31-552E-6D4F-90E4-2882D26A3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B369-04A0-CB41-B1B1-435926D6B2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71A79-F160-C040-A73D-2CA80CC9A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4569F-395E-ED42-B521-37DF89C8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7CE-67AD-F14C-9ED6-C8B55F0B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76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24FE-DF0C-4B5C-B873-06346B6AD135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8F27-1B5B-47A7-808F-9915DB626DB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SHOULD BE CAPS &amp; BOLD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Text aligned left</a:t>
            </a:r>
          </a:p>
        </p:txBody>
      </p:sp>
    </p:spTree>
    <p:extLst>
      <p:ext uri="{BB962C8B-B14F-4D97-AF65-F5344CB8AC3E}">
        <p14:creationId xmlns:p14="http://schemas.microsoft.com/office/powerpoint/2010/main" val="2475671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24FE-DF0C-4B5C-B873-06346B6AD135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8F27-1B5B-47A7-808F-9915DB626DB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SHOULD BE CAPS &amp; BOLD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91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1AF1-E120-EB45-94EF-804F8A42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A91A8-D715-2949-B56E-3CF1DE593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BFB75-3F98-0A40-82F6-0DA9E5DC5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B369-04A0-CB41-B1B1-435926D6B2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8F56C-7C4D-AA4D-B9C7-47454BB17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795E7-6D3E-E34C-A64D-8A031B92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7CE-67AD-F14C-9ED6-C8B55F0B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9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03595-310F-684A-A0C5-EADCB1019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F4554-1210-CB47-9788-38F7BA788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D6857-1279-444F-96FF-E5ED583EB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EC20C-2CE9-F84A-860B-E9C1450A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B369-04A0-CB41-B1B1-435926D6B2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29EB3-6759-5140-AE76-B1FDE89D7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90489-9471-DB48-9871-60116777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7CE-67AD-F14C-9ED6-C8B55F0B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1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DB54-877E-4E49-96F7-46F4B439C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24AB5-2C84-C34C-A551-4DB2BBAF5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BE9EA-76E8-E34A-852E-30A0547B6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B95045-8E22-1341-A515-1D2A1ED94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BA746-D64B-3042-BE01-E085DAB7B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58790-0AE2-9141-9F6B-AC7800774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B369-04A0-CB41-B1B1-435926D6B2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799A3-EBD1-5C48-840A-2340039A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5E4E75-57CF-414C-A4EF-ED50E1BC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7CE-67AD-F14C-9ED6-C8B55F0B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0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45CA-63F6-4348-ADC1-F5B173104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AD5D13-5EEA-694C-8EFC-61B624F51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B369-04A0-CB41-B1B1-435926D6B2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E3F17-9D2F-944E-9EFD-FA94DF78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2F35B-728E-9541-9AB8-E724A8D3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7CE-67AD-F14C-9ED6-C8B55F0B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1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CF4973-FE01-E144-974C-348781D82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B369-04A0-CB41-B1B1-435926D6B2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A6326B-1B8A-9F4D-BDBA-CE23DF37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0882B-EDA9-CD40-AEA6-BD604E87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7CE-67AD-F14C-9ED6-C8B55F0B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3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93AB6-7032-0C42-B5E1-655DB607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24968-D17F-B34E-9E50-01A6C55BA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2C218-40EB-3A4F-A9EC-6CCE27A41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B91E4-5416-AC4F-83EF-8E272799F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B369-04A0-CB41-B1B1-435926D6B2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0A02C-B4FD-9E46-B70A-003CDE7BA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4F8B1-9EC3-DB49-B81E-2282B9C04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7CE-67AD-F14C-9ED6-C8B55F0B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4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194E-5048-5D41-80ED-1BB516B5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91F99-1662-0F4E-AF8D-709E967F1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16C5E-D4E5-864B-8124-F47435E45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6E3A6-DDFF-8C46-9265-912577A70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B369-04A0-CB41-B1B1-435926D6B2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D9684-BF27-104E-BE31-311F529EA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46E76-3CFB-DB45-8C7C-E9C3585D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7CE-67AD-F14C-9ED6-C8B55F0B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3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8B72F-6788-F741-870E-8D350F45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A8FF8-433B-B344-B21C-4D8F2A23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A31FE-AEE9-4A42-A5BA-E0E4BDFB3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0B369-04A0-CB41-B1B1-435926D6B2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C10DA-531B-4F4F-AAD5-DDC2FBF00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7C0D0-663A-7F49-B5D8-E98C786C5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437CE-67AD-F14C-9ED6-C8B55F0B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7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68619-623B-4C71-8610-73EBBEB490DC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E956D-E143-479C-B3BA-50B647C0EF7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5225AC5-AFB0-E5A1-C3B9-69720591FD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9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EE142-8B8B-4983-A29A-0AA6829536B9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FCF0-FF98-4644-B5A0-A68BCFE35AF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6A9427BC-390D-18C8-9C94-001619488B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2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A83C-8322-4C00-A71E-4CA52811DAAF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2C651-F346-4B05-B65D-2D5AA18D30C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2EA5D8B7-F7FE-3E3F-B4D0-4A7B76F134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1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6B233-4027-454F-8EF2-652E71F3D979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D4884-9173-4689-ADA6-E8C68BBDE9F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78AC08A8-E882-2BE0-9AEC-0382C865E1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424FE-DF0C-4B5C-B873-06346B6AD135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88F27-1B5B-47A7-808F-9915DB626DB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27BB0AF4-2453-3411-27B3-8E45A55E1B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6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\\LBNFILR003\lbndfs\PublicHealthNS\2019%20Public%20Health%20Team\1.%20Healthy%20Lives%20&amp;%20Prevention\Smoking\CLeaR%20Improvement%20tool\Latest%20version\Evidence%20CLeaR%20assessment\Final%20evidence\EVIDENCE%20FOR%20LONDON%20BOROUGH%20OF%20NEWHAM%20CLeaR%20ASSESSMENT.docx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9501" y="2215408"/>
            <a:ext cx="8501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/>
              <a:t>CLeaR Assessment Update</a:t>
            </a:r>
            <a:br>
              <a:rPr lang="en-GB" sz="4400"/>
            </a:br>
            <a:r>
              <a:rPr lang="en-GB" sz="3200"/>
              <a:t>27</a:t>
            </a:r>
            <a:r>
              <a:rPr lang="en-GB" sz="3200" baseline="30000"/>
              <a:t>th</a:t>
            </a:r>
            <a:r>
              <a:rPr lang="en-GB" sz="3200"/>
              <a:t> September 2022</a:t>
            </a:r>
            <a:br>
              <a:rPr lang="en-GB" sz="3200"/>
            </a:b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1616" y="3792586"/>
            <a:ext cx="8501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Sumaiyah Rahman, Public Health Officer, LBN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0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49E42C-5455-C242-A504-D6E17B255D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49" b="83181"/>
          <a:stretch/>
        </p:blipFill>
        <p:spPr>
          <a:xfrm>
            <a:off x="0" y="0"/>
            <a:ext cx="12192000" cy="8534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87886" b="4990"/>
          <a:stretch/>
        </p:blipFill>
        <p:spPr>
          <a:xfrm>
            <a:off x="-529" y="6339840"/>
            <a:ext cx="12193057" cy="4876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E70C066-9A7F-704A-84AC-D587DEAFFDDA}"/>
              </a:ext>
            </a:extLst>
          </p:cNvPr>
          <p:cNvSpPr txBox="1">
            <a:spLocks/>
          </p:cNvSpPr>
          <p:nvPr/>
        </p:nvSpPr>
        <p:spPr>
          <a:xfrm>
            <a:off x="150471" y="-1815"/>
            <a:ext cx="8776423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Next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steps 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471" y="957943"/>
            <a:ext cx="1169176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are keen to work with you to develop a tobacco control plan based on the gaps we have identified from the CLeaR assessment. </a:t>
            </a:r>
          </a:p>
          <a:p>
            <a:endParaRPr lang="en-GB" sz="2000" dirty="0" smtClean="0"/>
          </a:p>
          <a:p>
            <a:r>
              <a:rPr lang="en-GB" b="1" u="sng" dirty="0" smtClean="0"/>
              <a:t>The key areas we want to particularly focus on: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/>
              <a:t>Work with young people on vapes and smoking – providing cessation support and preventing uptake.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u="sng" dirty="0" smtClean="0"/>
              <a:t>Our work with VCFS organisations to reduce the prevalence of smoking amongst our core priority groups. </a:t>
            </a:r>
          </a:p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/>
              <a:t>Primary care networks – improving referrals from GP practices into our stop smoking service. 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r>
              <a:rPr lang="en-GB" sz="2000" dirty="0" smtClean="0"/>
              <a:t>Ahead our next meeting, a draft tobacco control plan will be designed and shared with you all to provide feedback and turn areas of </a:t>
            </a:r>
            <a:r>
              <a:rPr lang="en-GB" sz="2000" u="sng" dirty="0" smtClean="0"/>
              <a:t>weak evidence</a:t>
            </a:r>
            <a:r>
              <a:rPr lang="en-GB" sz="2000" dirty="0" smtClean="0"/>
              <a:t> into </a:t>
            </a:r>
            <a:r>
              <a:rPr lang="en-GB" sz="2000" u="sng" dirty="0" smtClean="0"/>
              <a:t>strong evidence.</a:t>
            </a:r>
          </a:p>
          <a:p>
            <a:endParaRPr lang="en-GB" sz="2000" u="sng" dirty="0"/>
          </a:p>
          <a:p>
            <a:r>
              <a:rPr lang="en-GB" sz="2000" dirty="0" smtClean="0"/>
              <a:t>Our overall aim is to fulfil priority 10 – </a:t>
            </a:r>
            <a:r>
              <a:rPr lang="en-GB" sz="2000" b="1" dirty="0" smtClean="0"/>
              <a:t>Making Newham SmokeFree by 2030. </a:t>
            </a:r>
          </a:p>
        </p:txBody>
      </p:sp>
    </p:spTree>
    <p:extLst>
      <p:ext uri="{BB962C8B-B14F-4D97-AF65-F5344CB8AC3E}">
        <p14:creationId xmlns:p14="http://schemas.microsoft.com/office/powerpoint/2010/main" val="9711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2871" y="278303"/>
            <a:ext cx="9430099" cy="882840"/>
          </a:xfrm>
        </p:spPr>
        <p:txBody>
          <a:bodyPr>
            <a:noAutofit/>
          </a:bodyPr>
          <a:lstStyle/>
          <a:p>
            <a:r>
              <a:rPr lang="en-US" sz="3000" dirty="0">
                <a:sym typeface="Arial"/>
              </a:rPr>
              <a:t>Recap of CLeaR assessment tool</a:t>
            </a:r>
            <a:br>
              <a:rPr lang="en-US" sz="3000" dirty="0">
                <a:sym typeface="Arial"/>
              </a:rPr>
            </a:br>
            <a:endParaRPr lang="en-GB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803922"/>
            <a:ext cx="106338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ea typeface="ヒラギノ角ゴ Pro W3" pitchFamily="84" charset="-128"/>
                <a:cs typeface="Arial"/>
                <a:sym typeface="Arial"/>
              </a:rPr>
              <a:t>CLeaR is a </a:t>
            </a:r>
            <a:r>
              <a:rPr lang="en-GB" sz="2000" b="1" dirty="0">
                <a:solidFill>
                  <a:prstClr val="black"/>
                </a:solidFill>
                <a:latin typeface="Arial" pitchFamily="34" charset="0"/>
                <a:ea typeface="ヒラギノ角ゴ Pro W3" pitchFamily="84" charset="-128"/>
                <a:cs typeface="Arial"/>
                <a:sym typeface="Arial"/>
              </a:rPr>
              <a:t>system led improvement tool </a:t>
            </a:r>
            <a:r>
              <a:rPr lang="en-GB" sz="2000" dirty="0">
                <a:solidFill>
                  <a:prstClr val="black"/>
                </a:solidFill>
                <a:latin typeface="Arial" pitchFamily="34" charset="0"/>
                <a:ea typeface="ヒラギノ角ゴ Pro W3" pitchFamily="84" charset="-128"/>
                <a:cs typeface="Arial"/>
                <a:sym typeface="Arial"/>
              </a:rPr>
              <a:t>for tobacco control developed by ASH and now managed by </a:t>
            </a: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ea typeface="ヒラギノ角ゴ Pro W3" pitchFamily="84" charset="-128"/>
                <a:cs typeface="Arial"/>
                <a:sym typeface="Arial"/>
              </a:rPr>
              <a:t>DHSC. </a:t>
            </a:r>
            <a:r>
              <a:rPr lang="en-GB" sz="2000" dirty="0">
                <a:solidFill>
                  <a:prstClr val="black"/>
                </a:solidFill>
                <a:latin typeface="Arial" pitchFamily="34" charset="0"/>
                <a:ea typeface="ヒラギノ角ゴ Pro W3" pitchFamily="84" charset="-128"/>
                <a:cs typeface="Arial"/>
                <a:sym typeface="Arial"/>
              </a:rPr>
              <a:t>It enables local systems to score themselves against </a:t>
            </a:r>
            <a:r>
              <a:rPr lang="en-GB" sz="2000" b="1" dirty="0">
                <a:solidFill>
                  <a:prstClr val="black"/>
                </a:solidFill>
                <a:latin typeface="Arial" pitchFamily="34" charset="0"/>
                <a:ea typeface="ヒラギノ角ゴ Pro W3" pitchFamily="84" charset="-128"/>
                <a:cs typeface="Arial"/>
                <a:sym typeface="Arial"/>
              </a:rPr>
              <a:t>established standards of good practice </a:t>
            </a:r>
            <a:r>
              <a:rPr lang="en-GB" sz="2000" dirty="0">
                <a:solidFill>
                  <a:prstClr val="black"/>
                </a:solidFill>
                <a:latin typeface="Arial" pitchFamily="34" charset="0"/>
                <a:ea typeface="ヒラギノ角ゴ Pro W3" pitchFamily="84" charset="-128"/>
                <a:cs typeface="Arial"/>
                <a:sym typeface="Arial"/>
              </a:rPr>
              <a:t>such as NICE public health guidance and publicly available outcomes data. 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ea typeface="ヒラギノ角ゴ Pro W3" pitchFamily="84" charset="-128"/>
                <a:cs typeface="Arial"/>
                <a:sym typeface="Arial"/>
              </a:rPr>
              <a:t>Assessments identify areas of strength and weakness and can form the </a:t>
            </a:r>
            <a:r>
              <a:rPr lang="en-GB" sz="2000" b="1" dirty="0">
                <a:solidFill>
                  <a:prstClr val="black"/>
                </a:solidFill>
                <a:latin typeface="Arial" pitchFamily="34" charset="0"/>
                <a:ea typeface="ヒラギノ角ゴ Pro W3" pitchFamily="84" charset="-128"/>
                <a:cs typeface="Arial"/>
                <a:sym typeface="Arial"/>
              </a:rPr>
              <a:t>basis for local improvement plans</a:t>
            </a:r>
            <a:r>
              <a:rPr lang="en-GB" sz="2000" dirty="0">
                <a:solidFill>
                  <a:prstClr val="black"/>
                </a:solidFill>
                <a:latin typeface="Arial" pitchFamily="34" charset="0"/>
                <a:ea typeface="ヒラギノ角ゴ Pro W3" pitchFamily="84" charset="-128"/>
                <a:cs typeface="Arial"/>
                <a:sym typeface="Arial"/>
              </a:rPr>
              <a:t>. (Self assessments can be complemented by peer assessments.)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prstClr val="black"/>
                </a:solidFill>
                <a:latin typeface="Arial" pitchFamily="34" charset="0"/>
                <a:ea typeface="ヒラギノ角ゴ Pro W3" pitchFamily="84" charset="-128"/>
                <a:cs typeface="Arial"/>
                <a:sym typeface="Arial"/>
              </a:rPr>
              <a:t>CLeaR</a:t>
            </a:r>
            <a:r>
              <a:rPr lang="en-GB" sz="2000" dirty="0">
                <a:solidFill>
                  <a:prstClr val="black"/>
                </a:solidFill>
                <a:latin typeface="Arial" pitchFamily="34" charset="0"/>
                <a:ea typeface="ヒラギノ角ゴ Pro W3" pitchFamily="84" charset="-128"/>
                <a:cs typeface="Arial"/>
                <a:sym typeface="Arial"/>
              </a:rPr>
              <a:t> has undergone some revisions to make it easier to use, aligned with national policy and appropriate for the current tobacco control environment. 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ea typeface="ヒラギノ角ゴ Pro W3" pitchFamily="84" charset="-128"/>
                <a:cs typeface="Arial"/>
                <a:sym typeface="Arial"/>
              </a:rPr>
              <a:t>New topic-specific self assessment tools (“deep dives”)</a:t>
            </a:r>
          </a:p>
        </p:txBody>
      </p:sp>
    </p:spTree>
    <p:extLst>
      <p:ext uri="{BB962C8B-B14F-4D97-AF65-F5344CB8AC3E}">
        <p14:creationId xmlns:p14="http://schemas.microsoft.com/office/powerpoint/2010/main" val="31972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13" y="470809"/>
            <a:ext cx="9144000" cy="744585"/>
          </a:xfrm>
        </p:spPr>
        <p:txBody>
          <a:bodyPr>
            <a:noAutofit/>
          </a:bodyPr>
          <a:lstStyle/>
          <a:p>
            <a:r>
              <a:rPr lang="en-GB" sz="3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Progress on gaps identified within the CLeaR</a:t>
            </a:r>
            <a:r>
              <a:rPr lang="en-GB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sz="3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483290"/>
              </p:ext>
            </p:extLst>
          </p:nvPr>
        </p:nvGraphicFramePr>
        <p:xfrm>
          <a:off x="141514" y="1426778"/>
          <a:ext cx="11865429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675">
                  <a:extLst>
                    <a:ext uri="{9D8B030D-6E8A-4147-A177-3AD203B41FA5}">
                      <a16:colId xmlns:a16="http://schemas.microsoft.com/office/drawing/2014/main" val="3748996281"/>
                    </a:ext>
                  </a:extLst>
                </a:gridCol>
                <a:gridCol w="2064675">
                  <a:extLst>
                    <a:ext uri="{9D8B030D-6E8A-4147-A177-3AD203B41FA5}">
                      <a16:colId xmlns:a16="http://schemas.microsoft.com/office/drawing/2014/main" val="1361039659"/>
                    </a:ext>
                  </a:extLst>
                </a:gridCol>
                <a:gridCol w="1385397">
                  <a:extLst>
                    <a:ext uri="{9D8B030D-6E8A-4147-A177-3AD203B41FA5}">
                      <a16:colId xmlns:a16="http://schemas.microsoft.com/office/drawing/2014/main" val="3968266840"/>
                    </a:ext>
                  </a:extLst>
                </a:gridCol>
                <a:gridCol w="1607402">
                  <a:extLst>
                    <a:ext uri="{9D8B030D-6E8A-4147-A177-3AD203B41FA5}">
                      <a16:colId xmlns:a16="http://schemas.microsoft.com/office/drawing/2014/main" val="1910374940"/>
                    </a:ext>
                  </a:extLst>
                </a:gridCol>
                <a:gridCol w="2361504">
                  <a:extLst>
                    <a:ext uri="{9D8B030D-6E8A-4147-A177-3AD203B41FA5}">
                      <a16:colId xmlns:a16="http://schemas.microsoft.com/office/drawing/2014/main" val="1592066986"/>
                    </a:ext>
                  </a:extLst>
                </a:gridCol>
                <a:gridCol w="2381776">
                  <a:extLst>
                    <a:ext uri="{9D8B030D-6E8A-4147-A177-3AD203B41FA5}">
                      <a16:colId xmlns:a16="http://schemas.microsoft.com/office/drawing/2014/main" val="4003662585"/>
                    </a:ext>
                  </a:extLst>
                </a:gridCol>
              </a:tblGrid>
              <a:tr h="32929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Area of</a:t>
                      </a:r>
                      <a:r>
                        <a:rPr lang="en-GB" sz="1600" baseline="0" dirty="0" smtClean="0"/>
                        <a:t> work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Challenge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Suggested Lead/s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Priority</a:t>
                      </a:r>
                      <a:r>
                        <a:rPr lang="en-GB" sz="1600" baseline="0" dirty="0" smtClean="0"/>
                        <a:t> group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Action to date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Follow-up?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844546"/>
                  </a:ext>
                </a:extLst>
              </a:tr>
              <a:tr h="1234441">
                <a:tc rowSpan="2">
                  <a:txBody>
                    <a:bodyPr/>
                    <a:lstStyle/>
                    <a:p>
                      <a:r>
                        <a:rPr lang="en-GB" sz="1400" dirty="0" smtClean="0"/>
                        <a:t>Planning</a:t>
                      </a:r>
                      <a:r>
                        <a:rPr lang="en-GB" sz="1400" baseline="0" dirty="0" smtClean="0"/>
                        <a:t> and commissioning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Piloting voucher scheme for pregnant women who smoke to establish whether it is an effective tool  in increasing quit rates. 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Cathy</a:t>
                      </a:r>
                      <a:r>
                        <a:rPr lang="en-GB" sz="1400" i="1" baseline="0" dirty="0" smtClean="0"/>
                        <a:t> Flavey Browne (Barts NUH)</a:t>
                      </a:r>
                      <a:endParaRPr lang="en-GB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Pregnant women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Use NUH quit rate data for pregnant women based on new tobacco dependency service launched by Barts to establish whether vouchers</a:t>
                      </a:r>
                      <a:r>
                        <a:rPr lang="en-GB" sz="1400" baseline="0" dirty="0" smtClean="0"/>
                        <a:t> are </a:t>
                      </a:r>
                      <a:r>
                        <a:rPr lang="en-GB" sz="1400" dirty="0" smtClean="0"/>
                        <a:t>needed.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Cathy to update</a:t>
                      </a:r>
                      <a:r>
                        <a:rPr lang="en-GB" sz="1400" baseline="0" dirty="0" smtClean="0"/>
                        <a:t> on pregnancy quit rate in January 2023.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373662"/>
                  </a:ext>
                </a:extLst>
              </a:tr>
              <a:tr h="850673">
                <a:tc vMerge="1">
                  <a:txBody>
                    <a:bodyPr/>
                    <a:lstStyle/>
                    <a:p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Work with NEL ICS to look at better supporting primary care networks with referrals into SSS.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Madalina Pop (LBN)</a:t>
                      </a:r>
                      <a:endParaRPr lang="en-GB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Deprived wards in Newham</a:t>
                      </a:r>
                    </a:p>
                    <a:p>
                      <a:r>
                        <a:rPr lang="en-GB" sz="1400" dirty="0" smtClean="0"/>
                        <a:t>Ethnic</a:t>
                      </a:r>
                      <a:r>
                        <a:rPr lang="en-GB" sz="1400" baseline="0" dirty="0" smtClean="0"/>
                        <a:t> minorities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Attended GP</a:t>
                      </a:r>
                      <a:r>
                        <a:rPr lang="en-GB" sz="1400" baseline="0" dirty="0" smtClean="0"/>
                        <a:t> forum to promote Stoptober and highlight referral pathway. 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Set up stop smoking clinics within certain GP practices across Newham.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Work with GP practices</a:t>
                      </a:r>
                      <a:r>
                        <a:rPr lang="en-GB" sz="1400" baseline="0" dirty="0" smtClean="0"/>
                        <a:t> to improve referral pathways into our stop smoking service.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947975"/>
                  </a:ext>
                </a:extLst>
              </a:tr>
              <a:tr h="1426936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Prevention</a:t>
                      </a:r>
                      <a:r>
                        <a:rPr lang="en-GB" sz="1400" baseline="0" dirty="0" smtClean="0"/>
                        <a:t>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Collaborate with VCFS organisations within SmokeFree Alliance who are interested and can target our priority groups.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COMPOST</a:t>
                      </a:r>
                      <a:r>
                        <a:rPr lang="en-GB" sz="1400" i="1" baseline="0" dirty="0" smtClean="0"/>
                        <a:t> </a:t>
                      </a:r>
                    </a:p>
                    <a:p>
                      <a:r>
                        <a:rPr lang="en-GB" sz="1400" i="1" baseline="0" dirty="0" smtClean="0"/>
                        <a:t>Shah Mahmud (LBN)</a:t>
                      </a:r>
                      <a:endParaRPr lang="en-GB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Deprived wards in Newham </a:t>
                      </a:r>
                    </a:p>
                    <a:p>
                      <a:r>
                        <a:rPr lang="en-GB" sz="1400" dirty="0" smtClean="0"/>
                        <a:t>Eastern European communities </a:t>
                      </a:r>
                    </a:p>
                    <a:p>
                      <a:r>
                        <a:rPr lang="en-GB" sz="1400" dirty="0" smtClean="0"/>
                        <a:t>Mental health</a:t>
                      </a:r>
                    </a:p>
                    <a:p>
                      <a:r>
                        <a:rPr lang="en-GB" sz="1400" dirty="0" smtClean="0"/>
                        <a:t>Pregnant women </a:t>
                      </a:r>
                    </a:p>
                    <a:p>
                      <a:r>
                        <a:rPr lang="en-GB" sz="1400" dirty="0" smtClean="0"/>
                        <a:t>Ethnic minorities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Identify from the alliance the VCFS groups</a:t>
                      </a:r>
                      <a:r>
                        <a:rPr lang="en-GB" sz="1400" baseline="0" dirty="0" smtClean="0"/>
                        <a:t> missing when targeting our core priority groups.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26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1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13" y="470809"/>
            <a:ext cx="9144000" cy="744585"/>
          </a:xfrm>
        </p:spPr>
        <p:txBody>
          <a:bodyPr>
            <a:noAutofit/>
          </a:bodyPr>
          <a:lstStyle/>
          <a:p>
            <a:r>
              <a:rPr lang="en-GB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Progress on gaps identified within the CLeaR</a:t>
            </a:r>
            <a:br>
              <a:rPr lang="en-GB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sz="3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509298"/>
              </p:ext>
            </p:extLst>
          </p:nvPr>
        </p:nvGraphicFramePr>
        <p:xfrm>
          <a:off x="141513" y="1208044"/>
          <a:ext cx="11642646" cy="5642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441">
                  <a:extLst>
                    <a:ext uri="{9D8B030D-6E8A-4147-A177-3AD203B41FA5}">
                      <a16:colId xmlns:a16="http://schemas.microsoft.com/office/drawing/2014/main" val="4211513544"/>
                    </a:ext>
                  </a:extLst>
                </a:gridCol>
                <a:gridCol w="1940441">
                  <a:extLst>
                    <a:ext uri="{9D8B030D-6E8A-4147-A177-3AD203B41FA5}">
                      <a16:colId xmlns:a16="http://schemas.microsoft.com/office/drawing/2014/main" val="1361039659"/>
                    </a:ext>
                  </a:extLst>
                </a:gridCol>
                <a:gridCol w="1940441">
                  <a:extLst>
                    <a:ext uri="{9D8B030D-6E8A-4147-A177-3AD203B41FA5}">
                      <a16:colId xmlns:a16="http://schemas.microsoft.com/office/drawing/2014/main" val="3968266840"/>
                    </a:ext>
                  </a:extLst>
                </a:gridCol>
                <a:gridCol w="1940441">
                  <a:extLst>
                    <a:ext uri="{9D8B030D-6E8A-4147-A177-3AD203B41FA5}">
                      <a16:colId xmlns:a16="http://schemas.microsoft.com/office/drawing/2014/main" val="1517638669"/>
                    </a:ext>
                  </a:extLst>
                </a:gridCol>
                <a:gridCol w="1940441">
                  <a:extLst>
                    <a:ext uri="{9D8B030D-6E8A-4147-A177-3AD203B41FA5}">
                      <a16:colId xmlns:a16="http://schemas.microsoft.com/office/drawing/2014/main" val="1592066986"/>
                    </a:ext>
                  </a:extLst>
                </a:gridCol>
                <a:gridCol w="1940441">
                  <a:extLst>
                    <a:ext uri="{9D8B030D-6E8A-4147-A177-3AD203B41FA5}">
                      <a16:colId xmlns:a16="http://schemas.microsoft.com/office/drawing/2014/main" val="3341980588"/>
                    </a:ext>
                  </a:extLst>
                </a:gridCol>
              </a:tblGrid>
              <a:tr h="33355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Area of work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Challenge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Suggested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dirty="0" smtClean="0"/>
                        <a:t>Lead/s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Priority group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Action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dirty="0" smtClean="0"/>
                        <a:t>to date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Follow-up?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844546"/>
                  </a:ext>
                </a:extLst>
              </a:tr>
              <a:tr h="1834542">
                <a:tc>
                  <a:txBody>
                    <a:bodyPr/>
                    <a:lstStyle/>
                    <a:p>
                      <a:r>
                        <a:rPr lang="en-GB" sz="1200" b="0" dirty="0" smtClean="0"/>
                        <a:t>Planning and Commissioning</a:t>
                      </a:r>
                      <a:endParaRPr lang="en-GB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Work with our partners at ELFT to better understand the  in-patient support which is provided on-site including extended behavioural support for patients with mental health conditions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i="1" dirty="0" smtClean="0"/>
                        <a:t>Angela</a:t>
                      </a:r>
                      <a:r>
                        <a:rPr lang="en-GB" sz="1200" i="1" baseline="0" dirty="0" smtClean="0"/>
                        <a:t> Bartley (ELFT)</a:t>
                      </a:r>
                      <a:endParaRPr lang="en-GB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People with acute health conditions</a:t>
                      </a:r>
                    </a:p>
                    <a:p>
                      <a:r>
                        <a:rPr lang="en-GB" sz="1200" dirty="0" smtClean="0"/>
                        <a:t>Mental</a:t>
                      </a:r>
                      <a:r>
                        <a:rPr lang="en-GB" sz="1200" baseline="0" dirty="0" smtClean="0"/>
                        <a:t> health</a:t>
                      </a:r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Angela</a:t>
                      </a:r>
                      <a:r>
                        <a:rPr lang="en-GB" sz="1200" baseline="0" dirty="0" smtClean="0"/>
                        <a:t> to provide an update on ELFT’s current in-patient support for those with mental health conditions</a:t>
                      </a:r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047402"/>
                  </a:ext>
                </a:extLst>
              </a:tr>
              <a:tr h="183454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Cessation</a:t>
                      </a:r>
                      <a:endParaRPr lang="en-GB" sz="1200" b="0" dirty="0" smtClean="0">
                        <a:solidFill>
                          <a:prstClr val="black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Produce a quarterly update on our stop smoking service focusing on:  </a:t>
                      </a:r>
                      <a:r>
                        <a:rPr lang="en-GB" sz="1200" dirty="0" smtClean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 of referrals, 4-week quits, quit rate, number of VBA sessions etc.,</a:t>
                      </a:r>
                      <a:r>
                        <a:rPr lang="en-GB" sz="12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which is publicly available </a:t>
                      </a:r>
                      <a:endParaRPr lang="en-GB" sz="1200" b="1" dirty="0" smtClean="0">
                        <a:solidFill>
                          <a:prstClr val="black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/>
                        <a:t>Madalina</a:t>
                      </a:r>
                      <a:r>
                        <a:rPr lang="en-GB" sz="1200" i="1" baseline="0" dirty="0" smtClean="0"/>
                        <a:t> Pop </a:t>
                      </a: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(LBN)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Shamsia Begum (QMUL)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Sumaiyah Rahman (LBN)</a:t>
                      </a:r>
                      <a:endParaRPr lang="en-GB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All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Developed Newham SmokeFree Alliance newsletter which following contains information.</a:t>
                      </a:r>
                      <a:r>
                        <a:rPr lang="en-GB" sz="1200" baseline="0" dirty="0" smtClean="0"/>
                        <a:t> This is sent to members of the alliance, PH colleagues and shared across networks.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n/a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373662"/>
                  </a:ext>
                </a:extLst>
              </a:tr>
              <a:tr h="1639969">
                <a:tc vMerge="1">
                  <a:txBody>
                    <a:bodyPr/>
                    <a:lstStyle/>
                    <a:p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Develop a local e-cigarette position statement for practitioners, clinical but also for comms departments at LBN and wider community.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i="1" dirty="0" smtClean="0"/>
                        <a:t>Sumaiyah</a:t>
                      </a:r>
                      <a:r>
                        <a:rPr lang="en-GB" sz="1200" i="1" baseline="0" dirty="0" smtClean="0"/>
                        <a:t> Rahman (LBN)</a:t>
                      </a:r>
                    </a:p>
                    <a:p>
                      <a:endParaRPr lang="en-GB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Smokers</a:t>
                      </a:r>
                      <a:r>
                        <a:rPr lang="en-GB" sz="1200" baseline="0" dirty="0" smtClean="0"/>
                        <a:t> (adults aged 18+)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Working with Stop Smoking London – London Tobacco Control Network to develop an e-cigarette position statement aimed at adults attempting to quit smoking.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Draft will be shared with members of the alliance in due course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947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7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" y="513875"/>
            <a:ext cx="9144000" cy="744585"/>
          </a:xfrm>
        </p:spPr>
        <p:txBody>
          <a:bodyPr>
            <a:noAutofit/>
          </a:bodyPr>
          <a:lstStyle/>
          <a:p>
            <a:r>
              <a:rPr lang="en-GB" sz="3000" kern="0" dirty="0" smtClean="0">
                <a:latin typeface="Arial"/>
                <a:ea typeface="Arial"/>
                <a:cs typeface="Arial"/>
                <a:sym typeface="Arial"/>
              </a:rPr>
              <a:t>Other areas requiring development</a:t>
            </a:r>
            <a:r>
              <a:rPr lang="en-GB" sz="3000" kern="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3000" kern="0" dirty="0">
                <a:latin typeface="Arial"/>
                <a:ea typeface="Arial"/>
                <a:cs typeface="Arial"/>
                <a:sym typeface="Arial"/>
              </a:rPr>
            </a:br>
            <a:endParaRPr lang="en-GB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" y="1503540"/>
            <a:ext cx="1192149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We have been working on the </a:t>
            </a:r>
            <a:r>
              <a:rPr lang="en-GB" sz="2200" u="sng" dirty="0" smtClean="0"/>
              <a:t>prevention </a:t>
            </a:r>
            <a:r>
              <a:rPr lang="en-GB" sz="2200" dirty="0" smtClean="0"/>
              <a:t>section </a:t>
            </a:r>
            <a:r>
              <a:rPr lang="en-GB" sz="2200" dirty="0" smtClean="0"/>
              <a:t>of the CLeaR improvement tool, identifying strengths and gaps from </a:t>
            </a:r>
            <a:r>
              <a:rPr lang="en-GB" sz="2200" dirty="0" smtClean="0"/>
              <a:t>each section where </a:t>
            </a:r>
            <a:r>
              <a:rPr lang="en-GB" sz="2200" dirty="0" smtClean="0"/>
              <a:t>we can strategically move forward and develop our local tobacco control plan.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An evidence document designed to show how we meet each section of the CLeaR model and justify the evidence score. </a:t>
            </a: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10" name="Rectangle 9"/>
          <p:cNvSpPr/>
          <p:nvPr/>
        </p:nvSpPr>
        <p:spPr>
          <a:xfrm>
            <a:off x="188528" y="3834475"/>
            <a:ext cx="475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 action="ppaction://hlinkfile"/>
              </a:rPr>
              <a:t>Evidence document for LBN – CLeaR assessment 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61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386" y="394418"/>
            <a:ext cx="9144000" cy="744585"/>
          </a:xfrm>
        </p:spPr>
        <p:txBody>
          <a:bodyPr>
            <a:noAutofit/>
          </a:bodyPr>
          <a:lstStyle/>
          <a:p>
            <a:r>
              <a:rPr lang="en-GB" sz="3000" dirty="0" smtClean="0"/>
              <a:t>NICE NG209 – Smoking prevention in schools </a:t>
            </a:r>
            <a:endParaRPr lang="en-GB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55718" y="3137489"/>
            <a:ext cx="11745686" cy="3385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Calibri (Body)"/>
              </a:rPr>
              <a:t>Develop </a:t>
            </a:r>
            <a:r>
              <a:rPr lang="en-GB" sz="1400" dirty="0">
                <a:latin typeface="Calibri (Body)"/>
              </a:rPr>
              <a:t>local campaigns lasting 3 – 5 years which align with national campaigns preventing uptake of smoking amongst children and young people. </a:t>
            </a:r>
          </a:p>
          <a:p>
            <a:pPr marL="457200" indent="-457200">
              <a:buFont typeface="+mj-lt"/>
              <a:buAutoNum type="arabicPeriod"/>
            </a:pPr>
            <a:endParaRPr lang="en-GB" sz="1400" dirty="0">
              <a:latin typeface="Calibri (Body)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Calibri (Body)"/>
              </a:rPr>
              <a:t>Produce a school/organisation-wide smokefree policy (part of tobacco control strategy) which must be easily accessible, consulted with young people and staff on prevention activities (staff training + interventions considering cultural, special educational and physical needs). </a:t>
            </a:r>
          </a:p>
          <a:p>
            <a:pPr marL="457200" indent="-457200">
              <a:buFont typeface="+mj-lt"/>
              <a:buAutoNum type="arabicPeriod"/>
            </a:pPr>
            <a:endParaRPr lang="en-GB" sz="1400" dirty="0">
              <a:latin typeface="Calibri (Body)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Calibri (Body)"/>
              </a:rPr>
              <a:t>Design a curriculum led by teachers, teaching assistants or expert leads which includes information on the prevalence and health effects of tobacco enabling classroom discussions and interactive learning.</a:t>
            </a:r>
          </a:p>
          <a:p>
            <a:pPr marL="457200" indent="-457200">
              <a:buFont typeface="+mj-lt"/>
              <a:buAutoNum type="arabicPeriod"/>
            </a:pPr>
            <a:endParaRPr lang="en-GB" sz="1400" dirty="0">
              <a:latin typeface="Calibri (Body)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Calibri "/>
              </a:rPr>
              <a:t>Work </a:t>
            </a:r>
            <a:r>
              <a:rPr lang="en-GB" sz="1400" dirty="0">
                <a:latin typeface="Calibri "/>
              </a:rPr>
              <a:t>with children and young people preventing uptake of smoking and discourage them from experimenting with e-cigarettes or inadvertently making them desirable. 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latin typeface="Calibri 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Calibri "/>
              </a:rPr>
              <a:t>Encourage </a:t>
            </a:r>
            <a:r>
              <a:rPr lang="en-GB" sz="1400" dirty="0">
                <a:latin typeface="Calibri "/>
              </a:rPr>
              <a:t>peer-led intervention in schools by nominating a SmokeFree champion who supports peers by discussing the risks and challenging the norms associated with smoking. 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374" t="38173" r="10450" b="53314"/>
          <a:stretch/>
        </p:blipFill>
        <p:spPr>
          <a:xfrm>
            <a:off x="207386" y="1488687"/>
            <a:ext cx="11759200" cy="64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77" y="510178"/>
            <a:ext cx="8437994" cy="643707"/>
          </a:xfrm>
        </p:spPr>
        <p:txBody>
          <a:bodyPr>
            <a:noAutofit/>
          </a:bodyPr>
          <a:lstStyle/>
          <a:p>
            <a:r>
              <a:rPr lang="en-GB" sz="3000" dirty="0" smtClean="0"/>
              <a:t/>
            </a:r>
            <a:br>
              <a:rPr lang="en-GB" sz="3000" dirty="0" smtClean="0"/>
            </a:br>
            <a:r>
              <a:rPr lang="en-GB" sz="3000" dirty="0" smtClean="0"/>
              <a:t>7) Prevention – Is your work with young people evidence based?</a:t>
            </a:r>
            <a:endParaRPr lang="en-GB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18177" y="1448191"/>
            <a:ext cx="1171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have responded to this section of the CLeaR assessment from an LBN perspective.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8177" y="1863015"/>
            <a:ext cx="5204937" cy="35394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600" b="1" u="sng" dirty="0" smtClean="0"/>
              <a:t>Strengths: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Thank you for Not Smoking Poster Competition aimed at 5 – 14 year olds, as part of No Smoking Day.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Smoking, Vaping and Young People Task and Finish Group to prevent uptake in the borough. </a:t>
            </a:r>
          </a:p>
          <a:p>
            <a:endParaRPr lang="en-GB" sz="1600" dirty="0" smtClean="0"/>
          </a:p>
          <a:p>
            <a:pPr marL="285750" indent="-285750">
              <a:buFontTx/>
              <a:buChar char="-"/>
            </a:pPr>
            <a:r>
              <a:rPr lang="en-GB" sz="1600" dirty="0" smtClean="0"/>
              <a:t>Developed a draft action plan to co-ordinate evidence based action across organisations in Newham to prevent take-up and support cessation. </a:t>
            </a:r>
          </a:p>
          <a:p>
            <a:pPr marL="285750" indent="-285750">
              <a:buFontTx/>
              <a:buChar char="-"/>
            </a:pPr>
            <a:endParaRPr lang="en-GB" sz="1600" dirty="0"/>
          </a:p>
          <a:p>
            <a:pPr marL="285750" indent="-285750">
              <a:buFontTx/>
              <a:buChar char="-"/>
            </a:pPr>
            <a:r>
              <a:rPr lang="en-GB" sz="1600" dirty="0" smtClean="0"/>
              <a:t>SHEU survey completed and re-submitted using feedback from members of the task and finish group enhancing engagement with secondary schools.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1942" y="1865531"/>
            <a:ext cx="5204937" cy="270843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600" b="1" u="sng" dirty="0" smtClean="0"/>
              <a:t>Gaps: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 Future campaigns targeted at 14 – 25 year olds who are likely to vape or smoke.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Encourage peer-led </a:t>
            </a:r>
            <a:r>
              <a:rPr lang="en-GB" sz="1600" dirty="0"/>
              <a:t>intervention to prevent uptake of smoking and discourage them from experimenting with e-cigarettes making them less </a:t>
            </a:r>
            <a:r>
              <a:rPr lang="en-GB" sz="1600" dirty="0" smtClean="0"/>
              <a:t>desirable</a:t>
            </a:r>
            <a:r>
              <a:rPr lang="en-GB" sz="1600" dirty="0"/>
              <a:t> </a:t>
            </a:r>
            <a:r>
              <a:rPr lang="en-GB" sz="1600" dirty="0" smtClean="0"/>
              <a:t>(i.e., SmokeFree Champions)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18177" y="5693230"/>
            <a:ext cx="11910537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We are keen to work with </a:t>
            </a:r>
            <a:r>
              <a:rPr lang="en-GB" b="1" dirty="0" smtClean="0"/>
              <a:t>schools </a:t>
            </a:r>
            <a:r>
              <a:rPr lang="en-GB" b="1" dirty="0"/>
              <a:t>and colleges </a:t>
            </a:r>
            <a:r>
              <a:rPr lang="en-GB" dirty="0"/>
              <a:t>across Newham to establish </a:t>
            </a:r>
            <a:r>
              <a:rPr lang="en-GB" dirty="0" smtClean="0"/>
              <a:t>current standards of practice </a:t>
            </a:r>
            <a:r>
              <a:rPr lang="en-GB" dirty="0"/>
              <a:t>to prevent smoking and vaping – include responses within CLeaR assessment.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1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51060" y="453053"/>
            <a:ext cx="10523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Helping</a:t>
            </a:r>
            <a:r>
              <a:rPr kumimoji="0" lang="en-GB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retailers avoid tobacco sales 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298620"/>
              </p:ext>
            </p:extLst>
          </p:nvPr>
        </p:nvGraphicFramePr>
        <p:xfrm>
          <a:off x="143889" y="2262119"/>
          <a:ext cx="11542425" cy="3777762"/>
        </p:xfrm>
        <a:graphic>
          <a:graphicData uri="http://schemas.openxmlformats.org/drawingml/2006/table">
            <a:tbl>
              <a:tblPr firstRow="1" firstCol="1" bandRow="1"/>
              <a:tblGrid>
                <a:gridCol w="3847475">
                  <a:extLst>
                    <a:ext uri="{9D8B030D-6E8A-4147-A177-3AD203B41FA5}">
                      <a16:colId xmlns:a16="http://schemas.microsoft.com/office/drawing/2014/main" val="4066826582"/>
                    </a:ext>
                  </a:extLst>
                </a:gridCol>
                <a:gridCol w="3847475">
                  <a:extLst>
                    <a:ext uri="{9D8B030D-6E8A-4147-A177-3AD203B41FA5}">
                      <a16:colId xmlns:a16="http://schemas.microsoft.com/office/drawing/2014/main" val="2997232819"/>
                    </a:ext>
                  </a:extLst>
                </a:gridCol>
                <a:gridCol w="3847475">
                  <a:extLst>
                    <a:ext uri="{9D8B030D-6E8A-4147-A177-3AD203B41FA5}">
                      <a16:colId xmlns:a16="http://schemas.microsoft.com/office/drawing/2014/main" val="3139971297"/>
                    </a:ext>
                  </a:extLst>
                </a:gridCol>
              </a:tblGrid>
              <a:tr h="35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sng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Strengths </a:t>
                      </a:r>
                      <a:endParaRPr lang="en-GB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</a:t>
                      </a:r>
                      <a:r>
                        <a:rPr lang="en-GB" sz="1400" b="1" u="sng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moving from gap to strength (timeframe)</a:t>
                      </a:r>
                      <a:endParaRPr lang="en-GB" sz="1400" b="1" u="sng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973402"/>
                  </a:ext>
                </a:extLst>
              </a:tr>
              <a:tr h="88381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400" dirty="0" smtClean="0"/>
                        <a:t>LBN</a:t>
                      </a:r>
                      <a:r>
                        <a:rPr lang="en-GB" sz="1400" baseline="0" dirty="0" smtClean="0"/>
                        <a:t> involved with operation </a:t>
                      </a:r>
                      <a:r>
                        <a:rPr lang="en-GB" sz="1400" baseline="0" dirty="0" err="1" smtClean="0"/>
                        <a:t>CeCE</a:t>
                      </a:r>
                      <a:r>
                        <a:rPr lang="en-GB" sz="1400" baseline="0" dirty="0" smtClean="0"/>
                        <a:t> funded by HMRC involves sharing intelligence and carrying out visits</a:t>
                      </a:r>
                      <a:endParaRPr lang="en-GB" sz="14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Schools and other statutory services (i.e., GP’s) not sharing intelligence with trading standards team which increases the difficulty to prioritise area of work.</a:t>
                      </a:r>
                      <a:endParaRPr lang="en-GB" sz="14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a clear pathway with schools, colleges and universities where intelligence is shared with trading standards ensuring key areas of work are prioritised to regulate illicit tobacco and vapes.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Timeframe</a:t>
                      </a:r>
                      <a:r>
                        <a:rPr lang="en-GB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6 months </a:t>
                      </a:r>
                      <a:endParaRPr lang="en-GB" sz="14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464812"/>
                  </a:ext>
                </a:extLst>
              </a:tr>
              <a:tr h="123733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400" baseline="0" dirty="0" smtClean="0"/>
                        <a:t>Total approximate value of illicit tobacco/alcohol products removed off LBN streets from 17</a:t>
                      </a:r>
                      <a:r>
                        <a:rPr lang="en-GB" sz="1400" baseline="30000" dirty="0" smtClean="0"/>
                        <a:t>th</a:t>
                      </a:r>
                      <a:r>
                        <a:rPr lang="en-GB" sz="1400" baseline="0" dirty="0" smtClean="0"/>
                        <a:t> June to  3</a:t>
                      </a:r>
                      <a:r>
                        <a:rPr lang="en-GB" sz="1400" baseline="30000" dirty="0" smtClean="0"/>
                        <a:t>rd</a:t>
                      </a:r>
                      <a:r>
                        <a:rPr lang="en-GB" sz="1400" baseline="0" dirty="0" smtClean="0"/>
                        <a:t> September - £22,749.00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Limited capacity, resource and funding within the Trading Standards to undertake plan days of actions and initiate prevention campaigns.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</a:t>
                      </a:r>
                      <a:r>
                        <a:rPr lang="en-GB" sz="14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PH and senior trading standards team on budgets for next financial year (2023/24) to enable campaigns such as the responsible retailer scheme and plan days of action. </a:t>
                      </a:r>
                      <a:endParaRPr lang="en-GB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Timeframe:</a:t>
                      </a:r>
                      <a:r>
                        <a:rPr lang="en-GB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 – 9 months 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657548"/>
                  </a:ext>
                </a:extLst>
              </a:tr>
              <a:tr h="63144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400" dirty="0" smtClean="0"/>
                        <a:t>LBN</a:t>
                      </a:r>
                      <a:r>
                        <a:rPr lang="en-GB" sz="1400" baseline="0" dirty="0" smtClean="0"/>
                        <a:t> developed a trading standard policy and have further planned days of action for enforcement </a:t>
                      </a:r>
                      <a:r>
                        <a:rPr lang="en-GB" sz="1400" dirty="0" smtClean="0"/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51938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5868" y="1409926"/>
            <a:ext cx="10834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400" b="1" u="sng" dirty="0" smtClean="0">
                <a:latin typeface="Calibri (Body)"/>
                <a:cs typeface="Arial" panose="020B0604020202020204" pitchFamily="34" charset="0"/>
              </a:rPr>
              <a:t>Complianc</a:t>
            </a:r>
            <a:r>
              <a:rPr lang="en-GB" sz="1400" b="1" u="sng" dirty="0">
                <a:latin typeface="Calibri (Body)"/>
                <a:cs typeface="Arial" panose="020B0604020202020204" pitchFamily="34" charset="0"/>
              </a:rPr>
              <a:t>e</a:t>
            </a:r>
            <a:endParaRPr lang="en-GB" sz="1400" b="1" u="sng" dirty="0" smtClean="0">
              <a:latin typeface="Calibri (Body)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1400" b="1" dirty="0" smtClean="0">
                <a:latin typeface="Calibri (Body)"/>
                <a:cs typeface="Arial" panose="020B0604020202020204" pitchFamily="34" charset="0"/>
              </a:rPr>
              <a:t>Section 8: How </a:t>
            </a:r>
            <a:r>
              <a:rPr lang="en-GB" sz="1400" b="1" dirty="0">
                <a:latin typeface="Calibri (Body)"/>
                <a:cs typeface="Arial" panose="020B0604020202020204" pitchFamily="34" charset="0"/>
              </a:rPr>
              <a:t>integrated with partners and neighbours is your work on illicit tobacco? </a:t>
            </a:r>
            <a:endParaRPr lang="en-GB" sz="1400" b="1" dirty="0" smtClean="0">
              <a:latin typeface="Calibri (Body)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1400" b="1" dirty="0" smtClean="0">
                <a:latin typeface="Calibri (Body)"/>
                <a:cs typeface="Arial" panose="020B0604020202020204" pitchFamily="34" charset="0"/>
              </a:rPr>
              <a:t>Section 9: How </a:t>
            </a:r>
            <a:r>
              <a:rPr lang="en-GB" sz="1400" b="1" dirty="0">
                <a:latin typeface="Calibri (Body)"/>
                <a:cs typeface="Arial" panose="020B0604020202020204" pitchFamily="34" charset="0"/>
              </a:rPr>
              <a:t>do you demonstrate that enforcement is effective?</a:t>
            </a:r>
            <a:endParaRPr lang="en-GB" sz="1400" b="1" dirty="0">
              <a:latin typeface="Calibri (Body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49E42C-5455-C242-A504-D6E17B255D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49" b="83181"/>
          <a:stretch/>
        </p:blipFill>
        <p:spPr>
          <a:xfrm>
            <a:off x="0" y="0"/>
            <a:ext cx="12192000" cy="8534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87886" b="4990"/>
          <a:stretch/>
        </p:blipFill>
        <p:spPr>
          <a:xfrm>
            <a:off x="-529" y="6339840"/>
            <a:ext cx="12193057" cy="4876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E70C066-9A7F-704A-84AC-D587DEAFFDDA}"/>
              </a:ext>
            </a:extLst>
          </p:cNvPr>
          <p:cNvSpPr txBox="1">
            <a:spLocks/>
          </p:cNvSpPr>
          <p:nvPr/>
        </p:nvSpPr>
        <p:spPr>
          <a:xfrm>
            <a:off x="150471" y="1396"/>
            <a:ext cx="8776423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Jamboard breakout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room activity: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471" y="957943"/>
            <a:ext cx="1169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are keen to work with local VCFS partners across Newham to reduce the prevalence of smoking amongst our core priority groups and fulfil priority 10.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471" y="2001876"/>
            <a:ext cx="4345329" cy="280076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600" b="1" u="sng" dirty="0" smtClean="0"/>
              <a:t>Priority groups include:</a:t>
            </a:r>
          </a:p>
          <a:p>
            <a:pPr marL="285750" lvl="1" indent="-285750">
              <a:buSzPts val="1400"/>
              <a:buFont typeface="Arial" panose="020B0604020202020204" pitchFamily="34" charset="0"/>
              <a:buChar char="•"/>
            </a:pPr>
            <a:r>
              <a:rPr lang="en-GB" sz="1600" dirty="0" smtClean="0"/>
              <a:t>Residents with underlying health </a:t>
            </a:r>
            <a:r>
              <a:rPr lang="en-GB" sz="1600" dirty="0" smtClean="0"/>
              <a:t>condition (1)</a:t>
            </a:r>
            <a:endParaRPr lang="en-GB" sz="1600" dirty="0" smtClean="0"/>
          </a:p>
          <a:p>
            <a:pPr marL="285750" lvl="1" indent="-285750">
              <a:buSzPts val="1400"/>
              <a:buFont typeface="Arial" panose="020B0604020202020204" pitchFamily="34" charset="0"/>
              <a:buChar char="•"/>
            </a:pPr>
            <a:r>
              <a:rPr lang="en-GB" sz="1600" dirty="0" smtClean="0"/>
              <a:t>Residents with severe and moderate mental </a:t>
            </a:r>
            <a:r>
              <a:rPr lang="en-GB" sz="1600" dirty="0" smtClean="0"/>
              <a:t>Illness (1)</a:t>
            </a:r>
            <a:endParaRPr lang="en-GB" sz="1600" dirty="0" smtClean="0"/>
          </a:p>
          <a:p>
            <a:pPr marL="285750" lvl="1" indent="-285750">
              <a:buSzPts val="1400"/>
              <a:buFont typeface="Arial" panose="020B0604020202020204" pitchFamily="34" charset="0"/>
              <a:buChar char="•"/>
            </a:pPr>
            <a:r>
              <a:rPr lang="en-GB" sz="1600" dirty="0" smtClean="0"/>
              <a:t>Routine and manual </a:t>
            </a:r>
            <a:r>
              <a:rPr lang="en-GB" sz="1600" dirty="0" smtClean="0"/>
              <a:t>workers (2)</a:t>
            </a:r>
            <a:endParaRPr lang="en-GB" sz="1600" dirty="0" smtClean="0"/>
          </a:p>
          <a:p>
            <a:pPr marL="285750" lvl="1" indent="-285750">
              <a:buSzPts val="1400"/>
              <a:buFont typeface="Arial" panose="020B0604020202020204" pitchFamily="34" charset="0"/>
              <a:buChar char="•"/>
            </a:pPr>
            <a:r>
              <a:rPr lang="en-GB" sz="1600" dirty="0" smtClean="0"/>
              <a:t>Eastern European </a:t>
            </a:r>
            <a:r>
              <a:rPr lang="en-GB" sz="1600" dirty="0" smtClean="0"/>
              <a:t>Population (2)</a:t>
            </a:r>
            <a:endParaRPr lang="en-GB" sz="1600" dirty="0" smtClean="0"/>
          </a:p>
          <a:p>
            <a:pPr marL="285750" lvl="1" indent="-285750">
              <a:buSzPts val="1400"/>
              <a:buFont typeface="Arial" panose="020B0604020202020204" pitchFamily="34" charset="0"/>
              <a:buChar char="•"/>
            </a:pPr>
            <a:r>
              <a:rPr lang="en-GB" sz="1600" dirty="0" smtClean="0"/>
              <a:t>Residents living in a deprived </a:t>
            </a:r>
            <a:r>
              <a:rPr lang="en-GB" sz="1600" dirty="0" smtClean="0"/>
              <a:t>ward (3)</a:t>
            </a:r>
            <a:endParaRPr lang="en-GB" sz="1600" dirty="0" smtClean="0"/>
          </a:p>
          <a:p>
            <a:pPr marL="285750" lvl="1" indent="-285750">
              <a:buSzPts val="1400"/>
              <a:buFont typeface="Arial" panose="020B0604020202020204" pitchFamily="34" charset="0"/>
              <a:buChar char="•"/>
            </a:pPr>
            <a:r>
              <a:rPr lang="en-GB" sz="1600" dirty="0" smtClean="0"/>
              <a:t>Young person under </a:t>
            </a:r>
            <a:r>
              <a:rPr lang="en-GB" sz="1600" dirty="0" smtClean="0"/>
              <a:t>25 (3)</a:t>
            </a:r>
            <a:endParaRPr lang="en-GB" sz="1600" dirty="0" smtClean="0"/>
          </a:p>
          <a:p>
            <a:pPr marL="285750" lvl="1" indent="-285750">
              <a:buSzPts val="1400"/>
              <a:buFont typeface="Arial" panose="020B0604020202020204" pitchFamily="34" charset="0"/>
              <a:buChar char="•"/>
            </a:pPr>
            <a:r>
              <a:rPr lang="en-GB" sz="1600" dirty="0" smtClean="0"/>
              <a:t>Residents from the BAME reference </a:t>
            </a:r>
            <a:r>
              <a:rPr lang="en-GB" sz="1600" dirty="0" smtClean="0"/>
              <a:t>group (4)</a:t>
            </a:r>
            <a:endParaRPr lang="en-GB" sz="1600" dirty="0" smtClean="0"/>
          </a:p>
          <a:p>
            <a:pPr marL="285750" lvl="1" indent="-285750">
              <a:buSzPts val="1400"/>
              <a:buFont typeface="Arial" panose="020B0604020202020204" pitchFamily="34" charset="0"/>
              <a:buChar char="•"/>
            </a:pPr>
            <a:r>
              <a:rPr lang="en-GB" sz="1600" dirty="0" smtClean="0"/>
              <a:t>Pregnant </a:t>
            </a:r>
            <a:r>
              <a:rPr lang="en-GB" sz="1600" dirty="0" smtClean="0"/>
              <a:t>smokers (4)</a:t>
            </a:r>
            <a:endParaRPr lang="en-GB" sz="1600" dirty="0" smtClean="0"/>
          </a:p>
          <a:p>
            <a:pPr marL="285750" lvl="1" indent="-285750">
              <a:buSzPts val="1400"/>
              <a:buFont typeface="Arial" panose="020B0604020202020204" pitchFamily="34" charset="0"/>
              <a:buChar char="•"/>
            </a:pPr>
            <a:r>
              <a:rPr lang="en-GB" sz="1600" dirty="0" smtClean="0"/>
              <a:t>Clients in acute </a:t>
            </a:r>
            <a:r>
              <a:rPr lang="en-GB" sz="1600" dirty="0" smtClean="0"/>
              <a:t>setting (everyone)</a:t>
            </a:r>
            <a:endParaRPr lang="en-GB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691743" y="2000057"/>
            <a:ext cx="72716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GB" sz="2400" dirty="0"/>
              <a:t>What community organisations can help us reach the following priority group?</a:t>
            </a:r>
          </a:p>
          <a:p>
            <a:pPr marL="342900" indent="-342900">
              <a:buAutoNum type="arabicParenR"/>
            </a:pPr>
            <a:endParaRPr lang="en-GB" sz="2400" dirty="0"/>
          </a:p>
          <a:p>
            <a:pPr marL="342900" indent="-342900">
              <a:buAutoNum type="arabicParenR"/>
            </a:pPr>
            <a:r>
              <a:rPr lang="en-GB" sz="2400" dirty="0"/>
              <a:t>How do we engage with these VCFS organisations to reach our wider objective?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Who is the right person to engage with these community groups?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  <a:p>
            <a:r>
              <a:rPr lang="en-GB" sz="2400" dirty="0"/>
              <a:t>3) What is the value-exchange (incentive) to work with these local community groups</a:t>
            </a:r>
          </a:p>
        </p:txBody>
      </p:sp>
    </p:spTree>
    <p:extLst>
      <p:ext uri="{BB962C8B-B14F-4D97-AF65-F5344CB8AC3E}">
        <p14:creationId xmlns:p14="http://schemas.microsoft.com/office/powerpoint/2010/main" val="18234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 [Read-Only]" id="{8DFF44BD-BB99-4D99-A750-52BC41B177B8}" vid="{B5AC33D8-7788-413F-9A74-A09280FE3552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 [Read-Only]" id="{8DFF44BD-BB99-4D99-A750-52BC41B177B8}" vid="{47B949D1-68C7-4EDF-8D60-60059ADEE728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 [Read-Only]" id="{8DFF44BD-BB99-4D99-A750-52BC41B177B8}" vid="{450BE5A3-7E55-48ED-9478-BFA8FC0847C9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 [Read-Only]" id="{8DFF44BD-BB99-4D99-A750-52BC41B177B8}" vid="{B3311C77-FD28-4B24-9FBF-78D0A37BE284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 [Read-Only]" id="{8DFF44BD-BB99-4D99-A750-52BC41B177B8}" vid="{04BB046A-C1B7-4206-9434-EA43C93D1F7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7C625ADFD2745BC1E975269C9FE39" ma:contentTypeVersion="12" ma:contentTypeDescription="Create a new document." ma:contentTypeScope="" ma:versionID="058d476465909ca0d3d77a4cd074b1e9">
  <xsd:schema xmlns:xsd="http://www.w3.org/2001/XMLSchema" xmlns:xs="http://www.w3.org/2001/XMLSchema" xmlns:p="http://schemas.microsoft.com/office/2006/metadata/properties" xmlns:ns1="http://schemas.microsoft.com/sharepoint/v3" xmlns:ns2="c75f81b0-683b-43cf-b00c-9162be8aead5" xmlns:ns3="2a07c550-a4d7-49ef-a196-afa3f8a5038d" xmlns:ns4="33e62097-7ea6-40ef-84e9-668b3844bb4c" targetNamespace="http://schemas.microsoft.com/office/2006/metadata/properties" ma:root="true" ma:fieldsID="6829b85f458bb80e279c76b7acfd4c23" ns1:_="" ns2:_="" ns3:_="" ns4:_="">
    <xsd:import namespace="http://schemas.microsoft.com/sharepoint/v3"/>
    <xsd:import namespace="c75f81b0-683b-43cf-b00c-9162be8aead5"/>
    <xsd:import namespace="2a07c550-a4d7-49ef-a196-afa3f8a5038d"/>
    <xsd:import namespace="33e62097-7ea6-40ef-84e9-668b3844bb4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g602cbdd946e4e2594957d4879498cc5" minOccurs="0"/>
                <xsd:element ref="ns3:TaxCatchAll" minOccurs="0"/>
                <xsd:element ref="ns4:p440b4aaa85b4fde81c76fac4863c836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f81b0-683b-43cf-b00c-9162be8aea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7c550-a4d7-49ef-a196-afa3f8a5038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6e2b456-64c2-4821-9b9a-e0458b21c677}" ma:internalName="TaxCatchAll" ma:showField="CatchAllData" ma:web="2a07c550-a4d7-49ef-a196-afa3f8a503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62097-7ea6-40ef-84e9-668b3844bb4c" elementFormDefault="qualified">
    <xsd:import namespace="http://schemas.microsoft.com/office/2006/documentManagement/types"/>
    <xsd:import namespace="http://schemas.microsoft.com/office/infopath/2007/PartnerControls"/>
    <xsd:element name="g602cbdd946e4e2594957d4879498cc5" ma:index="17" nillable="true" ma:taxonomy="true" ma:internalName="g602cbdd946e4e2594957d4879498cc5" ma:taxonomyFieldName="IntranetKeywords" ma:displayName="Intranet Keywords" ma:default="" ma:fieldId="{0602cbdd-946e-4e25-9495-7d4879498cc5}" ma:taxonomyMulti="true" ma:sspId="c7ef2803-65c2-4b30-b947-d41ffc50049e" ma:termSetId="6d9bbc90-125d-4d2f-970b-f357cda8596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440b4aaa85b4fde81c76fac4863c836" ma:index="20" nillable="true" ma:taxonomy="true" ma:internalName="p440b4aaa85b4fde81c76fac4863c836" ma:taxonomyFieldName="NeedHelpWithTopic" ma:displayName="Need Help With Topic" ma:default="" ma:fieldId="{9440b4aa-a85b-4fde-81c7-6fac4863c836}" ma:taxonomyMulti="true" ma:sspId="c7ef2803-65c2-4b30-b947-d41ffc50049e" ma:termSetId="4fd10870-7a33-418f-8c95-3adb3ba03f9b" ma:anchorId="9f1af8e1-fbdc-485f-81da-0086ae3b8fbe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a07c550-a4d7-49ef-a196-afa3f8a5038d"/>
    <g602cbdd946e4e2594957d4879498cc5 xmlns="33e62097-7ea6-40ef-84e9-668b3844bb4c">
      <Terms xmlns="http://schemas.microsoft.com/office/infopath/2007/PartnerControls"/>
    </g602cbdd946e4e2594957d4879498cc5>
    <PublishingExpirationDate xmlns="http://schemas.microsoft.com/sharepoint/v3" xsi:nil="true"/>
    <PublishingStartDate xmlns="http://schemas.microsoft.com/sharepoint/v3" xsi:nil="true"/>
    <p440b4aaa85b4fde81c76fac4863c836 xmlns="33e62097-7ea6-40ef-84e9-668b3844bb4c">
      <Terms xmlns="http://schemas.microsoft.com/office/infopath/2007/PartnerControls"/>
    </p440b4aaa85b4fde81c76fac4863c836>
  </documentManagement>
</p:properties>
</file>

<file path=customXml/itemProps1.xml><?xml version="1.0" encoding="utf-8"?>
<ds:datastoreItem xmlns:ds="http://schemas.openxmlformats.org/officeDocument/2006/customXml" ds:itemID="{A266F8BA-AE9A-44AE-A970-189E4AB95A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75f81b0-683b-43cf-b00c-9162be8aead5"/>
    <ds:schemaRef ds:uri="2a07c550-a4d7-49ef-a196-afa3f8a5038d"/>
    <ds:schemaRef ds:uri="33e62097-7ea6-40ef-84e9-668b3844bb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C2D912-7F61-4252-8E3B-B033D53469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7282CA-94BB-4A40-9032-B8F83C4F290A}">
  <ds:schemaRefs>
    <ds:schemaRef ds:uri="http://schemas.microsoft.com/office/2006/documentManagement/types"/>
    <ds:schemaRef ds:uri="http://schemas.microsoft.com/office/infopath/2007/PartnerControls"/>
    <ds:schemaRef ds:uri="2a07c550-a4d7-49ef-a196-afa3f8a5038d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terms/"/>
    <ds:schemaRef ds:uri="33e62097-7ea6-40ef-84e9-668b3844bb4c"/>
    <ds:schemaRef ds:uri="c75f81b0-683b-43cf-b00c-9162be8aead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4164</TotalTime>
  <Words>1475</Words>
  <Application>Microsoft Office PowerPoint</Application>
  <PresentationFormat>Widescreen</PresentationFormat>
  <Paragraphs>152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Calibri</vt:lpstr>
      <vt:lpstr>Calibri </vt:lpstr>
      <vt:lpstr>Calibri (Body)</vt:lpstr>
      <vt:lpstr>Calibri Light</vt:lpstr>
      <vt:lpstr>Times New Roman</vt:lpstr>
      <vt:lpstr>Wingdings</vt:lpstr>
      <vt:lpstr>ヒラギノ角ゴ Pro W3</vt:lpstr>
      <vt:lpstr>Office Theme</vt:lpstr>
      <vt:lpstr>Custom Design</vt:lpstr>
      <vt:lpstr>2_Custom Design</vt:lpstr>
      <vt:lpstr>1_Office Theme</vt:lpstr>
      <vt:lpstr>1_Custom Design</vt:lpstr>
      <vt:lpstr>3_Custom Design</vt:lpstr>
      <vt:lpstr>PowerPoint Presentation</vt:lpstr>
      <vt:lpstr>Recap of CLeaR assessment tool </vt:lpstr>
      <vt:lpstr>Progress on gaps identified within the CLeaR </vt:lpstr>
      <vt:lpstr> Progress on gaps identified within the CLeaR </vt:lpstr>
      <vt:lpstr>Other areas requiring development </vt:lpstr>
      <vt:lpstr>NICE NG209 – Smoking prevention in schools </vt:lpstr>
      <vt:lpstr> 7) Prevention – Is your work with young people evidence based?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Inderjit Puaar</dc:creator>
  <cp:lastModifiedBy>Sumaiyah Rahman</cp:lastModifiedBy>
  <cp:revision>89</cp:revision>
  <dcterms:created xsi:type="dcterms:W3CDTF">2021-01-20T13:16:16Z</dcterms:created>
  <dcterms:modified xsi:type="dcterms:W3CDTF">2022-09-27T15:58:53Z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0x01010080A7C625ADFD2745BC1E975269C9FE39</vt:lpwstr>
  </property>
</Properties>
</file>