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57" r:id="rId5"/>
    <p:sldId id="258" r:id="rId6"/>
    <p:sldId id="259" r:id="rId7"/>
    <p:sldId id="260" r:id="rId8"/>
    <p:sldId id="329" r:id="rId9"/>
    <p:sldId id="262" r:id="rId10"/>
    <p:sldId id="263" r:id="rId11"/>
    <p:sldId id="264" r:id="rId12"/>
    <p:sldId id="265" r:id="rId13"/>
    <p:sldId id="266" r:id="rId14"/>
    <p:sldId id="287" r:id="rId15"/>
    <p:sldId id="268" r:id="rId16"/>
    <p:sldId id="269" r:id="rId17"/>
    <p:sldId id="267" r:id="rId18"/>
    <p:sldId id="288" r:id="rId19"/>
    <p:sldId id="289" r:id="rId20"/>
    <p:sldId id="272" r:id="rId21"/>
    <p:sldId id="271" r:id="rId22"/>
    <p:sldId id="313" r:id="rId23"/>
    <p:sldId id="323" r:id="rId24"/>
    <p:sldId id="273" r:id="rId25"/>
    <p:sldId id="327" r:id="rId26"/>
    <p:sldId id="274" r:id="rId27"/>
    <p:sldId id="275" r:id="rId28"/>
    <p:sldId id="276" r:id="rId29"/>
    <p:sldId id="317" r:id="rId30"/>
    <p:sldId id="277" r:id="rId31"/>
    <p:sldId id="278" r:id="rId32"/>
    <p:sldId id="279" r:id="rId33"/>
  </p:sldIdLst>
  <p:sldSz cx="7556500" cy="10699750"/>
  <p:notesSz cx="7556500" cy="10699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9C2695-790A-4D69-AE73-3F24A93ACF99}" v="33" dt="2023-09-12T14:17:28.658"/>
    <p1510:client id="{A7A1385F-5914-41A0-B949-73D04723311F}" v="406" dt="2023-09-12T16:24:37.517"/>
    <p1510:client id="{BBCC2DBB-3E1D-42EB-9F3E-546B1E878113}" vWet="4" dt="2023-09-12T15:10:37.995"/>
    <p1510:client id="{DB4CF662-997F-40F4-818A-528EF11B9FF8}" v="29" dt="2023-09-12T11:11:23.442"/>
    <p1510:client id="{DBDA5782-67D2-08E9-62BD-608F3E4D5723}" v="17" dt="2023-09-12T11:49:58.953"/>
    <p1510:client id="{DF7DB13B-EE7A-9444-1C9B-6352A750B2D0}" v="38" dt="2023-09-12T15:12:57.3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2" d="100"/>
          <a:sy n="62" d="100"/>
        </p:scale>
        <p:origin x="1932" y="1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5013" cy="5365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279900" y="0"/>
            <a:ext cx="3275013" cy="536575"/>
          </a:xfrm>
          <a:prstGeom prst="rect">
            <a:avLst/>
          </a:prstGeom>
        </p:spPr>
        <p:txBody>
          <a:bodyPr vert="horz" lIns="91440" tIns="45720" rIns="91440" bIns="45720" rtlCol="0"/>
          <a:lstStyle>
            <a:lvl1pPr algn="r">
              <a:defRPr sz="1200"/>
            </a:lvl1pPr>
          </a:lstStyle>
          <a:p>
            <a:fld id="{93B0747A-9C2D-4542-9611-90DA0A546455}" type="datetimeFigureOut">
              <a:rPr lang="en-GB" smtClean="0"/>
              <a:t>18/09/2023</a:t>
            </a:fld>
            <a:endParaRPr lang="en-GB"/>
          </a:p>
        </p:txBody>
      </p:sp>
      <p:sp>
        <p:nvSpPr>
          <p:cNvPr id="4" name="Slide Image Placeholder 3"/>
          <p:cNvSpPr>
            <a:spLocks noGrp="1" noRot="1" noChangeAspect="1"/>
          </p:cNvSpPr>
          <p:nvPr>
            <p:ph type="sldImg" idx="2"/>
          </p:nvPr>
        </p:nvSpPr>
        <p:spPr>
          <a:xfrm>
            <a:off x="2503488" y="1338263"/>
            <a:ext cx="2549525" cy="3609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55650" y="5149850"/>
            <a:ext cx="6045200" cy="4213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163175"/>
            <a:ext cx="3275013" cy="5365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279900" y="10163175"/>
            <a:ext cx="3275013" cy="536575"/>
          </a:xfrm>
          <a:prstGeom prst="rect">
            <a:avLst/>
          </a:prstGeom>
        </p:spPr>
        <p:txBody>
          <a:bodyPr vert="horz" lIns="91440" tIns="45720" rIns="91440" bIns="45720" rtlCol="0" anchor="b"/>
          <a:lstStyle>
            <a:lvl1pPr algn="r">
              <a:defRPr sz="1200"/>
            </a:lvl1pPr>
          </a:lstStyle>
          <a:p>
            <a:fld id="{86DE42B7-BC81-46C8-8FFB-A2D2C2887525}" type="slidenum">
              <a:rPr lang="en-GB" smtClean="0"/>
              <a:t>‹#›</a:t>
            </a:fld>
            <a:endParaRPr lang="en-GB"/>
          </a:p>
        </p:txBody>
      </p:sp>
    </p:spTree>
    <p:extLst>
      <p:ext uri="{BB962C8B-B14F-4D97-AF65-F5344CB8AC3E}">
        <p14:creationId xmlns:p14="http://schemas.microsoft.com/office/powerpoint/2010/main" val="284129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DE42B7-BC81-46C8-8FFB-A2D2C2887525}" type="slidenum">
              <a:rPr lang="en-GB" smtClean="0"/>
              <a:t>24</a:t>
            </a:fld>
            <a:endParaRPr lang="en-GB"/>
          </a:p>
        </p:txBody>
      </p:sp>
    </p:spTree>
    <p:extLst>
      <p:ext uri="{BB962C8B-B14F-4D97-AF65-F5344CB8AC3E}">
        <p14:creationId xmlns:p14="http://schemas.microsoft.com/office/powerpoint/2010/main" val="301495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6737" y="3316922"/>
            <a:ext cx="6423025" cy="224694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3475" y="5991860"/>
            <a:ext cx="5289550" cy="26749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565655"/>
                </a:solidFill>
                <a:latin typeface="Verdana"/>
                <a:cs typeface="Verdana"/>
              </a:defRPr>
            </a:lvl1pPr>
          </a:lstStyle>
          <a:p>
            <a:pPr marL="12700">
              <a:lnSpc>
                <a:spcPct val="100000"/>
              </a:lnSpc>
              <a:spcBef>
                <a:spcPts val="145"/>
              </a:spcBef>
            </a:pPr>
            <a:r>
              <a:rPr spc="5"/>
              <a:t>Healthwatch</a:t>
            </a:r>
            <a:r>
              <a:rPr spc="-85"/>
              <a:t> </a:t>
            </a:r>
            <a:r>
              <a:t>England</a:t>
            </a:r>
            <a:r>
              <a:rPr spc="-75"/>
              <a:t> </a:t>
            </a:r>
            <a:r>
              <a:rPr spc="5"/>
              <a:t>Annual</a:t>
            </a:r>
            <a:r>
              <a:rPr spc="-75"/>
              <a:t> </a:t>
            </a:r>
            <a:r>
              <a:rPr spc="-10"/>
              <a:t>Report</a:t>
            </a:r>
            <a:r>
              <a:rPr spc="-80"/>
              <a:t> </a:t>
            </a:r>
            <a:r>
              <a:rPr spc="-20"/>
              <a:t>2022-23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p:txBody>
          <a:bodyPr lIns="0" tIns="0" rIns="0" bIns="0"/>
          <a:lstStyle>
            <a:lvl1pPr>
              <a:defRPr sz="1600" b="1" i="0">
                <a:solidFill>
                  <a:srgbClr val="004F6B"/>
                </a:solidFill>
                <a:latin typeface="Arial"/>
                <a:cs typeface="Arial"/>
              </a:defRPr>
            </a:lvl1pPr>
          </a:lstStyle>
          <a:p>
            <a:pPr marL="80645">
              <a:lnSpc>
                <a:spcPct val="100000"/>
              </a:lnSpc>
              <a:spcBef>
                <a:spcPts val="175"/>
              </a:spcBef>
            </a:pPr>
            <a:fld id="{81D60167-4931-47E6-BA6A-407CBD079E47}" type="slidenum">
              <a:rPr spc="-90" dirty="0"/>
              <a:t>‹#›</a:t>
            </a:fld>
            <a:endParaRPr spc="-9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E73D9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0" i="0">
                <a:solidFill>
                  <a:schemeClr val="tx1"/>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565655"/>
                </a:solidFill>
                <a:latin typeface="Verdana"/>
                <a:cs typeface="Verdana"/>
              </a:defRPr>
            </a:lvl1pPr>
          </a:lstStyle>
          <a:p>
            <a:pPr marL="12700">
              <a:lnSpc>
                <a:spcPct val="100000"/>
              </a:lnSpc>
              <a:spcBef>
                <a:spcPts val="145"/>
              </a:spcBef>
            </a:pPr>
            <a:r>
              <a:rPr spc="5"/>
              <a:t>Healthwatch</a:t>
            </a:r>
            <a:r>
              <a:rPr spc="-85"/>
              <a:t> </a:t>
            </a:r>
            <a:r>
              <a:t>England</a:t>
            </a:r>
            <a:r>
              <a:rPr spc="-75"/>
              <a:t> </a:t>
            </a:r>
            <a:r>
              <a:rPr spc="5"/>
              <a:t>Annual</a:t>
            </a:r>
            <a:r>
              <a:rPr spc="-75"/>
              <a:t> </a:t>
            </a:r>
            <a:r>
              <a:rPr spc="-10"/>
              <a:t>Report</a:t>
            </a:r>
            <a:r>
              <a:rPr spc="-80"/>
              <a:t> </a:t>
            </a:r>
            <a:r>
              <a:rPr spc="-20"/>
              <a:t>2022-23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p:txBody>
          <a:bodyPr lIns="0" tIns="0" rIns="0" bIns="0"/>
          <a:lstStyle>
            <a:lvl1pPr>
              <a:defRPr sz="1600" b="1" i="0">
                <a:solidFill>
                  <a:srgbClr val="004F6B"/>
                </a:solidFill>
                <a:latin typeface="Arial"/>
                <a:cs typeface="Arial"/>
              </a:defRPr>
            </a:lvl1pPr>
          </a:lstStyle>
          <a:p>
            <a:pPr marL="80645">
              <a:lnSpc>
                <a:spcPct val="100000"/>
              </a:lnSpc>
              <a:spcBef>
                <a:spcPts val="175"/>
              </a:spcBef>
            </a:pPr>
            <a:fld id="{81D60167-4931-47E6-BA6A-407CBD079E47}" type="slidenum">
              <a:rPr spc="-90" dirty="0"/>
              <a:t>‹#›</a:t>
            </a:fld>
            <a:endParaRPr spc="-9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0067543"/>
            <a:ext cx="384175" cy="339725"/>
          </a:xfrm>
          <a:custGeom>
            <a:avLst/>
            <a:gdLst/>
            <a:ahLst/>
            <a:cxnLst/>
            <a:rect l="l" t="t" r="r" b="b"/>
            <a:pathLst>
              <a:path w="384175" h="339725">
                <a:moveTo>
                  <a:pt x="383717" y="0"/>
                </a:moveTo>
                <a:lnTo>
                  <a:pt x="0" y="0"/>
                </a:lnTo>
                <a:lnTo>
                  <a:pt x="0" y="339610"/>
                </a:lnTo>
                <a:lnTo>
                  <a:pt x="383717" y="339610"/>
                </a:lnTo>
                <a:lnTo>
                  <a:pt x="383717" y="0"/>
                </a:lnTo>
                <a:close/>
              </a:path>
            </a:pathLst>
          </a:custGeom>
          <a:solidFill>
            <a:srgbClr val="7ECAEB"/>
          </a:solidFill>
        </p:spPr>
        <p:txBody>
          <a:bodyPr wrap="square" lIns="0" tIns="0" rIns="0" bIns="0" rtlCol="0"/>
          <a:lstStyle/>
          <a:p>
            <a:endParaRPr/>
          </a:p>
        </p:txBody>
      </p:sp>
      <p:sp>
        <p:nvSpPr>
          <p:cNvPr id="17" name="bg object 17"/>
          <p:cNvSpPr/>
          <p:nvPr/>
        </p:nvSpPr>
        <p:spPr>
          <a:xfrm>
            <a:off x="505205" y="1482089"/>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18" name="bg object 18"/>
          <p:cNvSpPr/>
          <p:nvPr/>
        </p:nvSpPr>
        <p:spPr>
          <a:xfrm>
            <a:off x="515112" y="1714499"/>
            <a:ext cx="356870" cy="8153400"/>
          </a:xfrm>
          <a:custGeom>
            <a:avLst/>
            <a:gdLst/>
            <a:ahLst/>
            <a:cxnLst/>
            <a:rect l="l" t="t" r="r" b="b"/>
            <a:pathLst>
              <a:path w="356869" h="8153400">
                <a:moveTo>
                  <a:pt x="352044" y="5954268"/>
                </a:moveTo>
                <a:lnTo>
                  <a:pt x="176022" y="6107176"/>
                </a:lnTo>
                <a:lnTo>
                  <a:pt x="0" y="5954268"/>
                </a:lnTo>
                <a:lnTo>
                  <a:pt x="0" y="7923047"/>
                </a:lnTo>
                <a:lnTo>
                  <a:pt x="1651" y="7924470"/>
                </a:lnTo>
                <a:lnTo>
                  <a:pt x="1651" y="8153400"/>
                </a:lnTo>
                <a:lnTo>
                  <a:pt x="352044" y="8153400"/>
                </a:lnTo>
                <a:lnTo>
                  <a:pt x="352044" y="5954268"/>
                </a:lnTo>
                <a:close/>
              </a:path>
              <a:path w="356869" h="8153400">
                <a:moveTo>
                  <a:pt x="355092" y="4035552"/>
                </a:moveTo>
                <a:lnTo>
                  <a:pt x="178308" y="4173601"/>
                </a:lnTo>
                <a:lnTo>
                  <a:pt x="1524" y="4035552"/>
                </a:lnTo>
                <a:lnTo>
                  <a:pt x="1524" y="5921375"/>
                </a:lnTo>
                <a:lnTo>
                  <a:pt x="178308" y="6059424"/>
                </a:lnTo>
                <a:lnTo>
                  <a:pt x="355092" y="5921375"/>
                </a:lnTo>
                <a:lnTo>
                  <a:pt x="355092" y="4035552"/>
                </a:lnTo>
                <a:close/>
              </a:path>
              <a:path w="356869" h="8153400">
                <a:moveTo>
                  <a:pt x="356616" y="1943100"/>
                </a:moveTo>
                <a:lnTo>
                  <a:pt x="179832" y="2081149"/>
                </a:lnTo>
                <a:lnTo>
                  <a:pt x="3048" y="1943100"/>
                </a:lnTo>
                <a:lnTo>
                  <a:pt x="3048" y="4005707"/>
                </a:lnTo>
                <a:lnTo>
                  <a:pt x="179832" y="4143756"/>
                </a:lnTo>
                <a:lnTo>
                  <a:pt x="356616" y="4005707"/>
                </a:lnTo>
                <a:lnTo>
                  <a:pt x="356616" y="1943100"/>
                </a:lnTo>
                <a:close/>
              </a:path>
              <a:path w="356869" h="8153400">
                <a:moveTo>
                  <a:pt x="356616" y="0"/>
                </a:moveTo>
                <a:lnTo>
                  <a:pt x="4572" y="0"/>
                </a:lnTo>
                <a:lnTo>
                  <a:pt x="4572" y="1913763"/>
                </a:lnTo>
                <a:lnTo>
                  <a:pt x="180594" y="2052828"/>
                </a:lnTo>
                <a:lnTo>
                  <a:pt x="356616" y="1913763"/>
                </a:lnTo>
                <a:lnTo>
                  <a:pt x="356616" y="0"/>
                </a:lnTo>
                <a:close/>
              </a:path>
            </a:pathLst>
          </a:custGeom>
          <a:solidFill>
            <a:srgbClr val="7ECAEB"/>
          </a:solidFill>
        </p:spPr>
        <p:txBody>
          <a:bodyPr wrap="square" lIns="0" tIns="0" rIns="0" bIns="0" rtlCol="0"/>
          <a:lstStyle/>
          <a:p>
            <a:endParaRPr/>
          </a:p>
        </p:txBody>
      </p:sp>
      <p:sp>
        <p:nvSpPr>
          <p:cNvPr id="19" name="bg object 19"/>
          <p:cNvSpPr/>
          <p:nvPr/>
        </p:nvSpPr>
        <p:spPr>
          <a:xfrm>
            <a:off x="900684" y="7650479"/>
            <a:ext cx="6069965" cy="2217420"/>
          </a:xfrm>
          <a:custGeom>
            <a:avLst/>
            <a:gdLst/>
            <a:ahLst/>
            <a:cxnLst/>
            <a:rect l="l" t="t" r="r" b="b"/>
            <a:pathLst>
              <a:path w="6069965" h="2217420">
                <a:moveTo>
                  <a:pt x="6069965" y="0"/>
                </a:moveTo>
                <a:lnTo>
                  <a:pt x="0" y="0"/>
                </a:lnTo>
                <a:lnTo>
                  <a:pt x="0" y="2217039"/>
                </a:lnTo>
                <a:lnTo>
                  <a:pt x="6069965" y="2217039"/>
                </a:lnTo>
                <a:lnTo>
                  <a:pt x="6069965" y="0"/>
                </a:lnTo>
                <a:close/>
              </a:path>
            </a:pathLst>
          </a:custGeom>
          <a:solidFill>
            <a:srgbClr val="7ECAEB">
              <a:alpha val="39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rgbClr val="E73D96"/>
                </a:solidFill>
                <a:latin typeface="Arial"/>
                <a:cs typeface="Arial"/>
              </a:defRPr>
            </a:lvl1pPr>
          </a:lstStyle>
          <a:p>
            <a:endParaRPr/>
          </a:p>
        </p:txBody>
      </p:sp>
      <p:sp>
        <p:nvSpPr>
          <p:cNvPr id="3" name="Holder 3"/>
          <p:cNvSpPr>
            <a:spLocks noGrp="1"/>
          </p:cNvSpPr>
          <p:nvPr>
            <p:ph sz="half" idx="2"/>
          </p:nvPr>
        </p:nvSpPr>
        <p:spPr>
          <a:xfrm>
            <a:off x="377825" y="2460942"/>
            <a:ext cx="3287077" cy="706183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1597" y="2460942"/>
            <a:ext cx="3287077" cy="706183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565655"/>
                </a:solidFill>
                <a:latin typeface="Verdana"/>
                <a:cs typeface="Verdana"/>
              </a:defRPr>
            </a:lvl1pPr>
          </a:lstStyle>
          <a:p>
            <a:pPr marL="12700">
              <a:lnSpc>
                <a:spcPct val="100000"/>
              </a:lnSpc>
              <a:spcBef>
                <a:spcPts val="145"/>
              </a:spcBef>
            </a:pPr>
            <a:r>
              <a:rPr spc="5"/>
              <a:t>Healthwatch</a:t>
            </a:r>
            <a:r>
              <a:rPr spc="-85"/>
              <a:t> </a:t>
            </a:r>
            <a:r>
              <a:t>England</a:t>
            </a:r>
            <a:r>
              <a:rPr spc="-75"/>
              <a:t> </a:t>
            </a:r>
            <a:r>
              <a:rPr spc="5"/>
              <a:t>Annual</a:t>
            </a:r>
            <a:r>
              <a:rPr spc="-75"/>
              <a:t> </a:t>
            </a:r>
            <a:r>
              <a:rPr spc="-10"/>
              <a:t>Report</a:t>
            </a:r>
            <a:r>
              <a:rPr spc="-80"/>
              <a:t> </a:t>
            </a:r>
            <a:r>
              <a:rPr spc="-20"/>
              <a:t>2022-23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7" name="Holder 7"/>
          <p:cNvSpPr>
            <a:spLocks noGrp="1"/>
          </p:cNvSpPr>
          <p:nvPr>
            <p:ph type="sldNum" sz="quarter" idx="7"/>
          </p:nvPr>
        </p:nvSpPr>
        <p:spPr/>
        <p:txBody>
          <a:bodyPr lIns="0" tIns="0" rIns="0" bIns="0"/>
          <a:lstStyle>
            <a:lvl1pPr>
              <a:defRPr sz="1600" b="1" i="0">
                <a:solidFill>
                  <a:srgbClr val="004F6B"/>
                </a:solidFill>
                <a:latin typeface="Arial"/>
                <a:cs typeface="Arial"/>
              </a:defRPr>
            </a:lvl1pPr>
          </a:lstStyle>
          <a:p>
            <a:pPr marL="80645">
              <a:lnSpc>
                <a:spcPct val="100000"/>
              </a:lnSpc>
              <a:spcBef>
                <a:spcPts val="175"/>
              </a:spcBef>
            </a:pPr>
            <a:fld id="{81D60167-4931-47E6-BA6A-407CBD079E47}" type="slidenum">
              <a:rPr spc="-90" dirty="0"/>
              <a:t>‹#›</a:t>
            </a:fld>
            <a:endParaRPr spc="-9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E73D9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565655"/>
                </a:solidFill>
                <a:latin typeface="Verdana"/>
                <a:cs typeface="Verdana"/>
              </a:defRPr>
            </a:lvl1pPr>
          </a:lstStyle>
          <a:p>
            <a:pPr marL="12700">
              <a:lnSpc>
                <a:spcPct val="100000"/>
              </a:lnSpc>
              <a:spcBef>
                <a:spcPts val="145"/>
              </a:spcBef>
            </a:pPr>
            <a:r>
              <a:rPr spc="5"/>
              <a:t>Healthwatch</a:t>
            </a:r>
            <a:r>
              <a:rPr spc="-85"/>
              <a:t> </a:t>
            </a:r>
            <a:r>
              <a:t>England</a:t>
            </a:r>
            <a:r>
              <a:rPr spc="-75"/>
              <a:t> </a:t>
            </a:r>
            <a:r>
              <a:rPr spc="5"/>
              <a:t>Annual</a:t>
            </a:r>
            <a:r>
              <a:rPr spc="-75"/>
              <a:t> </a:t>
            </a:r>
            <a:r>
              <a:rPr spc="-10"/>
              <a:t>Report</a:t>
            </a:r>
            <a:r>
              <a:rPr spc="-80"/>
              <a:t> </a:t>
            </a:r>
            <a:r>
              <a:rPr spc="-20"/>
              <a:t>2022-23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5" name="Holder 5"/>
          <p:cNvSpPr>
            <a:spLocks noGrp="1"/>
          </p:cNvSpPr>
          <p:nvPr>
            <p:ph type="sldNum" sz="quarter" idx="7"/>
          </p:nvPr>
        </p:nvSpPr>
        <p:spPr/>
        <p:txBody>
          <a:bodyPr lIns="0" tIns="0" rIns="0" bIns="0"/>
          <a:lstStyle>
            <a:lvl1pPr>
              <a:defRPr sz="1600" b="1" i="0">
                <a:solidFill>
                  <a:srgbClr val="004F6B"/>
                </a:solidFill>
                <a:latin typeface="Arial"/>
                <a:cs typeface="Arial"/>
              </a:defRPr>
            </a:lvl1pPr>
          </a:lstStyle>
          <a:p>
            <a:pPr marL="80645">
              <a:lnSpc>
                <a:spcPct val="100000"/>
              </a:lnSpc>
              <a:spcBef>
                <a:spcPts val="175"/>
              </a:spcBef>
            </a:pPr>
            <a:fld id="{81D60167-4931-47E6-BA6A-407CBD079E47}" type="slidenum">
              <a:rPr spc="-90" dirty="0"/>
              <a:t>‹#›</a:t>
            </a:fld>
            <a:endParaRPr spc="-9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rgbClr val="565655"/>
                </a:solidFill>
                <a:latin typeface="Verdana"/>
                <a:cs typeface="Verdana"/>
              </a:defRPr>
            </a:lvl1pPr>
          </a:lstStyle>
          <a:p>
            <a:pPr marL="12700">
              <a:lnSpc>
                <a:spcPct val="100000"/>
              </a:lnSpc>
              <a:spcBef>
                <a:spcPts val="145"/>
              </a:spcBef>
            </a:pPr>
            <a:r>
              <a:rPr spc="5"/>
              <a:t>Healthwatch</a:t>
            </a:r>
            <a:r>
              <a:rPr spc="-85"/>
              <a:t> </a:t>
            </a:r>
            <a:r>
              <a:t>England</a:t>
            </a:r>
            <a:r>
              <a:rPr spc="-75"/>
              <a:t> </a:t>
            </a:r>
            <a:r>
              <a:rPr spc="5"/>
              <a:t>Annual</a:t>
            </a:r>
            <a:r>
              <a:rPr spc="-75"/>
              <a:t> </a:t>
            </a:r>
            <a:r>
              <a:rPr spc="-10"/>
              <a:t>Report</a:t>
            </a:r>
            <a:r>
              <a:rPr spc="-80"/>
              <a:t> </a:t>
            </a:r>
            <a:r>
              <a:rPr spc="-20"/>
              <a:t>2022-23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4" name="Holder 4"/>
          <p:cNvSpPr>
            <a:spLocks noGrp="1"/>
          </p:cNvSpPr>
          <p:nvPr>
            <p:ph type="sldNum" sz="quarter" idx="7"/>
          </p:nvPr>
        </p:nvSpPr>
        <p:spPr/>
        <p:txBody>
          <a:bodyPr lIns="0" tIns="0" rIns="0" bIns="0"/>
          <a:lstStyle>
            <a:lvl1pPr>
              <a:defRPr sz="1600" b="1" i="0">
                <a:solidFill>
                  <a:srgbClr val="004F6B"/>
                </a:solidFill>
                <a:latin typeface="Arial"/>
                <a:cs typeface="Arial"/>
              </a:defRPr>
            </a:lvl1pPr>
          </a:lstStyle>
          <a:p>
            <a:pPr marL="80645">
              <a:lnSpc>
                <a:spcPct val="100000"/>
              </a:lnSpc>
              <a:spcBef>
                <a:spcPts val="175"/>
              </a:spcBef>
            </a:pPr>
            <a:fld id="{81D60167-4931-47E6-BA6A-407CBD079E47}" type="slidenum">
              <a:rPr spc="-90" dirty="0"/>
              <a:t>‹#›</a:t>
            </a:fld>
            <a:endParaRPr spc="-9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5">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3223" y="10083418"/>
            <a:ext cx="323850" cy="246221"/>
          </a:xfrm>
        </p:spPr>
        <p:txBody>
          <a:bodyPr/>
          <a:lstStyle/>
          <a:p>
            <a:fld id="{9295DF58-4118-4551-8C61-1A7ED177FA2D}" type="slidenum">
              <a:rPr lang="en-GB" noProof="0" smtClean="0"/>
              <a:pPr/>
              <a:t>‹#›</a:t>
            </a:fld>
            <a:endParaRPr lang="en-GB" noProof="0"/>
          </a:p>
        </p:txBody>
      </p:sp>
      <p:sp>
        <p:nvSpPr>
          <p:cNvPr id="9" name="Text Placeholder 8"/>
          <p:cNvSpPr>
            <a:spLocks noGrp="1"/>
          </p:cNvSpPr>
          <p:nvPr>
            <p:ph type="body" sz="quarter" idx="14"/>
          </p:nvPr>
        </p:nvSpPr>
        <p:spPr>
          <a:xfrm>
            <a:off x="517405" y="1337441"/>
            <a:ext cx="6426000" cy="233308"/>
          </a:xfrm>
        </p:spPr>
        <p:txBody>
          <a:bodyPr/>
          <a:lstStyle>
            <a:lvl1pPr>
              <a:defRPr sz="1512" b="1">
                <a:solidFill>
                  <a:schemeClr val="accent1"/>
                </a:solidFill>
                <a:latin typeface="+mj-lt"/>
              </a:defRPr>
            </a:lvl1pPr>
            <a:lvl2pPr>
              <a:defRPr sz="1512" b="1">
                <a:solidFill>
                  <a:schemeClr val="accent1"/>
                </a:solidFill>
              </a:defRPr>
            </a:lvl2pPr>
            <a:lvl3pPr>
              <a:defRPr sz="1512" b="1">
                <a:solidFill>
                  <a:schemeClr val="accent1"/>
                </a:solidFill>
              </a:defRPr>
            </a:lvl3pPr>
            <a:lvl4pPr>
              <a:defRPr sz="1512" b="1">
                <a:solidFill>
                  <a:schemeClr val="accent1"/>
                </a:solidFill>
              </a:defRPr>
            </a:lvl4pPr>
            <a:lvl5pPr>
              <a:defRPr sz="1512" b="1">
                <a:solidFill>
                  <a:schemeClr val="accent1"/>
                </a:solidFill>
              </a:defRPr>
            </a:lvl5pPr>
          </a:lstStyle>
          <a:p>
            <a:pPr lvl="0"/>
            <a:r>
              <a:rPr lang="en-GB" noProof="0"/>
              <a:t>Click to edit Master text styles</a:t>
            </a:r>
          </a:p>
        </p:txBody>
      </p:sp>
      <p:sp>
        <p:nvSpPr>
          <p:cNvPr id="11" name="Text Placeholder 8"/>
          <p:cNvSpPr>
            <a:spLocks noGrp="1"/>
          </p:cNvSpPr>
          <p:nvPr>
            <p:ph type="body" sz="quarter" idx="16"/>
          </p:nvPr>
        </p:nvSpPr>
        <p:spPr>
          <a:xfrm>
            <a:off x="517405" y="5349875"/>
            <a:ext cx="6426000" cy="233308"/>
          </a:xfrm>
        </p:spPr>
        <p:txBody>
          <a:bodyPr/>
          <a:lstStyle>
            <a:lvl1pPr>
              <a:defRPr sz="1512" b="1">
                <a:solidFill>
                  <a:schemeClr val="accent1"/>
                </a:solidFill>
              </a:defRPr>
            </a:lvl1pPr>
            <a:lvl2pPr>
              <a:defRPr sz="1512" b="1">
                <a:solidFill>
                  <a:schemeClr val="accent1"/>
                </a:solidFill>
              </a:defRPr>
            </a:lvl2pPr>
            <a:lvl3pPr>
              <a:defRPr sz="1512" b="1">
                <a:solidFill>
                  <a:schemeClr val="accent1"/>
                </a:solidFill>
              </a:defRPr>
            </a:lvl3pPr>
            <a:lvl4pPr>
              <a:defRPr sz="1512" b="1">
                <a:solidFill>
                  <a:schemeClr val="accent1"/>
                </a:solidFill>
              </a:defRPr>
            </a:lvl4pPr>
            <a:lvl5pPr>
              <a:defRPr sz="1512" b="1">
                <a:solidFill>
                  <a:schemeClr val="accent1"/>
                </a:solidFill>
              </a:defRPr>
            </a:lvl5pPr>
          </a:lstStyle>
          <a:p>
            <a:pPr lvl="0"/>
            <a:r>
              <a:rPr lang="en-GB" noProof="0"/>
              <a:t>Click to edit Master text styles</a:t>
            </a:r>
          </a:p>
        </p:txBody>
      </p:sp>
      <p:sp>
        <p:nvSpPr>
          <p:cNvPr id="15" name="Content Placeholder 2"/>
          <p:cNvSpPr>
            <a:spLocks noGrp="1"/>
          </p:cNvSpPr>
          <p:nvPr>
            <p:ph idx="19"/>
          </p:nvPr>
        </p:nvSpPr>
        <p:spPr>
          <a:xfrm>
            <a:off x="517405" y="1623046"/>
            <a:ext cx="6426000" cy="1223668"/>
          </a:xfrm>
        </p:spPr>
        <p:txBody>
          <a:bodyPr lIns="0" numCol="1"/>
          <a:lstStyle>
            <a:lvl1pPr marL="0" indent="0" algn="l">
              <a:lnSpc>
                <a:spcPts val="1404"/>
              </a:lnSpc>
              <a:spcAft>
                <a:spcPts val="1296"/>
              </a:spcAft>
              <a:defRPr sz="1188" b="0">
                <a:solidFill>
                  <a:srgbClr val="000000"/>
                </a:solidFill>
              </a:defRPr>
            </a:lvl1pPr>
            <a:lvl2pPr marL="0" indent="0" algn="l">
              <a:lnSpc>
                <a:spcPts val="2268"/>
              </a:lnSpc>
              <a:spcBef>
                <a:spcPts val="0"/>
              </a:spcBef>
              <a:spcAft>
                <a:spcPts val="108"/>
              </a:spcAft>
              <a:buClr>
                <a:schemeClr val="tx1"/>
              </a:buClr>
              <a:buSzPct val="120000"/>
              <a:buFont typeface="Arial" pitchFamily="34" charset="0"/>
              <a:buNone/>
              <a:defRPr sz="1944" b="1">
                <a:solidFill>
                  <a:schemeClr val="accent1"/>
                </a:solidFill>
              </a:defRPr>
            </a:lvl2pPr>
            <a:lvl3pPr marL="0" indent="0" algn="l">
              <a:lnSpc>
                <a:spcPts val="1296"/>
              </a:lnSpc>
              <a:spcAft>
                <a:spcPts val="0"/>
              </a:spcAft>
              <a:buClr>
                <a:schemeClr val="tx1"/>
              </a:buClr>
              <a:buSzPct val="120000"/>
              <a:buFont typeface="Arial" pitchFamily="34" charset="0"/>
              <a:buNone/>
              <a:defRPr sz="1296" b="0">
                <a:solidFill>
                  <a:schemeClr val="tx1"/>
                </a:solidFill>
              </a:defRPr>
            </a:lvl3pPr>
            <a:lvl4pPr marL="0" indent="0" algn="l">
              <a:lnSpc>
                <a:spcPts val="1620"/>
              </a:lnSpc>
              <a:spcAft>
                <a:spcPts val="0"/>
              </a:spcAft>
              <a:defRPr sz="1296" b="0">
                <a:solidFill>
                  <a:schemeClr val="tx1"/>
                </a:solidFill>
              </a:defRPr>
            </a:lvl4pPr>
            <a:lvl5pPr marL="0" indent="0" algn="l">
              <a:lnSpc>
                <a:spcPts val="1620"/>
              </a:lnSpc>
              <a:spcAft>
                <a:spcPts val="0"/>
              </a:spcAft>
              <a:defRPr sz="1296" b="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Content Placeholder 2"/>
          <p:cNvSpPr>
            <a:spLocks noGrp="1"/>
          </p:cNvSpPr>
          <p:nvPr>
            <p:ph idx="21"/>
          </p:nvPr>
        </p:nvSpPr>
        <p:spPr>
          <a:xfrm>
            <a:off x="517405" y="5635480"/>
            <a:ext cx="6426000" cy="1236492"/>
          </a:xfrm>
        </p:spPr>
        <p:txBody>
          <a:bodyPr lIns="0" numCol="1"/>
          <a:lstStyle>
            <a:lvl1pPr marL="0" indent="0" algn="l">
              <a:lnSpc>
                <a:spcPts val="1512"/>
              </a:lnSpc>
              <a:spcAft>
                <a:spcPts val="1296"/>
              </a:spcAft>
              <a:defRPr sz="1188" b="0">
                <a:solidFill>
                  <a:srgbClr val="000000"/>
                </a:solidFill>
              </a:defRPr>
            </a:lvl1pPr>
            <a:lvl2pPr marL="0" indent="0" algn="l">
              <a:lnSpc>
                <a:spcPts val="2268"/>
              </a:lnSpc>
              <a:spcBef>
                <a:spcPts val="0"/>
              </a:spcBef>
              <a:spcAft>
                <a:spcPts val="108"/>
              </a:spcAft>
              <a:buClr>
                <a:schemeClr val="tx1"/>
              </a:buClr>
              <a:buSzPct val="120000"/>
              <a:buFont typeface="Arial" pitchFamily="34" charset="0"/>
              <a:buNone/>
              <a:defRPr sz="1944" b="1">
                <a:solidFill>
                  <a:schemeClr val="accent1"/>
                </a:solidFill>
              </a:defRPr>
            </a:lvl2pPr>
            <a:lvl3pPr marL="0" indent="0" algn="l">
              <a:lnSpc>
                <a:spcPts val="1296"/>
              </a:lnSpc>
              <a:spcAft>
                <a:spcPts val="0"/>
              </a:spcAft>
              <a:buClr>
                <a:schemeClr val="tx1"/>
              </a:buClr>
              <a:buSzPct val="120000"/>
              <a:buFont typeface="Arial" pitchFamily="34" charset="0"/>
              <a:buNone/>
              <a:defRPr sz="1296" b="0">
                <a:solidFill>
                  <a:schemeClr val="tx1"/>
                </a:solidFill>
              </a:defRPr>
            </a:lvl3pPr>
            <a:lvl4pPr marL="0" indent="0" algn="l">
              <a:lnSpc>
                <a:spcPts val="1620"/>
              </a:lnSpc>
              <a:spcAft>
                <a:spcPts val="0"/>
              </a:spcAft>
              <a:defRPr sz="1296" b="0">
                <a:solidFill>
                  <a:schemeClr val="tx1"/>
                </a:solidFill>
              </a:defRPr>
            </a:lvl4pPr>
            <a:lvl5pPr marL="0" indent="0" algn="l">
              <a:lnSpc>
                <a:spcPts val="1620"/>
              </a:lnSpc>
              <a:spcAft>
                <a:spcPts val="0"/>
              </a:spcAft>
              <a:defRPr sz="1296" b="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Picture Placeholder 18"/>
          <p:cNvSpPr>
            <a:spLocks noGrp="1"/>
          </p:cNvSpPr>
          <p:nvPr>
            <p:ph type="pic" sz="quarter" idx="22"/>
          </p:nvPr>
        </p:nvSpPr>
        <p:spPr>
          <a:xfrm>
            <a:off x="3894273" y="1636603"/>
            <a:ext cx="3054333" cy="184666"/>
          </a:xfrm>
        </p:spPr>
        <p:txBody>
          <a:bodyPr/>
          <a:lstStyle/>
          <a:p>
            <a:r>
              <a:rPr lang="en-GB"/>
              <a:t>Click icon to add picture</a:t>
            </a:r>
          </a:p>
        </p:txBody>
      </p:sp>
      <p:sp>
        <p:nvSpPr>
          <p:cNvPr id="20" name="Picture Placeholder 18"/>
          <p:cNvSpPr>
            <a:spLocks noGrp="1"/>
          </p:cNvSpPr>
          <p:nvPr>
            <p:ph type="pic" sz="quarter" idx="23"/>
          </p:nvPr>
        </p:nvSpPr>
        <p:spPr>
          <a:xfrm>
            <a:off x="3896574" y="5645009"/>
            <a:ext cx="3054333" cy="184666"/>
          </a:xfrm>
        </p:spPr>
        <p:txBody>
          <a:bodyPr/>
          <a:lstStyle/>
          <a:p>
            <a:r>
              <a:rPr lang="en-GB"/>
              <a:t>Click icon to add picture</a:t>
            </a:r>
          </a:p>
        </p:txBody>
      </p:sp>
      <p:sp>
        <p:nvSpPr>
          <p:cNvPr id="10" name="Footer Placeholder 59">
            <a:extLst>
              <a:ext uri="{FF2B5EF4-FFF2-40B4-BE49-F238E27FC236}">
                <a16:creationId xmlns:a16="http://schemas.microsoft.com/office/drawing/2014/main" id="{5B86B38E-FBBD-9E45-8E38-CBBBDD0BAAF1}"/>
              </a:ext>
            </a:extLst>
          </p:cNvPr>
          <p:cNvSpPr>
            <a:spLocks noGrp="1"/>
          </p:cNvSpPr>
          <p:nvPr>
            <p:ph type="ftr" sz="quarter" idx="13"/>
          </p:nvPr>
        </p:nvSpPr>
        <p:spPr>
          <a:xfrm>
            <a:off x="451266" y="366251"/>
            <a:ext cx="6664000" cy="123111"/>
          </a:xfrm>
        </p:spPr>
        <p:txBody>
          <a:bodyPr/>
          <a:lstStyle/>
          <a:p>
            <a:r>
              <a:rPr lang="en-GB"/>
              <a:t>Championing what matters to you   |   Healthwatch Newham  |  Annual Report 2021-22</a:t>
            </a:r>
          </a:p>
        </p:txBody>
      </p:sp>
    </p:spTree>
    <p:extLst>
      <p:ext uri="{BB962C8B-B14F-4D97-AF65-F5344CB8AC3E}">
        <p14:creationId xmlns:p14="http://schemas.microsoft.com/office/powerpoint/2010/main" val="12337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3223" y="10083418"/>
            <a:ext cx="323850" cy="246221"/>
          </a:xfrm>
        </p:spPr>
        <p:txBody>
          <a:bodyPr/>
          <a:lstStyle/>
          <a:p>
            <a:fld id="{9295DF58-4118-4551-8C61-1A7ED177FA2D}" type="slidenum">
              <a:rPr lang="en-GB" noProof="0" smtClean="0"/>
              <a:pPr/>
              <a:t>‹#›</a:t>
            </a:fld>
            <a:endParaRPr lang="en-GB" noProof="0"/>
          </a:p>
        </p:txBody>
      </p:sp>
      <p:sp>
        <p:nvSpPr>
          <p:cNvPr id="11" name="Content Placeholder 2"/>
          <p:cNvSpPr>
            <a:spLocks noGrp="1"/>
          </p:cNvSpPr>
          <p:nvPr>
            <p:ph idx="13"/>
          </p:nvPr>
        </p:nvSpPr>
        <p:spPr>
          <a:xfrm>
            <a:off x="2398764" y="8099203"/>
            <a:ext cx="4482333" cy="1377108"/>
          </a:xfrm>
        </p:spPr>
        <p:txBody>
          <a:bodyPr lIns="0"/>
          <a:lstStyle>
            <a:lvl1pPr>
              <a:lnSpc>
                <a:spcPts val="1836"/>
              </a:lnSpc>
              <a:spcAft>
                <a:spcPts val="432"/>
              </a:spcAft>
              <a:defRPr sz="1296" b="1">
                <a:solidFill>
                  <a:schemeClr val="bg1"/>
                </a:solidFill>
              </a:defRPr>
            </a:lvl1pPr>
            <a:lvl2pPr marL="0" indent="0">
              <a:lnSpc>
                <a:spcPts val="1404"/>
              </a:lnSpc>
              <a:spcAft>
                <a:spcPts val="972"/>
              </a:spcAft>
              <a:buClr>
                <a:schemeClr val="tx1"/>
              </a:buClr>
              <a:buSzPct val="120000"/>
              <a:buFont typeface="Arial" pitchFamily="34" charset="0"/>
              <a:buNone/>
              <a:defRPr sz="1188">
                <a:solidFill>
                  <a:schemeClr val="bg1"/>
                </a:solidFill>
              </a:defRPr>
            </a:lvl2pPr>
            <a:lvl3pPr marL="388836" indent="0">
              <a:lnSpc>
                <a:spcPts val="1296"/>
              </a:lnSpc>
              <a:spcAft>
                <a:spcPts val="648"/>
              </a:spcAft>
              <a:buClr>
                <a:schemeClr val="tx1"/>
              </a:buClr>
              <a:buSzPct val="120000"/>
              <a:buFont typeface="Arial" pitchFamily="34" charset="0"/>
              <a:buNone/>
              <a:defRPr sz="1080" b="1">
                <a:solidFill>
                  <a:schemeClr val="bg1"/>
                </a:solidFill>
              </a:defRPr>
            </a:lvl3pPr>
            <a:lvl4pPr>
              <a:lnSpc>
                <a:spcPts val="1512"/>
              </a:lnSpc>
              <a:spcAft>
                <a:spcPts val="1296"/>
              </a:spcAft>
              <a:defRPr sz="1188"/>
            </a:lvl4pPr>
            <a:lvl5pPr>
              <a:lnSpc>
                <a:spcPts val="1512"/>
              </a:lnSpc>
              <a:spcAft>
                <a:spcPts val="1296"/>
              </a:spcAft>
              <a:defRPr sz="1188"/>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Content Placeholder 2"/>
          <p:cNvSpPr>
            <a:spLocks noGrp="1"/>
          </p:cNvSpPr>
          <p:nvPr>
            <p:ph idx="1"/>
          </p:nvPr>
        </p:nvSpPr>
        <p:spPr>
          <a:xfrm>
            <a:off x="3919942" y="1163773"/>
            <a:ext cx="3173333" cy="1457322"/>
          </a:xfrm>
        </p:spPr>
        <p:txBody>
          <a:bodyPr lIns="0" numCol="1" spcCol="180000"/>
          <a:lstStyle>
            <a:lvl1pPr marL="0" indent="0">
              <a:lnSpc>
                <a:spcPts val="1620"/>
              </a:lnSpc>
              <a:spcAft>
                <a:spcPts val="324"/>
              </a:spcAft>
              <a:buClr>
                <a:schemeClr val="tx1"/>
              </a:buClr>
              <a:buSzPct val="120000"/>
              <a:buFont typeface="Arial" pitchFamily="34" charset="0"/>
              <a:buNone/>
              <a:defRPr sz="1296" b="1" cap="none" baseline="0">
                <a:solidFill>
                  <a:schemeClr val="accent1"/>
                </a:solidFill>
              </a:defRPr>
            </a:lvl1pPr>
            <a:lvl2pPr marL="0" indent="0">
              <a:lnSpc>
                <a:spcPct val="100000"/>
              </a:lnSpc>
              <a:spcAft>
                <a:spcPts val="972"/>
              </a:spcAft>
              <a:buClr>
                <a:schemeClr val="tx1"/>
              </a:buClr>
              <a:buSzPct val="120000"/>
              <a:buFont typeface="Arial" pitchFamily="34" charset="0"/>
              <a:buNone/>
              <a:defRPr sz="1188">
                <a:solidFill>
                  <a:srgbClr val="000000"/>
                </a:solidFill>
              </a:defRPr>
            </a:lvl2pPr>
            <a:lvl3pPr>
              <a:lnSpc>
                <a:spcPts val="1512"/>
              </a:lnSpc>
              <a:spcAft>
                <a:spcPts val="1296"/>
              </a:spcAft>
              <a:defRPr sz="1188"/>
            </a:lvl3pPr>
            <a:lvl4pPr>
              <a:lnSpc>
                <a:spcPts val="1512"/>
              </a:lnSpc>
              <a:spcAft>
                <a:spcPts val="1296"/>
              </a:spcAft>
              <a:defRPr sz="1188"/>
            </a:lvl4pPr>
            <a:lvl5pPr>
              <a:lnSpc>
                <a:spcPts val="1512"/>
              </a:lnSpc>
              <a:spcAft>
                <a:spcPts val="1296"/>
              </a:spcAft>
              <a:defRPr sz="1188"/>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Picture Placeholder 14"/>
          <p:cNvSpPr>
            <a:spLocks noGrp="1"/>
          </p:cNvSpPr>
          <p:nvPr>
            <p:ph type="pic" sz="quarter" idx="15"/>
          </p:nvPr>
        </p:nvSpPr>
        <p:spPr>
          <a:xfrm>
            <a:off x="456514" y="2108157"/>
            <a:ext cx="3173333" cy="184666"/>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2" name="Picture Placeholder 14"/>
          <p:cNvSpPr>
            <a:spLocks noGrp="1"/>
          </p:cNvSpPr>
          <p:nvPr>
            <p:ph type="pic" sz="quarter" idx="16"/>
          </p:nvPr>
        </p:nvSpPr>
        <p:spPr>
          <a:xfrm>
            <a:off x="456289" y="4364652"/>
            <a:ext cx="3173333" cy="184666"/>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3" name="Picture Placeholder 14"/>
          <p:cNvSpPr>
            <a:spLocks noGrp="1"/>
          </p:cNvSpPr>
          <p:nvPr>
            <p:ph type="pic" sz="quarter" idx="17"/>
          </p:nvPr>
        </p:nvSpPr>
        <p:spPr>
          <a:xfrm>
            <a:off x="456289" y="6610621"/>
            <a:ext cx="3173333" cy="184666"/>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4" name="Content Placeholder 2"/>
          <p:cNvSpPr>
            <a:spLocks noGrp="1"/>
          </p:cNvSpPr>
          <p:nvPr>
            <p:ph idx="18"/>
          </p:nvPr>
        </p:nvSpPr>
        <p:spPr>
          <a:xfrm>
            <a:off x="3919942" y="3404859"/>
            <a:ext cx="3173333" cy="1457322"/>
          </a:xfrm>
        </p:spPr>
        <p:txBody>
          <a:bodyPr lIns="0" numCol="1" spcCol="180000"/>
          <a:lstStyle>
            <a:lvl1pPr marL="0" indent="0">
              <a:lnSpc>
                <a:spcPts val="1620"/>
              </a:lnSpc>
              <a:spcAft>
                <a:spcPts val="324"/>
              </a:spcAft>
              <a:buClr>
                <a:schemeClr val="tx1"/>
              </a:buClr>
              <a:buSzPct val="120000"/>
              <a:buFont typeface="Arial" pitchFamily="34" charset="0"/>
              <a:buNone/>
              <a:defRPr sz="1296" b="1" cap="none" baseline="0">
                <a:solidFill>
                  <a:schemeClr val="accent1"/>
                </a:solidFill>
              </a:defRPr>
            </a:lvl1pPr>
            <a:lvl2pPr marL="0" indent="0">
              <a:lnSpc>
                <a:spcPct val="100000"/>
              </a:lnSpc>
              <a:spcAft>
                <a:spcPts val="972"/>
              </a:spcAft>
              <a:buClr>
                <a:schemeClr val="tx1"/>
              </a:buClr>
              <a:buSzPct val="120000"/>
              <a:buFont typeface="Arial" pitchFamily="34" charset="0"/>
              <a:buNone/>
              <a:defRPr sz="1188">
                <a:solidFill>
                  <a:srgbClr val="000000"/>
                </a:solidFill>
              </a:defRPr>
            </a:lvl2pPr>
            <a:lvl3pPr>
              <a:lnSpc>
                <a:spcPts val="1512"/>
              </a:lnSpc>
              <a:spcAft>
                <a:spcPts val="1296"/>
              </a:spcAft>
              <a:defRPr sz="1188"/>
            </a:lvl3pPr>
            <a:lvl4pPr>
              <a:lnSpc>
                <a:spcPts val="1512"/>
              </a:lnSpc>
              <a:spcAft>
                <a:spcPts val="1296"/>
              </a:spcAft>
              <a:defRPr sz="1188"/>
            </a:lvl4pPr>
            <a:lvl5pPr>
              <a:lnSpc>
                <a:spcPts val="1512"/>
              </a:lnSpc>
              <a:spcAft>
                <a:spcPts val="1296"/>
              </a:spcAft>
              <a:defRPr sz="1188"/>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Content Placeholder 2"/>
          <p:cNvSpPr>
            <a:spLocks noGrp="1"/>
          </p:cNvSpPr>
          <p:nvPr>
            <p:ph idx="19"/>
          </p:nvPr>
        </p:nvSpPr>
        <p:spPr>
          <a:xfrm>
            <a:off x="3919942" y="5657788"/>
            <a:ext cx="3173333" cy="1457322"/>
          </a:xfrm>
        </p:spPr>
        <p:txBody>
          <a:bodyPr lIns="0" numCol="1" spcCol="180000"/>
          <a:lstStyle>
            <a:lvl1pPr marL="0" indent="0">
              <a:lnSpc>
                <a:spcPts val="1620"/>
              </a:lnSpc>
              <a:spcAft>
                <a:spcPts val="324"/>
              </a:spcAft>
              <a:buClr>
                <a:schemeClr val="tx1"/>
              </a:buClr>
              <a:buSzPct val="120000"/>
              <a:buFont typeface="Arial" pitchFamily="34" charset="0"/>
              <a:buNone/>
              <a:defRPr sz="1296" b="1" cap="none" baseline="0">
                <a:solidFill>
                  <a:schemeClr val="accent1"/>
                </a:solidFill>
              </a:defRPr>
            </a:lvl1pPr>
            <a:lvl2pPr marL="0" indent="0">
              <a:lnSpc>
                <a:spcPct val="100000"/>
              </a:lnSpc>
              <a:spcAft>
                <a:spcPts val="972"/>
              </a:spcAft>
              <a:buClr>
                <a:schemeClr val="tx1"/>
              </a:buClr>
              <a:buSzPct val="120000"/>
              <a:buFont typeface="Arial" pitchFamily="34" charset="0"/>
              <a:buNone/>
              <a:defRPr sz="1188">
                <a:solidFill>
                  <a:srgbClr val="000000"/>
                </a:solidFill>
              </a:defRPr>
            </a:lvl2pPr>
            <a:lvl3pPr>
              <a:lnSpc>
                <a:spcPts val="1512"/>
              </a:lnSpc>
              <a:spcAft>
                <a:spcPts val="1296"/>
              </a:spcAft>
              <a:defRPr sz="1188"/>
            </a:lvl3pPr>
            <a:lvl4pPr>
              <a:lnSpc>
                <a:spcPts val="1512"/>
              </a:lnSpc>
              <a:spcAft>
                <a:spcPts val="1296"/>
              </a:spcAft>
              <a:defRPr sz="1188"/>
            </a:lvl4pPr>
            <a:lvl5pPr>
              <a:lnSpc>
                <a:spcPts val="1512"/>
              </a:lnSpc>
              <a:spcAft>
                <a:spcPts val="1296"/>
              </a:spcAft>
              <a:defRPr sz="1188"/>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Footer Placeholder 59">
            <a:extLst>
              <a:ext uri="{FF2B5EF4-FFF2-40B4-BE49-F238E27FC236}">
                <a16:creationId xmlns:a16="http://schemas.microsoft.com/office/drawing/2014/main" id="{189C64EF-986F-3B41-B881-4987B323B155}"/>
              </a:ext>
            </a:extLst>
          </p:cNvPr>
          <p:cNvSpPr>
            <a:spLocks noGrp="1"/>
          </p:cNvSpPr>
          <p:nvPr>
            <p:ph type="ftr" sz="quarter" idx="20"/>
          </p:nvPr>
        </p:nvSpPr>
        <p:spPr>
          <a:xfrm>
            <a:off x="451266" y="366251"/>
            <a:ext cx="6664000" cy="123111"/>
          </a:xfrm>
        </p:spPr>
        <p:txBody>
          <a:bodyPr/>
          <a:lstStyle/>
          <a:p>
            <a:r>
              <a:rPr lang="en-GB"/>
              <a:t>Championing what matters to you   |   Healthwatch Newham  |  Annual Report 2021-22</a:t>
            </a:r>
          </a:p>
        </p:txBody>
      </p:sp>
    </p:spTree>
    <p:extLst>
      <p:ext uri="{BB962C8B-B14F-4D97-AF65-F5344CB8AC3E}">
        <p14:creationId xmlns:p14="http://schemas.microsoft.com/office/powerpoint/2010/main" val="141613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ay We Wor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3223" y="10083418"/>
            <a:ext cx="323850" cy="246221"/>
          </a:xfrm>
        </p:spPr>
        <p:txBody>
          <a:bodyPr/>
          <a:lstStyle/>
          <a:p>
            <a:fld id="{9295DF58-4118-4551-8C61-1A7ED177FA2D}" type="slidenum">
              <a:rPr lang="en-GB" noProof="0" smtClean="0"/>
              <a:pPr/>
              <a:t>‹#›</a:t>
            </a:fld>
            <a:endParaRPr lang="en-GB" noProof="0"/>
          </a:p>
        </p:txBody>
      </p:sp>
      <p:sp>
        <p:nvSpPr>
          <p:cNvPr id="11" name="Content Placeholder 2"/>
          <p:cNvSpPr>
            <a:spLocks noGrp="1"/>
          </p:cNvSpPr>
          <p:nvPr>
            <p:ph idx="13"/>
          </p:nvPr>
        </p:nvSpPr>
        <p:spPr>
          <a:xfrm>
            <a:off x="472258" y="1183116"/>
            <a:ext cx="6545000" cy="1489447"/>
          </a:xfrm>
        </p:spPr>
        <p:txBody>
          <a:bodyPr lIns="0" numCol="1"/>
          <a:lstStyle>
            <a:lvl1pPr marL="0" indent="0" algn="l">
              <a:lnSpc>
                <a:spcPct val="100000"/>
              </a:lnSpc>
              <a:spcAft>
                <a:spcPts val="216"/>
              </a:spcAft>
              <a:defRPr sz="1512" b="1">
                <a:solidFill>
                  <a:schemeClr val="accent1"/>
                </a:solidFill>
                <a:latin typeface="+mj-lt"/>
              </a:defRPr>
            </a:lvl1pPr>
            <a:lvl2pPr marL="0" indent="0" algn="l">
              <a:lnSpc>
                <a:spcPts val="1620"/>
              </a:lnSpc>
              <a:spcBef>
                <a:spcPts val="324"/>
              </a:spcBef>
              <a:spcAft>
                <a:spcPts val="1296"/>
              </a:spcAft>
              <a:buClr>
                <a:schemeClr val="tx1"/>
              </a:buClr>
              <a:buSzPct val="120000"/>
              <a:buFont typeface="Arial" pitchFamily="34" charset="0"/>
              <a:buNone/>
              <a:defRPr sz="1188" b="1">
                <a:solidFill>
                  <a:srgbClr val="000000"/>
                </a:solidFill>
              </a:defRPr>
            </a:lvl2pPr>
            <a:lvl3pPr marL="0" indent="0" algn="l">
              <a:lnSpc>
                <a:spcPts val="1620"/>
              </a:lnSpc>
              <a:spcBef>
                <a:spcPts val="324"/>
              </a:spcBef>
              <a:spcAft>
                <a:spcPts val="1296"/>
              </a:spcAft>
              <a:buClr>
                <a:schemeClr val="tx1"/>
              </a:buClr>
              <a:buSzPct val="120000"/>
              <a:buFont typeface="Arial" pitchFamily="34" charset="0"/>
              <a:buNone/>
              <a:defRPr sz="1188" b="0">
                <a:solidFill>
                  <a:srgbClr val="000000"/>
                </a:solidFill>
              </a:defRPr>
            </a:lvl3pPr>
            <a:lvl4pPr marL="0" indent="0" algn="l">
              <a:lnSpc>
                <a:spcPts val="1620"/>
              </a:lnSpc>
              <a:spcAft>
                <a:spcPts val="0"/>
              </a:spcAft>
              <a:defRPr sz="1512" b="0">
                <a:solidFill>
                  <a:schemeClr val="tx1"/>
                </a:solidFill>
              </a:defRPr>
            </a:lvl4pPr>
            <a:lvl5pPr marL="0" indent="0" algn="l">
              <a:lnSpc>
                <a:spcPts val="1620"/>
              </a:lnSpc>
              <a:spcAft>
                <a:spcPts val="0"/>
              </a:spcAft>
              <a:defRPr sz="1512" b="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Footer Placeholder 59">
            <a:extLst>
              <a:ext uri="{FF2B5EF4-FFF2-40B4-BE49-F238E27FC236}">
                <a16:creationId xmlns:a16="http://schemas.microsoft.com/office/drawing/2014/main" id="{078E8C9E-F4B5-624D-ADBF-B0711EE20AF4}"/>
              </a:ext>
            </a:extLst>
          </p:cNvPr>
          <p:cNvSpPr>
            <a:spLocks noGrp="1"/>
          </p:cNvSpPr>
          <p:nvPr>
            <p:ph type="ftr" sz="quarter" idx="14"/>
          </p:nvPr>
        </p:nvSpPr>
        <p:spPr>
          <a:xfrm>
            <a:off x="451266" y="366251"/>
            <a:ext cx="6664000" cy="123111"/>
          </a:xfrm>
        </p:spPr>
        <p:txBody>
          <a:bodyPr/>
          <a:lstStyle/>
          <a:p>
            <a:r>
              <a:rPr lang="en-GB"/>
              <a:t>Championing what matters to you   |   Healthwatch Newham  |  Annual Report 2021-22</a:t>
            </a:r>
          </a:p>
        </p:txBody>
      </p:sp>
    </p:spTree>
    <p:extLst>
      <p:ext uri="{BB962C8B-B14F-4D97-AF65-F5344CB8AC3E}">
        <p14:creationId xmlns:p14="http://schemas.microsoft.com/office/powerpoint/2010/main" val="350638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0067543"/>
            <a:ext cx="384175" cy="339725"/>
          </a:xfrm>
          <a:custGeom>
            <a:avLst/>
            <a:gdLst/>
            <a:ahLst/>
            <a:cxnLst/>
            <a:rect l="l" t="t" r="r" b="b"/>
            <a:pathLst>
              <a:path w="384175" h="339725">
                <a:moveTo>
                  <a:pt x="383717" y="0"/>
                </a:moveTo>
                <a:lnTo>
                  <a:pt x="0" y="0"/>
                </a:lnTo>
                <a:lnTo>
                  <a:pt x="0" y="339610"/>
                </a:lnTo>
                <a:lnTo>
                  <a:pt x="383717" y="339610"/>
                </a:lnTo>
                <a:lnTo>
                  <a:pt x="383717" y="0"/>
                </a:lnTo>
                <a:close/>
              </a:path>
            </a:pathLst>
          </a:custGeom>
          <a:solidFill>
            <a:srgbClr val="7ECAEB"/>
          </a:solidFill>
        </p:spPr>
        <p:txBody>
          <a:bodyPr wrap="square" lIns="0" tIns="0" rIns="0" bIns="0" rtlCol="0"/>
          <a:lstStyle/>
          <a:p>
            <a:endParaRPr/>
          </a:p>
        </p:txBody>
      </p:sp>
      <p:sp>
        <p:nvSpPr>
          <p:cNvPr id="2" name="Holder 2"/>
          <p:cNvSpPr>
            <a:spLocks noGrp="1"/>
          </p:cNvSpPr>
          <p:nvPr>
            <p:ph type="title"/>
          </p:nvPr>
        </p:nvSpPr>
        <p:spPr>
          <a:xfrm>
            <a:off x="492963" y="419861"/>
            <a:ext cx="6570573" cy="878840"/>
          </a:xfrm>
          <a:prstGeom prst="rect">
            <a:avLst/>
          </a:prstGeom>
        </p:spPr>
        <p:txBody>
          <a:bodyPr wrap="square" lIns="0" tIns="0" rIns="0" bIns="0">
            <a:spAutoFit/>
          </a:bodyPr>
          <a:lstStyle>
            <a:lvl1pPr>
              <a:defRPr sz="2800" b="1" i="0">
                <a:solidFill>
                  <a:srgbClr val="E73D96"/>
                </a:solidFill>
                <a:latin typeface="Arial"/>
                <a:cs typeface="Arial"/>
              </a:defRPr>
            </a:lvl1pPr>
          </a:lstStyle>
          <a:p>
            <a:endParaRPr/>
          </a:p>
        </p:txBody>
      </p:sp>
      <p:sp>
        <p:nvSpPr>
          <p:cNvPr id="3" name="Holder 3"/>
          <p:cNvSpPr>
            <a:spLocks noGrp="1"/>
          </p:cNvSpPr>
          <p:nvPr>
            <p:ph type="body" idx="1"/>
          </p:nvPr>
        </p:nvSpPr>
        <p:spPr>
          <a:xfrm>
            <a:off x="490219" y="3549776"/>
            <a:ext cx="6174740" cy="5863590"/>
          </a:xfrm>
          <a:prstGeom prst="rect">
            <a:avLst/>
          </a:prstGeom>
        </p:spPr>
        <p:txBody>
          <a:bodyPr wrap="square" lIns="0" tIns="0" rIns="0" bIns="0">
            <a:spAutoFit/>
          </a:bodyPr>
          <a:lstStyle>
            <a:lvl1pPr>
              <a:defRPr sz="1200" b="0" i="0">
                <a:solidFill>
                  <a:schemeClr val="tx1"/>
                </a:solidFill>
                <a:latin typeface="Arial Black"/>
                <a:cs typeface="Arial Black"/>
              </a:defRPr>
            </a:lvl1pPr>
          </a:lstStyle>
          <a:p>
            <a:endParaRPr/>
          </a:p>
        </p:txBody>
      </p:sp>
      <p:sp>
        <p:nvSpPr>
          <p:cNvPr id="4" name="Holder 4"/>
          <p:cNvSpPr>
            <a:spLocks noGrp="1"/>
          </p:cNvSpPr>
          <p:nvPr>
            <p:ph type="ftr" sz="quarter" idx="5"/>
          </p:nvPr>
        </p:nvSpPr>
        <p:spPr>
          <a:xfrm>
            <a:off x="487781" y="10149713"/>
            <a:ext cx="2299970" cy="168909"/>
          </a:xfrm>
          <a:prstGeom prst="rect">
            <a:avLst/>
          </a:prstGeom>
        </p:spPr>
        <p:txBody>
          <a:bodyPr wrap="square" lIns="0" tIns="0" rIns="0" bIns="0">
            <a:spAutoFit/>
          </a:bodyPr>
          <a:lstStyle>
            <a:lvl1pPr>
              <a:defRPr sz="800" b="0" i="0">
                <a:solidFill>
                  <a:srgbClr val="565655"/>
                </a:solidFill>
                <a:latin typeface="Verdana"/>
                <a:cs typeface="Verdana"/>
              </a:defRPr>
            </a:lvl1pPr>
          </a:lstStyle>
          <a:p>
            <a:pPr marL="12700">
              <a:lnSpc>
                <a:spcPct val="100000"/>
              </a:lnSpc>
              <a:spcBef>
                <a:spcPts val="145"/>
              </a:spcBef>
            </a:pPr>
            <a:r>
              <a:rPr spc="5"/>
              <a:t>Healthwatch</a:t>
            </a:r>
            <a:r>
              <a:rPr spc="-85"/>
              <a:t> </a:t>
            </a:r>
            <a:r>
              <a:t>England</a:t>
            </a:r>
            <a:r>
              <a:rPr spc="-75"/>
              <a:t> </a:t>
            </a:r>
            <a:r>
              <a:rPr spc="5"/>
              <a:t>Annual</a:t>
            </a:r>
            <a:r>
              <a:rPr spc="-75"/>
              <a:t> </a:t>
            </a:r>
            <a:r>
              <a:rPr spc="-10"/>
              <a:t>Report</a:t>
            </a:r>
            <a:r>
              <a:rPr spc="-80"/>
              <a:t> </a:t>
            </a:r>
            <a:r>
              <a:rPr spc="-20"/>
              <a:t>2022-23</a:t>
            </a:r>
          </a:p>
        </p:txBody>
      </p:sp>
      <p:sp>
        <p:nvSpPr>
          <p:cNvPr id="5" name="Holder 5"/>
          <p:cNvSpPr>
            <a:spLocks noGrp="1"/>
          </p:cNvSpPr>
          <p:nvPr>
            <p:ph type="dt" sz="half" idx="6"/>
          </p:nvPr>
        </p:nvSpPr>
        <p:spPr>
          <a:xfrm>
            <a:off x="377825" y="9950768"/>
            <a:ext cx="1737995" cy="53498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a:xfrm>
            <a:off x="33223" y="10083418"/>
            <a:ext cx="323850" cy="309245"/>
          </a:xfrm>
          <a:prstGeom prst="rect">
            <a:avLst/>
          </a:prstGeom>
        </p:spPr>
        <p:txBody>
          <a:bodyPr wrap="square" lIns="0" tIns="0" rIns="0" bIns="0">
            <a:spAutoFit/>
          </a:bodyPr>
          <a:lstStyle>
            <a:lvl1pPr>
              <a:defRPr sz="1600" b="1" i="0">
                <a:solidFill>
                  <a:srgbClr val="004F6B"/>
                </a:solidFill>
                <a:latin typeface="Arial"/>
                <a:cs typeface="Arial"/>
              </a:defRPr>
            </a:lvl1pPr>
          </a:lstStyle>
          <a:p>
            <a:pPr marL="80645">
              <a:lnSpc>
                <a:spcPct val="100000"/>
              </a:lnSpc>
              <a:spcBef>
                <a:spcPts val="175"/>
              </a:spcBef>
            </a:pPr>
            <a:fld id="{81D60167-4931-47E6-BA6A-407CBD079E47}" type="slidenum">
              <a:rPr spc="-90" dirty="0"/>
              <a:t>‹#›</a:t>
            </a:fld>
            <a:endParaRPr spc="-9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hyperlink" Target="file:///C:\Users\user\Desktop\healthwatchnewham.co.uk\resources-1" TargetMode="External"/><Relationship Id="rId2" Type="http://schemas.openxmlformats.org/officeDocument/2006/relationships/hyperlink" Target="http://www.healthwatchnewham.co.uk/" TargetMode="External"/><Relationship Id="rId1" Type="http://schemas.openxmlformats.org/officeDocument/2006/relationships/slideLayout" Target="../slideLayouts/slideLayout6.xml"/><Relationship Id="rId4" Type="http://schemas.openxmlformats.org/officeDocument/2006/relationships/hyperlink" Target="https://healthwatchnewham.co.uk/director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healthwatchnewham.co.uk/advocacy" TargetMode="External"/><Relationship Id="rId2" Type="http://schemas.openxmlformats.org/officeDocument/2006/relationships/hyperlink" Target="mailto:advocacy@healthwatchnewham.co.uk"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mailto:nicole.bello@healthwatchnewham.co.uk%C2%A0" TargetMode="External"/><Relationship Id="rId7" Type="http://schemas.openxmlformats.org/officeDocument/2006/relationships/image" Target="../media/image53.png"/><Relationship Id="rId2" Type="http://schemas.openxmlformats.org/officeDocument/2006/relationships/hyperlink" Target="https://www.healthwatchnewham.co.uk/" TargetMode="Externa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mailto:info@healthwatchnewham.co.uk" TargetMode="External"/><Relationship Id="rId2" Type="http://schemas.openxmlformats.org/officeDocument/2006/relationships/hyperlink" Target="https://www.healthwatchnewham.co.uk/" TargetMode="Externa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556500" cy="10693834"/>
            <a:chOff x="0" y="0"/>
            <a:chExt cx="7556500" cy="10693834"/>
          </a:xfrm>
        </p:grpSpPr>
        <p:sp>
          <p:nvSpPr>
            <p:cNvPr id="3" name="object 3"/>
            <p:cNvSpPr/>
            <p:nvPr/>
          </p:nvSpPr>
          <p:spPr>
            <a:xfrm>
              <a:off x="0" y="3502205"/>
              <a:ext cx="7555991" cy="719162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7556500" cy="4937125"/>
            </a:xfrm>
            <a:custGeom>
              <a:avLst/>
              <a:gdLst/>
              <a:ahLst/>
              <a:cxnLst/>
              <a:rect l="l" t="t" r="r" b="b"/>
              <a:pathLst>
                <a:path w="7556500" h="4937125">
                  <a:moveTo>
                    <a:pt x="7555992" y="3321632"/>
                  </a:moveTo>
                  <a:lnTo>
                    <a:pt x="2848246" y="3321632"/>
                  </a:lnTo>
                  <a:lnTo>
                    <a:pt x="2899111" y="3321815"/>
                  </a:lnTo>
                  <a:lnTo>
                    <a:pt x="3000979" y="3323272"/>
                  </a:lnTo>
                  <a:lnTo>
                    <a:pt x="3103026" y="3326181"/>
                  </a:lnTo>
                  <a:lnTo>
                    <a:pt x="3205243" y="3330542"/>
                  </a:lnTo>
                  <a:lnTo>
                    <a:pt x="3307622" y="3336355"/>
                  </a:lnTo>
                  <a:lnTo>
                    <a:pt x="3410156" y="3343620"/>
                  </a:lnTo>
                  <a:lnTo>
                    <a:pt x="3512835" y="3352338"/>
                  </a:lnTo>
                  <a:lnTo>
                    <a:pt x="3615653" y="3362508"/>
                  </a:lnTo>
                  <a:lnTo>
                    <a:pt x="3718601" y="3374130"/>
                  </a:lnTo>
                  <a:lnTo>
                    <a:pt x="3820310" y="3387007"/>
                  </a:lnTo>
                  <a:lnTo>
                    <a:pt x="3920493" y="3401051"/>
                  </a:lnTo>
                  <a:lnTo>
                    <a:pt x="4020412" y="3416427"/>
                  </a:lnTo>
                  <a:lnTo>
                    <a:pt x="4120059" y="3433133"/>
                  </a:lnTo>
                  <a:lnTo>
                    <a:pt x="4219426" y="3451165"/>
                  </a:lnTo>
                  <a:lnTo>
                    <a:pt x="4318506" y="3470523"/>
                  </a:lnTo>
                  <a:lnTo>
                    <a:pt x="4417292" y="3491203"/>
                  </a:lnTo>
                  <a:lnTo>
                    <a:pt x="4515774" y="3513202"/>
                  </a:lnTo>
                  <a:lnTo>
                    <a:pt x="4613946" y="3536519"/>
                  </a:lnTo>
                  <a:lnTo>
                    <a:pt x="4711801" y="3561150"/>
                  </a:lnTo>
                  <a:lnTo>
                    <a:pt x="4809330" y="3587094"/>
                  </a:lnTo>
                  <a:lnTo>
                    <a:pt x="4906525" y="3614348"/>
                  </a:lnTo>
                  <a:lnTo>
                    <a:pt x="5003380" y="3642910"/>
                  </a:lnTo>
                  <a:lnTo>
                    <a:pt x="5099886" y="3672776"/>
                  </a:lnTo>
                  <a:lnTo>
                    <a:pt x="5196036" y="3703945"/>
                  </a:lnTo>
                  <a:lnTo>
                    <a:pt x="5291822" y="3736415"/>
                  </a:lnTo>
                  <a:lnTo>
                    <a:pt x="5387237" y="3770181"/>
                  </a:lnTo>
                  <a:lnTo>
                    <a:pt x="5482272" y="3805243"/>
                  </a:lnTo>
                  <a:lnTo>
                    <a:pt x="5576921" y="3841598"/>
                  </a:lnTo>
                  <a:lnTo>
                    <a:pt x="5671175" y="3879243"/>
                  </a:lnTo>
                  <a:lnTo>
                    <a:pt x="5765027" y="3918176"/>
                  </a:lnTo>
                  <a:lnTo>
                    <a:pt x="5858469" y="3958394"/>
                  </a:lnTo>
                  <a:lnTo>
                    <a:pt x="5951494" y="3999895"/>
                  </a:lnTo>
                  <a:lnTo>
                    <a:pt x="6044094" y="4042677"/>
                  </a:lnTo>
                  <a:lnTo>
                    <a:pt x="6136261" y="4086737"/>
                  </a:lnTo>
                  <a:lnTo>
                    <a:pt x="6227987" y="4132072"/>
                  </a:lnTo>
                  <a:lnTo>
                    <a:pt x="6319266" y="4178680"/>
                  </a:lnTo>
                  <a:lnTo>
                    <a:pt x="6413051" y="4227914"/>
                  </a:lnTo>
                  <a:lnTo>
                    <a:pt x="6551909" y="4302998"/>
                  </a:lnTo>
                  <a:lnTo>
                    <a:pt x="6688573" y="4379551"/>
                  </a:lnTo>
                  <a:lnTo>
                    <a:pt x="6778458" y="4431398"/>
                  </a:lnTo>
                  <a:lnTo>
                    <a:pt x="6867362" y="4483891"/>
                  </a:lnTo>
                  <a:lnTo>
                    <a:pt x="6955281" y="4537027"/>
                  </a:lnTo>
                  <a:lnTo>
                    <a:pt x="7042213" y="4590802"/>
                  </a:lnTo>
                  <a:lnTo>
                    <a:pt x="7128155" y="4645213"/>
                  </a:lnTo>
                  <a:lnTo>
                    <a:pt x="7213103" y="4700258"/>
                  </a:lnTo>
                  <a:lnTo>
                    <a:pt x="7297056" y="4755933"/>
                  </a:lnTo>
                  <a:lnTo>
                    <a:pt x="7380009" y="4812235"/>
                  </a:lnTo>
                  <a:lnTo>
                    <a:pt x="7461962" y="4869162"/>
                  </a:lnTo>
                  <a:lnTo>
                    <a:pt x="7542910" y="4926710"/>
                  </a:lnTo>
                  <a:lnTo>
                    <a:pt x="7555992" y="4936581"/>
                  </a:lnTo>
                  <a:lnTo>
                    <a:pt x="7555992" y="3321632"/>
                  </a:lnTo>
                  <a:close/>
                </a:path>
                <a:path w="7556500" h="4937125">
                  <a:moveTo>
                    <a:pt x="7555992" y="0"/>
                  </a:moveTo>
                  <a:lnTo>
                    <a:pt x="0" y="0"/>
                  </a:lnTo>
                  <a:lnTo>
                    <a:pt x="0" y="3941825"/>
                  </a:lnTo>
                  <a:lnTo>
                    <a:pt x="286893" y="3815333"/>
                  </a:lnTo>
                  <a:lnTo>
                    <a:pt x="381452" y="3777423"/>
                  </a:lnTo>
                  <a:lnTo>
                    <a:pt x="476918" y="3740939"/>
                  </a:lnTo>
                  <a:lnTo>
                    <a:pt x="573279" y="3705892"/>
                  </a:lnTo>
                  <a:lnTo>
                    <a:pt x="670522" y="3672290"/>
                  </a:lnTo>
                  <a:lnTo>
                    <a:pt x="768635" y="3640142"/>
                  </a:lnTo>
                  <a:lnTo>
                    <a:pt x="867608" y="3609457"/>
                  </a:lnTo>
                  <a:lnTo>
                    <a:pt x="967428" y="3580244"/>
                  </a:lnTo>
                  <a:lnTo>
                    <a:pt x="1068084" y="3552511"/>
                  </a:lnTo>
                  <a:lnTo>
                    <a:pt x="1169564" y="3526268"/>
                  </a:lnTo>
                  <a:lnTo>
                    <a:pt x="1270330" y="3501876"/>
                  </a:lnTo>
                  <a:lnTo>
                    <a:pt x="1370033" y="3479340"/>
                  </a:lnTo>
                  <a:lnTo>
                    <a:pt x="1470077" y="3458307"/>
                  </a:lnTo>
                  <a:lnTo>
                    <a:pt x="1570453" y="3438778"/>
                  </a:lnTo>
                  <a:lnTo>
                    <a:pt x="1671152" y="3420754"/>
                  </a:lnTo>
                  <a:lnTo>
                    <a:pt x="1772164" y="3404233"/>
                  </a:lnTo>
                  <a:lnTo>
                    <a:pt x="1873480" y="3389217"/>
                  </a:lnTo>
                  <a:lnTo>
                    <a:pt x="1975090" y="3375706"/>
                  </a:lnTo>
                  <a:lnTo>
                    <a:pt x="2076984" y="3363700"/>
                  </a:lnTo>
                  <a:lnTo>
                    <a:pt x="2179154" y="3353199"/>
                  </a:lnTo>
                  <a:lnTo>
                    <a:pt x="2281590" y="3344203"/>
                  </a:lnTo>
                  <a:lnTo>
                    <a:pt x="2384282" y="3336713"/>
                  </a:lnTo>
                  <a:lnTo>
                    <a:pt x="2487222" y="3330728"/>
                  </a:lnTo>
                  <a:lnTo>
                    <a:pt x="2590399" y="3326250"/>
                  </a:lnTo>
                  <a:lnTo>
                    <a:pt x="2693804" y="3323277"/>
                  </a:lnTo>
                  <a:lnTo>
                    <a:pt x="2797429" y="3321811"/>
                  </a:lnTo>
                  <a:lnTo>
                    <a:pt x="7555992" y="3321632"/>
                  </a:lnTo>
                  <a:lnTo>
                    <a:pt x="7555992" y="0"/>
                  </a:lnTo>
                  <a:close/>
                </a:path>
              </a:pathLst>
            </a:custGeom>
            <a:solidFill>
              <a:srgbClr val="FFFFFF"/>
            </a:solidFill>
          </p:spPr>
          <p:txBody>
            <a:bodyPr wrap="square" lIns="0" tIns="0" rIns="0" bIns="0" rtlCol="0"/>
            <a:lstStyle/>
            <a:p>
              <a:endParaRPr/>
            </a:p>
          </p:txBody>
        </p:sp>
        <p:sp>
          <p:nvSpPr>
            <p:cNvPr id="5" name="object 5"/>
            <p:cNvSpPr/>
            <p:nvPr/>
          </p:nvSpPr>
          <p:spPr>
            <a:xfrm>
              <a:off x="0" y="3311232"/>
              <a:ext cx="7556500" cy="2019300"/>
            </a:xfrm>
            <a:custGeom>
              <a:avLst/>
              <a:gdLst/>
              <a:ahLst/>
              <a:cxnLst/>
              <a:rect l="l" t="t" r="r" b="b"/>
              <a:pathLst>
                <a:path w="7556500" h="2019300">
                  <a:moveTo>
                    <a:pt x="5049912" y="330200"/>
                  </a:moveTo>
                  <a:lnTo>
                    <a:pt x="3210913" y="330200"/>
                  </a:lnTo>
                  <a:lnTo>
                    <a:pt x="3262446" y="342900"/>
                  </a:lnTo>
                  <a:lnTo>
                    <a:pt x="3365643" y="342900"/>
                  </a:lnTo>
                  <a:lnTo>
                    <a:pt x="3417305" y="355600"/>
                  </a:lnTo>
                  <a:lnTo>
                    <a:pt x="3520749" y="355600"/>
                  </a:lnTo>
                  <a:lnTo>
                    <a:pt x="3572529" y="368300"/>
                  </a:lnTo>
                  <a:lnTo>
                    <a:pt x="3624346" y="368300"/>
                  </a:lnTo>
                  <a:lnTo>
                    <a:pt x="3676198" y="381000"/>
                  </a:lnTo>
                  <a:lnTo>
                    <a:pt x="3728085" y="381000"/>
                  </a:lnTo>
                  <a:lnTo>
                    <a:pt x="3777963" y="393700"/>
                  </a:lnTo>
                  <a:lnTo>
                    <a:pt x="3827776" y="393700"/>
                  </a:lnTo>
                  <a:lnTo>
                    <a:pt x="3877521" y="406400"/>
                  </a:lnTo>
                  <a:lnTo>
                    <a:pt x="3927200" y="406400"/>
                  </a:lnTo>
                  <a:lnTo>
                    <a:pt x="4026348" y="431800"/>
                  </a:lnTo>
                  <a:lnTo>
                    <a:pt x="4075816" y="431800"/>
                  </a:lnTo>
                  <a:lnTo>
                    <a:pt x="4174536" y="457200"/>
                  </a:lnTo>
                  <a:lnTo>
                    <a:pt x="4223785" y="457200"/>
                  </a:lnTo>
                  <a:lnTo>
                    <a:pt x="4517667" y="533400"/>
                  </a:lnTo>
                  <a:lnTo>
                    <a:pt x="4566369" y="533400"/>
                  </a:lnTo>
                  <a:lnTo>
                    <a:pt x="4760343" y="584200"/>
                  </a:lnTo>
                  <a:lnTo>
                    <a:pt x="4808623" y="609600"/>
                  </a:lnTo>
                  <a:lnTo>
                    <a:pt x="5048690" y="673100"/>
                  </a:lnTo>
                  <a:lnTo>
                    <a:pt x="5096429" y="698500"/>
                  </a:lnTo>
                  <a:lnTo>
                    <a:pt x="5239082" y="736600"/>
                  </a:lnTo>
                  <a:lnTo>
                    <a:pt x="5286440" y="762000"/>
                  </a:lnTo>
                  <a:lnTo>
                    <a:pt x="5333701" y="774700"/>
                  </a:lnTo>
                  <a:lnTo>
                    <a:pt x="5380863" y="800100"/>
                  </a:lnTo>
                  <a:lnTo>
                    <a:pt x="5474885" y="825500"/>
                  </a:lnTo>
                  <a:lnTo>
                    <a:pt x="5521744" y="850900"/>
                  </a:lnTo>
                  <a:lnTo>
                    <a:pt x="5568500" y="863600"/>
                  </a:lnTo>
                  <a:lnTo>
                    <a:pt x="5615152" y="889000"/>
                  </a:lnTo>
                  <a:lnTo>
                    <a:pt x="5661699" y="901700"/>
                  </a:lnTo>
                  <a:lnTo>
                    <a:pt x="5754474" y="952500"/>
                  </a:lnTo>
                  <a:lnTo>
                    <a:pt x="5800699" y="965200"/>
                  </a:lnTo>
                  <a:lnTo>
                    <a:pt x="5892821" y="1016000"/>
                  </a:lnTo>
                  <a:lnTo>
                    <a:pt x="5938716" y="1028700"/>
                  </a:lnTo>
                  <a:lnTo>
                    <a:pt x="6075722" y="1104900"/>
                  </a:lnTo>
                  <a:lnTo>
                    <a:pt x="6121162" y="1117600"/>
                  </a:lnTo>
                  <a:lnTo>
                    <a:pt x="6166485" y="1143000"/>
                  </a:lnTo>
                  <a:lnTo>
                    <a:pt x="6260212" y="1193800"/>
                  </a:lnTo>
                  <a:lnTo>
                    <a:pt x="6535290" y="1346200"/>
                  </a:lnTo>
                  <a:lnTo>
                    <a:pt x="6801138" y="1498600"/>
                  </a:lnTo>
                  <a:lnTo>
                    <a:pt x="6844543" y="1536700"/>
                  </a:lnTo>
                  <a:lnTo>
                    <a:pt x="7057666" y="1663700"/>
                  </a:lnTo>
                  <a:lnTo>
                    <a:pt x="7099508" y="1701800"/>
                  </a:lnTo>
                  <a:lnTo>
                    <a:pt x="7264252" y="1803400"/>
                  </a:lnTo>
                  <a:lnTo>
                    <a:pt x="7304780" y="1841500"/>
                  </a:lnTo>
                  <a:lnTo>
                    <a:pt x="7345045" y="1866900"/>
                  </a:lnTo>
                  <a:lnTo>
                    <a:pt x="7555991" y="2019300"/>
                  </a:lnTo>
                  <a:lnTo>
                    <a:pt x="7555991" y="1612900"/>
                  </a:lnTo>
                  <a:lnTo>
                    <a:pt x="7539990" y="1600200"/>
                  </a:lnTo>
                  <a:lnTo>
                    <a:pt x="7459068" y="1549400"/>
                  </a:lnTo>
                  <a:lnTo>
                    <a:pt x="7418231" y="1511300"/>
                  </a:lnTo>
                  <a:lnTo>
                    <a:pt x="7252380" y="1409700"/>
                  </a:lnTo>
                  <a:lnTo>
                    <a:pt x="7210294" y="1371600"/>
                  </a:lnTo>
                  <a:lnTo>
                    <a:pt x="6996140" y="1244600"/>
                  </a:lnTo>
                  <a:lnTo>
                    <a:pt x="6952567" y="1219200"/>
                  </a:lnTo>
                  <a:lnTo>
                    <a:pt x="6908748" y="1181100"/>
                  </a:lnTo>
                  <a:lnTo>
                    <a:pt x="6640681" y="1028700"/>
                  </a:lnTo>
                  <a:lnTo>
                    <a:pt x="6316853" y="850900"/>
                  </a:lnTo>
                  <a:lnTo>
                    <a:pt x="6271291" y="838200"/>
                  </a:lnTo>
                  <a:lnTo>
                    <a:pt x="6087930" y="736600"/>
                  </a:lnTo>
                  <a:lnTo>
                    <a:pt x="6041815" y="723900"/>
                  </a:lnTo>
                  <a:lnTo>
                    <a:pt x="5949261" y="673100"/>
                  </a:lnTo>
                  <a:lnTo>
                    <a:pt x="5902825" y="660400"/>
                  </a:lnTo>
                  <a:lnTo>
                    <a:pt x="5809638" y="609600"/>
                  </a:lnTo>
                  <a:lnTo>
                    <a:pt x="5762889" y="596900"/>
                  </a:lnTo>
                  <a:lnTo>
                    <a:pt x="5716038" y="571500"/>
                  </a:lnTo>
                  <a:lnTo>
                    <a:pt x="5669086" y="558800"/>
                  </a:lnTo>
                  <a:lnTo>
                    <a:pt x="5622033" y="533400"/>
                  </a:lnTo>
                  <a:lnTo>
                    <a:pt x="5574881" y="520700"/>
                  </a:lnTo>
                  <a:lnTo>
                    <a:pt x="5527630" y="495300"/>
                  </a:lnTo>
                  <a:lnTo>
                    <a:pt x="5432836" y="469900"/>
                  </a:lnTo>
                  <a:lnTo>
                    <a:pt x="5385296" y="444500"/>
                  </a:lnTo>
                  <a:lnTo>
                    <a:pt x="5289931" y="419100"/>
                  </a:lnTo>
                  <a:lnTo>
                    <a:pt x="5242109" y="393700"/>
                  </a:lnTo>
                  <a:lnTo>
                    <a:pt x="5098095" y="355600"/>
                  </a:lnTo>
                  <a:lnTo>
                    <a:pt x="5049912" y="330200"/>
                  </a:lnTo>
                  <a:close/>
                </a:path>
                <a:path w="7556500" h="2019300">
                  <a:moveTo>
                    <a:pt x="4366518" y="152400"/>
                  </a:moveTo>
                  <a:lnTo>
                    <a:pt x="1370095" y="152400"/>
                  </a:lnTo>
                  <a:lnTo>
                    <a:pt x="917709" y="266700"/>
                  </a:lnTo>
                  <a:lnTo>
                    <a:pt x="867930" y="292100"/>
                  </a:lnTo>
                  <a:lnTo>
                    <a:pt x="719869" y="330200"/>
                  </a:lnTo>
                  <a:lnTo>
                    <a:pt x="670946" y="355600"/>
                  </a:lnTo>
                  <a:lnTo>
                    <a:pt x="573753" y="381000"/>
                  </a:lnTo>
                  <a:lnTo>
                    <a:pt x="525487" y="406400"/>
                  </a:lnTo>
                  <a:lnTo>
                    <a:pt x="429622" y="431800"/>
                  </a:lnTo>
                  <a:lnTo>
                    <a:pt x="382026" y="457200"/>
                  </a:lnTo>
                  <a:lnTo>
                    <a:pt x="334657" y="469900"/>
                  </a:lnTo>
                  <a:lnTo>
                    <a:pt x="287515" y="495300"/>
                  </a:lnTo>
                  <a:lnTo>
                    <a:pt x="0" y="622300"/>
                  </a:lnTo>
                  <a:lnTo>
                    <a:pt x="0" y="990600"/>
                  </a:lnTo>
                  <a:lnTo>
                    <a:pt x="183382" y="889000"/>
                  </a:lnTo>
                  <a:lnTo>
                    <a:pt x="229219" y="876300"/>
                  </a:lnTo>
                  <a:lnTo>
                    <a:pt x="275306" y="850900"/>
                  </a:lnTo>
                  <a:lnTo>
                    <a:pt x="321641" y="838200"/>
                  </a:lnTo>
                  <a:lnTo>
                    <a:pt x="368221" y="812800"/>
                  </a:lnTo>
                  <a:lnTo>
                    <a:pt x="415045" y="800100"/>
                  </a:lnTo>
                  <a:lnTo>
                    <a:pt x="462112" y="774700"/>
                  </a:lnTo>
                  <a:lnTo>
                    <a:pt x="509420" y="762000"/>
                  </a:lnTo>
                  <a:lnTo>
                    <a:pt x="556967" y="736600"/>
                  </a:lnTo>
                  <a:lnTo>
                    <a:pt x="604753" y="723900"/>
                  </a:lnTo>
                  <a:lnTo>
                    <a:pt x="652774" y="698500"/>
                  </a:lnTo>
                  <a:lnTo>
                    <a:pt x="749519" y="673100"/>
                  </a:lnTo>
                  <a:lnTo>
                    <a:pt x="798239" y="647700"/>
                  </a:lnTo>
                  <a:lnTo>
                    <a:pt x="945772" y="609600"/>
                  </a:lnTo>
                  <a:lnTo>
                    <a:pt x="995402" y="584200"/>
                  </a:lnTo>
                  <a:lnTo>
                    <a:pt x="1444862" y="469900"/>
                  </a:lnTo>
                  <a:lnTo>
                    <a:pt x="1494059" y="469900"/>
                  </a:lnTo>
                  <a:lnTo>
                    <a:pt x="1642172" y="431800"/>
                  </a:lnTo>
                  <a:lnTo>
                    <a:pt x="1691713" y="431800"/>
                  </a:lnTo>
                  <a:lnTo>
                    <a:pt x="1791043" y="406400"/>
                  </a:lnTo>
                  <a:lnTo>
                    <a:pt x="1840829" y="406400"/>
                  </a:lnTo>
                  <a:lnTo>
                    <a:pt x="1940637" y="381000"/>
                  </a:lnTo>
                  <a:lnTo>
                    <a:pt x="1990658" y="381000"/>
                  </a:lnTo>
                  <a:lnTo>
                    <a:pt x="2040753" y="368300"/>
                  </a:lnTo>
                  <a:lnTo>
                    <a:pt x="2141166" y="368300"/>
                  </a:lnTo>
                  <a:lnTo>
                    <a:pt x="2191480" y="355600"/>
                  </a:lnTo>
                  <a:lnTo>
                    <a:pt x="2241865" y="355600"/>
                  </a:lnTo>
                  <a:lnTo>
                    <a:pt x="2292319" y="342900"/>
                  </a:lnTo>
                  <a:lnTo>
                    <a:pt x="2444085" y="342900"/>
                  </a:lnTo>
                  <a:lnTo>
                    <a:pt x="2494803" y="330200"/>
                  </a:lnTo>
                  <a:lnTo>
                    <a:pt x="5049912" y="330200"/>
                  </a:lnTo>
                  <a:lnTo>
                    <a:pt x="4366518" y="152400"/>
                  </a:lnTo>
                  <a:close/>
                </a:path>
                <a:path w="7556500" h="2019300">
                  <a:moveTo>
                    <a:pt x="3919284" y="76200"/>
                  </a:moveTo>
                  <a:lnTo>
                    <a:pt x="1772024" y="76200"/>
                  </a:lnTo>
                  <a:lnTo>
                    <a:pt x="1671062" y="101600"/>
                  </a:lnTo>
                  <a:lnTo>
                    <a:pt x="1620699" y="101600"/>
                  </a:lnTo>
                  <a:lnTo>
                    <a:pt x="1420050" y="152400"/>
                  </a:lnTo>
                  <a:lnTo>
                    <a:pt x="4317112" y="152400"/>
                  </a:lnTo>
                  <a:lnTo>
                    <a:pt x="4168455" y="114300"/>
                  </a:lnTo>
                  <a:lnTo>
                    <a:pt x="4118759" y="114300"/>
                  </a:lnTo>
                  <a:lnTo>
                    <a:pt x="4019158" y="88900"/>
                  </a:lnTo>
                  <a:lnTo>
                    <a:pt x="3969255" y="88900"/>
                  </a:lnTo>
                  <a:lnTo>
                    <a:pt x="3919284" y="76200"/>
                  </a:lnTo>
                  <a:close/>
                </a:path>
                <a:path w="7556500" h="2019300">
                  <a:moveTo>
                    <a:pt x="3819145" y="63500"/>
                  </a:moveTo>
                  <a:lnTo>
                    <a:pt x="1873290" y="63500"/>
                  </a:lnTo>
                  <a:lnTo>
                    <a:pt x="1822619" y="76200"/>
                  </a:lnTo>
                  <a:lnTo>
                    <a:pt x="3869247" y="76200"/>
                  </a:lnTo>
                  <a:lnTo>
                    <a:pt x="3819145" y="63500"/>
                  </a:lnTo>
                  <a:close/>
                </a:path>
                <a:path w="7556500" h="2019300">
                  <a:moveTo>
                    <a:pt x="3717478" y="50800"/>
                  </a:moveTo>
                  <a:lnTo>
                    <a:pt x="1974850" y="50800"/>
                  </a:lnTo>
                  <a:lnTo>
                    <a:pt x="1924033" y="63500"/>
                  </a:lnTo>
                  <a:lnTo>
                    <a:pt x="3768979" y="63500"/>
                  </a:lnTo>
                  <a:lnTo>
                    <a:pt x="3717478" y="50800"/>
                  </a:lnTo>
                  <a:close/>
                </a:path>
                <a:path w="7556500" h="2019300">
                  <a:moveTo>
                    <a:pt x="3614571" y="38100"/>
                  </a:moveTo>
                  <a:lnTo>
                    <a:pt x="2076694" y="38100"/>
                  </a:lnTo>
                  <a:lnTo>
                    <a:pt x="2025737" y="50800"/>
                  </a:lnTo>
                  <a:lnTo>
                    <a:pt x="3666009" y="50800"/>
                  </a:lnTo>
                  <a:lnTo>
                    <a:pt x="3614571" y="38100"/>
                  </a:lnTo>
                  <a:close/>
                </a:path>
                <a:path w="7556500" h="2019300">
                  <a:moveTo>
                    <a:pt x="3511795" y="25400"/>
                  </a:moveTo>
                  <a:lnTo>
                    <a:pt x="2178815" y="25400"/>
                  </a:lnTo>
                  <a:lnTo>
                    <a:pt x="2127721" y="38100"/>
                  </a:lnTo>
                  <a:lnTo>
                    <a:pt x="3563166" y="38100"/>
                  </a:lnTo>
                  <a:lnTo>
                    <a:pt x="3511795" y="25400"/>
                  </a:lnTo>
                  <a:close/>
                </a:path>
                <a:path w="7556500" h="2019300">
                  <a:moveTo>
                    <a:pt x="3357897" y="12700"/>
                  </a:moveTo>
                  <a:lnTo>
                    <a:pt x="2332491" y="12700"/>
                  </a:lnTo>
                  <a:lnTo>
                    <a:pt x="2281201" y="25400"/>
                  </a:lnTo>
                  <a:lnTo>
                    <a:pt x="3409160" y="25400"/>
                  </a:lnTo>
                  <a:lnTo>
                    <a:pt x="3357897" y="12700"/>
                  </a:lnTo>
                  <a:close/>
                </a:path>
                <a:path w="7556500" h="2019300">
                  <a:moveTo>
                    <a:pt x="3153244" y="0"/>
                  </a:moveTo>
                  <a:lnTo>
                    <a:pt x="2538269" y="0"/>
                  </a:lnTo>
                  <a:lnTo>
                    <a:pt x="2486735" y="12700"/>
                  </a:lnTo>
                  <a:lnTo>
                    <a:pt x="3204345" y="12700"/>
                  </a:lnTo>
                  <a:lnTo>
                    <a:pt x="3153244" y="0"/>
                  </a:lnTo>
                  <a:close/>
                </a:path>
              </a:pathLst>
            </a:custGeom>
            <a:solidFill>
              <a:srgbClr val="7ECAEB"/>
            </a:solidFill>
          </p:spPr>
          <p:txBody>
            <a:bodyPr wrap="square" lIns="0" tIns="0" rIns="0" bIns="0" rtlCol="0"/>
            <a:lstStyle/>
            <a:p>
              <a:endParaRPr/>
            </a:p>
          </p:txBody>
        </p:sp>
      </p:grpSp>
      <p:sp>
        <p:nvSpPr>
          <p:cNvPr id="7" name="object 7"/>
          <p:cNvSpPr txBox="1"/>
          <p:nvPr/>
        </p:nvSpPr>
        <p:spPr>
          <a:xfrm>
            <a:off x="489000" y="990739"/>
            <a:ext cx="3746732" cy="1448473"/>
          </a:xfrm>
          <a:prstGeom prst="rect">
            <a:avLst/>
          </a:prstGeom>
        </p:spPr>
        <p:txBody>
          <a:bodyPr vert="horz" wrap="square" lIns="0" tIns="85725" rIns="0" bIns="0" rtlCol="0" anchor="t">
            <a:spAutoFit/>
          </a:bodyPr>
          <a:lstStyle/>
          <a:p>
            <a:pPr marL="12700">
              <a:spcBef>
                <a:spcPts val="675"/>
              </a:spcBef>
            </a:pPr>
            <a:r>
              <a:rPr lang="en-GB" sz="2800" b="1" spc="135" dirty="0">
                <a:solidFill>
                  <a:srgbClr val="004F6B"/>
                </a:solidFill>
                <a:latin typeface="+mj-lt"/>
                <a:cs typeface="Arial"/>
              </a:rPr>
              <a:t>We are</a:t>
            </a:r>
            <a:r>
              <a:rPr sz="2800" b="1" spc="135" dirty="0">
                <a:solidFill>
                  <a:srgbClr val="004F6B"/>
                </a:solidFill>
                <a:latin typeface="+mj-lt"/>
                <a:cs typeface="Arial"/>
              </a:rPr>
              <a:t> </a:t>
            </a:r>
            <a:r>
              <a:rPr sz="2800" b="1" spc="200" dirty="0" err="1">
                <a:solidFill>
                  <a:srgbClr val="004F6B"/>
                </a:solidFill>
                <a:latin typeface="+mj-lt"/>
                <a:cs typeface="Arial"/>
              </a:rPr>
              <a:t>makin</a:t>
            </a:r>
            <a:r>
              <a:rPr lang="en-GB" sz="2800" b="1" spc="200" dirty="0">
                <a:solidFill>
                  <a:srgbClr val="004F6B"/>
                </a:solidFill>
                <a:latin typeface="+mj-lt"/>
                <a:cs typeface="Arial"/>
              </a:rPr>
              <a:t>g </a:t>
            </a:r>
            <a:r>
              <a:rPr sz="2800" b="1" spc="155" dirty="0">
                <a:solidFill>
                  <a:srgbClr val="004F6B"/>
                </a:solidFill>
                <a:latin typeface="+mj-lt"/>
                <a:cs typeface="Arial"/>
              </a:rPr>
              <a:t>health</a:t>
            </a:r>
            <a:endParaRPr sz="2800" dirty="0">
              <a:latin typeface="+mj-lt"/>
              <a:cs typeface="Arial"/>
            </a:endParaRPr>
          </a:p>
          <a:p>
            <a:pPr marL="12700">
              <a:lnSpc>
                <a:spcPct val="100000"/>
              </a:lnSpc>
              <a:spcBef>
                <a:spcPts val="575"/>
              </a:spcBef>
            </a:pPr>
            <a:r>
              <a:rPr sz="2800" b="1" spc="200" dirty="0">
                <a:solidFill>
                  <a:srgbClr val="004F6B"/>
                </a:solidFill>
                <a:latin typeface="+mj-lt"/>
                <a:cs typeface="Arial"/>
              </a:rPr>
              <a:t>and</a:t>
            </a:r>
            <a:r>
              <a:rPr sz="2800" b="1" spc="-185" dirty="0">
                <a:solidFill>
                  <a:srgbClr val="004F6B"/>
                </a:solidFill>
                <a:latin typeface="+mj-lt"/>
                <a:cs typeface="Arial"/>
              </a:rPr>
              <a:t> </a:t>
            </a:r>
            <a:r>
              <a:rPr sz="2800" b="1" spc="90" dirty="0">
                <a:solidFill>
                  <a:srgbClr val="004F6B"/>
                </a:solidFill>
                <a:latin typeface="+mj-lt"/>
                <a:cs typeface="Arial"/>
              </a:rPr>
              <a:t>social</a:t>
            </a:r>
            <a:r>
              <a:rPr sz="2800" b="1" spc="-175" dirty="0">
                <a:solidFill>
                  <a:srgbClr val="004F6B"/>
                </a:solidFill>
                <a:latin typeface="+mj-lt"/>
                <a:cs typeface="Arial"/>
              </a:rPr>
              <a:t> </a:t>
            </a:r>
            <a:r>
              <a:rPr sz="2800" b="1" spc="160" dirty="0">
                <a:solidFill>
                  <a:srgbClr val="004F6B"/>
                </a:solidFill>
                <a:latin typeface="+mj-lt"/>
                <a:cs typeface="Arial"/>
              </a:rPr>
              <a:t>care</a:t>
            </a:r>
            <a:r>
              <a:rPr sz="2800" b="1" spc="-190" dirty="0">
                <a:solidFill>
                  <a:srgbClr val="004F6B"/>
                </a:solidFill>
                <a:latin typeface="+mj-lt"/>
                <a:cs typeface="Arial"/>
              </a:rPr>
              <a:t> </a:t>
            </a:r>
            <a:r>
              <a:rPr sz="2800" b="1" spc="145" dirty="0">
                <a:solidFill>
                  <a:srgbClr val="004F6B"/>
                </a:solidFill>
                <a:latin typeface="+mj-lt"/>
                <a:cs typeface="Arial"/>
              </a:rPr>
              <a:t>better</a:t>
            </a:r>
            <a:endParaRPr sz="2800" dirty="0">
              <a:latin typeface="+mj-lt"/>
              <a:cs typeface="Arial"/>
            </a:endParaRPr>
          </a:p>
          <a:p>
            <a:pPr marL="12700">
              <a:lnSpc>
                <a:spcPct val="100000"/>
              </a:lnSpc>
              <a:spcBef>
                <a:spcPts val="890"/>
              </a:spcBef>
            </a:pPr>
            <a:r>
              <a:rPr sz="2000" b="1" spc="75" dirty="0">
                <a:solidFill>
                  <a:srgbClr val="004F6B"/>
                </a:solidFill>
                <a:latin typeface="+mj-lt"/>
                <a:cs typeface="Arial"/>
              </a:rPr>
              <a:t>Annual </a:t>
            </a:r>
            <a:r>
              <a:rPr sz="2000" b="1" spc="40" dirty="0">
                <a:solidFill>
                  <a:srgbClr val="004F6B"/>
                </a:solidFill>
                <a:latin typeface="+mj-lt"/>
                <a:cs typeface="Arial"/>
              </a:rPr>
              <a:t>Report</a:t>
            </a:r>
            <a:r>
              <a:rPr sz="2000" b="1" spc="-240" dirty="0">
                <a:solidFill>
                  <a:srgbClr val="004F6B"/>
                </a:solidFill>
                <a:latin typeface="+mj-lt"/>
                <a:cs typeface="Arial"/>
              </a:rPr>
              <a:t> </a:t>
            </a:r>
            <a:r>
              <a:rPr sz="2000" b="1" spc="85" dirty="0">
                <a:solidFill>
                  <a:srgbClr val="004F6B"/>
                </a:solidFill>
                <a:latin typeface="+mj-lt"/>
                <a:cs typeface="Arial"/>
              </a:rPr>
              <a:t>2022</a:t>
            </a:r>
            <a:r>
              <a:rPr lang="en-GB" sz="2000" b="1" spc="85" dirty="0">
                <a:solidFill>
                  <a:srgbClr val="004F6B"/>
                </a:solidFill>
                <a:latin typeface="+mj-lt"/>
                <a:cs typeface="Arial"/>
              </a:rPr>
              <a:t>/</a:t>
            </a:r>
            <a:r>
              <a:rPr sz="2000" b="1" spc="85" dirty="0">
                <a:solidFill>
                  <a:srgbClr val="004F6B"/>
                </a:solidFill>
                <a:latin typeface="+mj-lt"/>
                <a:cs typeface="Arial"/>
              </a:rPr>
              <a:t>2</a:t>
            </a:r>
            <a:r>
              <a:rPr lang="en-GB" sz="2000" b="1" spc="85" dirty="0">
                <a:solidFill>
                  <a:srgbClr val="004F6B"/>
                </a:solidFill>
                <a:latin typeface="+mj-lt"/>
                <a:cs typeface="Arial"/>
              </a:rPr>
              <a:t>02</a:t>
            </a:r>
            <a:r>
              <a:rPr sz="2000" b="1" spc="85" dirty="0">
                <a:solidFill>
                  <a:srgbClr val="004F6B"/>
                </a:solidFill>
                <a:latin typeface="+mj-lt"/>
                <a:cs typeface="Arial"/>
              </a:rPr>
              <a:t>3</a:t>
            </a:r>
            <a:endParaRPr sz="2000" dirty="0">
              <a:latin typeface="+mj-lt"/>
              <a:cs typeface="Arial"/>
            </a:endParaRPr>
          </a:p>
        </p:txBody>
      </p:sp>
      <p:sp>
        <p:nvSpPr>
          <p:cNvPr id="8" name="object 8"/>
          <p:cNvSpPr txBox="1">
            <a:spLocks noGrp="1"/>
          </p:cNvSpPr>
          <p:nvPr>
            <p:ph type="title"/>
          </p:nvPr>
        </p:nvSpPr>
        <p:spPr>
          <a:xfrm>
            <a:off x="489000" y="264033"/>
            <a:ext cx="2738120" cy="750847"/>
          </a:xfrm>
          <a:prstGeom prst="rect">
            <a:avLst/>
          </a:prstGeom>
        </p:spPr>
        <p:txBody>
          <a:bodyPr vert="horz" wrap="square" lIns="0" tIns="12065" rIns="0" bIns="0" rtlCol="0">
            <a:spAutoFit/>
          </a:bodyPr>
          <a:lstStyle/>
          <a:p>
            <a:pPr marL="12700">
              <a:lnSpc>
                <a:spcPct val="100000"/>
              </a:lnSpc>
              <a:spcBef>
                <a:spcPts val="95"/>
              </a:spcBef>
            </a:pPr>
            <a:r>
              <a:rPr sz="4800" spc="204" dirty="0">
                <a:solidFill>
                  <a:srgbClr val="004F6B"/>
                </a:solidFill>
                <a:latin typeface="+mj-lt"/>
              </a:rPr>
              <a:t>Together</a:t>
            </a:r>
            <a:endParaRPr sz="4800" dirty="0">
              <a:latin typeface="+mj-lt"/>
            </a:endParaRPr>
          </a:p>
        </p:txBody>
      </p:sp>
      <p:pic>
        <p:nvPicPr>
          <p:cNvPr id="10" name="Picture 9">
            <a:extLst>
              <a:ext uri="{FF2B5EF4-FFF2-40B4-BE49-F238E27FC236}">
                <a16:creationId xmlns:a16="http://schemas.microsoft.com/office/drawing/2014/main" id="{FAA59473-B212-431F-963E-D81CF3DEE6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650" y="-2286"/>
            <a:ext cx="1948117" cy="10958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5205" y="1482089"/>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3" name="object 3"/>
          <p:cNvSpPr txBox="1">
            <a:spLocks noGrp="1"/>
          </p:cNvSpPr>
          <p:nvPr>
            <p:ph type="title"/>
          </p:nvPr>
        </p:nvSpPr>
        <p:spPr>
          <a:xfrm>
            <a:off x="492962" y="419861"/>
            <a:ext cx="6714287" cy="997068"/>
          </a:xfrm>
          <a:prstGeom prst="rect">
            <a:avLst/>
          </a:prstGeom>
        </p:spPr>
        <p:txBody>
          <a:bodyPr vert="horz" wrap="square" lIns="0" tIns="12065" rIns="0" bIns="0" rtlCol="0">
            <a:spAutoFit/>
          </a:bodyPr>
          <a:lstStyle/>
          <a:p>
            <a:pPr marL="12700" marR="5080">
              <a:lnSpc>
                <a:spcPct val="100000"/>
              </a:lnSpc>
              <a:spcBef>
                <a:spcPts val="95"/>
              </a:spcBef>
            </a:pPr>
            <a:r>
              <a:rPr lang="en-GB" sz="3200" spc="155" dirty="0">
                <a:latin typeface="+mj-lt"/>
              </a:rPr>
              <a:t>Hospital Discharge – what is the experience for patients</a:t>
            </a:r>
            <a:endParaRPr sz="3200" spc="145" dirty="0">
              <a:latin typeface="+mj-lt"/>
            </a:endParaRPr>
          </a:p>
        </p:txBody>
      </p:sp>
      <p:sp>
        <p:nvSpPr>
          <p:cNvPr id="4" name="object 4"/>
          <p:cNvSpPr/>
          <p:nvPr/>
        </p:nvSpPr>
        <p:spPr>
          <a:xfrm>
            <a:off x="-62080" y="3767207"/>
            <a:ext cx="7824370" cy="2133600"/>
          </a:xfrm>
          <a:custGeom>
            <a:avLst/>
            <a:gdLst/>
            <a:ahLst/>
            <a:cxnLst/>
            <a:rect l="l" t="t" r="r" b="b"/>
            <a:pathLst>
              <a:path w="7061834" h="1551304">
                <a:moveTo>
                  <a:pt x="7061708" y="0"/>
                </a:moveTo>
                <a:lnTo>
                  <a:pt x="0" y="0"/>
                </a:lnTo>
                <a:lnTo>
                  <a:pt x="0" y="1551051"/>
                </a:lnTo>
                <a:lnTo>
                  <a:pt x="7061708" y="1551051"/>
                </a:lnTo>
                <a:lnTo>
                  <a:pt x="7061708" y="0"/>
                </a:lnTo>
                <a:close/>
              </a:path>
            </a:pathLst>
          </a:custGeom>
          <a:solidFill>
            <a:srgbClr val="E4F5FA"/>
          </a:solidFill>
        </p:spPr>
        <p:txBody>
          <a:bodyPr wrap="square" lIns="0" tIns="0" rIns="0" bIns="0" rtlCol="0"/>
          <a:lstStyle/>
          <a:p>
            <a:endParaRPr/>
          </a:p>
        </p:txBody>
      </p:sp>
      <p:sp>
        <p:nvSpPr>
          <p:cNvPr id="5" name="object 5"/>
          <p:cNvSpPr txBox="1"/>
          <p:nvPr/>
        </p:nvSpPr>
        <p:spPr>
          <a:xfrm>
            <a:off x="487781" y="1650238"/>
            <a:ext cx="6490869" cy="4275529"/>
          </a:xfrm>
          <a:prstGeom prst="rect">
            <a:avLst/>
          </a:prstGeom>
        </p:spPr>
        <p:txBody>
          <a:bodyPr vert="horz" wrap="square" lIns="0" tIns="12700" rIns="0" bIns="0" rtlCol="0">
            <a:spAutoFit/>
          </a:bodyPr>
          <a:lstStyle/>
          <a:p>
            <a:pPr marL="13335" marR="488315">
              <a:lnSpc>
                <a:spcPct val="100000"/>
              </a:lnSpc>
              <a:spcBef>
                <a:spcPts val="100"/>
              </a:spcBef>
            </a:pPr>
            <a:r>
              <a:rPr lang="en-GB" sz="1400" b="1" spc="-25" dirty="0">
                <a:cs typeface="Arial"/>
              </a:rPr>
              <a:t>Following the report of a patient discharged from Newham Hospital at 2200 hours without hospital transport, Healthwatch Newham worked with Newham Hospital to gather information from patients discharged from the Acute Assessment Unit (AAC).</a:t>
            </a:r>
            <a:endParaRPr sz="1400" dirty="0">
              <a:cs typeface="Arial"/>
            </a:endParaRPr>
          </a:p>
          <a:p>
            <a:pPr marL="13335" marR="328295">
              <a:lnSpc>
                <a:spcPct val="100000"/>
              </a:lnSpc>
              <a:spcBef>
                <a:spcPts val="600"/>
              </a:spcBef>
            </a:pPr>
            <a:r>
              <a:rPr lang="en-GB" sz="1400" b="1" i="0" u="none" strike="noStrike" baseline="0" dirty="0">
                <a:solidFill>
                  <a:srgbClr val="000000"/>
                </a:solidFill>
              </a:rPr>
              <a:t>NHS hospitals are responsible for ensuring patients' safe and efficient discharge. </a:t>
            </a:r>
          </a:p>
          <a:p>
            <a:pPr marL="13335" marR="328295">
              <a:lnSpc>
                <a:spcPct val="100000"/>
              </a:lnSpc>
              <a:spcBef>
                <a:spcPts val="600"/>
              </a:spcBef>
            </a:pPr>
            <a:r>
              <a:rPr lang="en-GB" sz="1400" b="1" i="0" u="none" strike="noStrike" baseline="0" dirty="0">
                <a:solidFill>
                  <a:srgbClr val="000000"/>
                </a:solidFill>
              </a:rPr>
              <a:t>Every patient should be actively included in the discharge process, and if the patient consents, their family or caregivers should also be given the chance to participate. </a:t>
            </a:r>
          </a:p>
          <a:p>
            <a:pPr marL="13335">
              <a:lnSpc>
                <a:spcPct val="100000"/>
              </a:lnSpc>
              <a:spcBef>
                <a:spcPts val="1155"/>
              </a:spcBef>
            </a:pPr>
            <a:r>
              <a:rPr lang="en-GB" sz="2000" b="1" spc="95" dirty="0">
                <a:solidFill>
                  <a:srgbClr val="004F6B"/>
                </a:solidFill>
                <a:latin typeface="+mj-lt"/>
                <a:cs typeface="Arial"/>
              </a:rPr>
              <a:t>What did we find?</a:t>
            </a:r>
            <a:endParaRPr sz="2000" dirty="0">
              <a:latin typeface="+mj-lt"/>
              <a:cs typeface="Arial"/>
            </a:endParaRPr>
          </a:p>
          <a:p>
            <a:pPr marL="13335" marR="253365">
              <a:lnSpc>
                <a:spcPct val="100000"/>
              </a:lnSpc>
              <a:spcBef>
                <a:spcPts val="645"/>
              </a:spcBef>
            </a:pPr>
            <a:r>
              <a:rPr lang="en-GB" sz="1400" b="1" spc="-65" dirty="0">
                <a:cs typeface="Arial Black"/>
              </a:rPr>
              <a:t>                            Speaking to 91 patients, we found that they wanted:</a:t>
            </a:r>
          </a:p>
          <a:p>
            <a:pPr marL="13335" marR="253365">
              <a:lnSpc>
                <a:spcPct val="100000"/>
              </a:lnSpc>
              <a:spcBef>
                <a:spcPts val="645"/>
              </a:spcBef>
            </a:pPr>
            <a:endParaRPr lang="en-GB" sz="1400" b="1" dirty="0">
              <a:cs typeface="Arial Black"/>
            </a:endParaRPr>
          </a:p>
          <a:p>
            <a:pPr marL="1129030" marR="257810" indent="-248920">
              <a:lnSpc>
                <a:spcPct val="100000"/>
              </a:lnSpc>
              <a:buFont typeface="Arial"/>
              <a:buChar char="•"/>
              <a:tabLst>
                <a:tab pos="1129665" algn="l"/>
              </a:tabLst>
            </a:pPr>
            <a:r>
              <a:rPr lang="en-GB" sz="1400" b="1" spc="-75" dirty="0">
                <a:cs typeface="Arial Black"/>
              </a:rPr>
              <a:t>To be more involved in understanding discharge processes</a:t>
            </a:r>
            <a:endParaRPr lang="en-GB" sz="1400" b="1" dirty="0">
              <a:cs typeface="Arial Black"/>
            </a:endParaRPr>
          </a:p>
          <a:p>
            <a:pPr marL="1129030" marR="5080" indent="-248920">
              <a:lnSpc>
                <a:spcPct val="100000"/>
              </a:lnSpc>
              <a:spcBef>
                <a:spcPts val="605"/>
              </a:spcBef>
              <a:buFont typeface="Arial"/>
              <a:buChar char="•"/>
              <a:tabLst>
                <a:tab pos="1129665" algn="l"/>
              </a:tabLst>
            </a:pPr>
            <a:r>
              <a:rPr lang="en-GB" sz="1400" b="1" spc="-80" dirty="0">
                <a:cs typeface="Arial Black"/>
              </a:rPr>
              <a:t>Wanted to have more information and signposting about their diagnosis and treatment</a:t>
            </a:r>
            <a:endParaRPr lang="en-GB" sz="1400" b="1" dirty="0">
              <a:cs typeface="Arial Black"/>
            </a:endParaRPr>
          </a:p>
          <a:p>
            <a:pPr marL="1129030" indent="-248920">
              <a:lnSpc>
                <a:spcPct val="100000"/>
              </a:lnSpc>
              <a:spcBef>
                <a:spcPts val="600"/>
              </a:spcBef>
              <a:buFont typeface="Arial"/>
              <a:buChar char="•"/>
              <a:tabLst>
                <a:tab pos="1129665" algn="l"/>
              </a:tabLst>
            </a:pPr>
            <a:r>
              <a:rPr lang="en-GB" sz="1400" b="1" spc="-60" dirty="0">
                <a:cs typeface="Arial Black"/>
              </a:rPr>
              <a:t>That the vast majority were satisfied with their care.</a:t>
            </a:r>
          </a:p>
          <a:p>
            <a:pPr marL="1129030" indent="-248920">
              <a:lnSpc>
                <a:spcPct val="100000"/>
              </a:lnSpc>
              <a:spcBef>
                <a:spcPts val="600"/>
              </a:spcBef>
              <a:buFont typeface="Arial"/>
              <a:buChar char="•"/>
              <a:tabLst>
                <a:tab pos="1129665" algn="l"/>
              </a:tabLst>
            </a:pPr>
            <a:r>
              <a:rPr lang="en-GB" sz="1400" b="1" dirty="0">
                <a:cs typeface="Arial Black"/>
              </a:rPr>
              <a:t>Medicine dispensation could be contributing to delays in discharge.</a:t>
            </a:r>
          </a:p>
          <a:p>
            <a:pPr algn="just">
              <a:lnSpc>
                <a:spcPct val="100000"/>
              </a:lnSpc>
              <a:spcBef>
                <a:spcPts val="35"/>
              </a:spcBef>
            </a:pPr>
            <a:endParaRPr lang="en-GB" sz="1800" dirty="0">
              <a:latin typeface="Arial Black"/>
              <a:cs typeface="Arial Black"/>
            </a:endParaRPr>
          </a:p>
        </p:txBody>
      </p:sp>
      <p:sp>
        <p:nvSpPr>
          <p:cNvPr id="6" name="object 6"/>
          <p:cNvSpPr txBox="1"/>
          <p:nvPr/>
        </p:nvSpPr>
        <p:spPr>
          <a:xfrm>
            <a:off x="1069457" y="8495538"/>
            <a:ext cx="5260097" cy="1331134"/>
          </a:xfrm>
          <a:prstGeom prst="rect">
            <a:avLst/>
          </a:prstGeom>
        </p:spPr>
        <p:txBody>
          <a:bodyPr vert="horz" wrap="square" lIns="0" tIns="12700" rIns="0" bIns="0" rtlCol="0">
            <a:spAutoFit/>
          </a:bodyPr>
          <a:lstStyle/>
          <a:p>
            <a:pPr marL="12700" marR="5080">
              <a:lnSpc>
                <a:spcPct val="100000"/>
              </a:lnSpc>
              <a:spcBef>
                <a:spcPts val="100"/>
              </a:spcBef>
            </a:pPr>
            <a:r>
              <a:rPr lang="en-GB" b="1" spc="-110" dirty="0">
                <a:solidFill>
                  <a:srgbClr val="004F6B"/>
                </a:solidFill>
                <a:cs typeface="Arial Black"/>
              </a:rPr>
              <a:t>I did not expect anything to happen, but I was called later to say that I have a follow-up appointment and will be attending that next week. Thank you, Healthwatch Newham.</a:t>
            </a:r>
          </a:p>
          <a:p>
            <a:pPr marL="12700" marR="5080" algn="just">
              <a:lnSpc>
                <a:spcPct val="100000"/>
              </a:lnSpc>
              <a:spcBef>
                <a:spcPts val="100"/>
              </a:spcBef>
            </a:pPr>
            <a:endParaRPr lang="en-GB" sz="1400" b="1" spc="-110" dirty="0">
              <a:solidFill>
                <a:srgbClr val="004F6B"/>
              </a:solidFill>
              <a:latin typeface="Arial Black"/>
              <a:cs typeface="Arial"/>
            </a:endParaRPr>
          </a:p>
          <a:p>
            <a:pPr marL="12700" marR="5080" algn="just">
              <a:lnSpc>
                <a:spcPct val="100000"/>
              </a:lnSpc>
              <a:spcBef>
                <a:spcPts val="100"/>
              </a:spcBef>
            </a:pPr>
            <a:r>
              <a:rPr lang="en-GB" sz="1600" b="1" spc="15" dirty="0">
                <a:solidFill>
                  <a:srgbClr val="004F6B"/>
                </a:solidFill>
                <a:cs typeface="Arial"/>
              </a:rPr>
              <a:t>Patient from Newham Hospital</a:t>
            </a:r>
            <a:endParaRPr sz="1600" dirty="0">
              <a:cs typeface="Arial"/>
            </a:endParaRPr>
          </a:p>
        </p:txBody>
      </p:sp>
      <p:grpSp>
        <p:nvGrpSpPr>
          <p:cNvPr id="7" name="object 7"/>
          <p:cNvGrpSpPr/>
          <p:nvPr/>
        </p:nvGrpSpPr>
        <p:grpSpPr>
          <a:xfrm>
            <a:off x="481864" y="4236027"/>
            <a:ext cx="599440" cy="598170"/>
            <a:chOff x="510066" y="5203957"/>
            <a:chExt cx="599440" cy="598170"/>
          </a:xfrm>
        </p:grpSpPr>
        <p:sp>
          <p:nvSpPr>
            <p:cNvPr id="8" name="object 8"/>
            <p:cNvSpPr/>
            <p:nvPr/>
          </p:nvSpPr>
          <p:spPr>
            <a:xfrm>
              <a:off x="510066" y="5544787"/>
              <a:ext cx="257576" cy="257150"/>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731900" y="5215733"/>
              <a:ext cx="365760" cy="365125"/>
            </a:xfrm>
            <a:custGeom>
              <a:avLst/>
              <a:gdLst/>
              <a:ahLst/>
              <a:cxnLst/>
              <a:rect l="l" t="t" r="r" b="b"/>
              <a:pathLst>
                <a:path w="365759" h="365125">
                  <a:moveTo>
                    <a:pt x="83993" y="83948"/>
                  </a:moveTo>
                  <a:lnTo>
                    <a:pt x="57806" y="120127"/>
                  </a:lnTo>
                  <a:lnTo>
                    <a:pt x="44713" y="161156"/>
                  </a:lnTo>
                  <a:lnTo>
                    <a:pt x="44713" y="203793"/>
                  </a:lnTo>
                  <a:lnTo>
                    <a:pt x="57806" y="244793"/>
                  </a:lnTo>
                  <a:lnTo>
                    <a:pt x="83993" y="280913"/>
                  </a:lnTo>
                  <a:lnTo>
                    <a:pt x="120239" y="306998"/>
                  </a:lnTo>
                  <a:lnTo>
                    <a:pt x="161344" y="320041"/>
                  </a:lnTo>
                  <a:lnTo>
                    <a:pt x="204061" y="320041"/>
                  </a:lnTo>
                  <a:lnTo>
                    <a:pt x="245139" y="306998"/>
                  </a:lnTo>
                  <a:lnTo>
                    <a:pt x="281331" y="280913"/>
                  </a:lnTo>
                  <a:lnTo>
                    <a:pt x="307459" y="244734"/>
                  </a:lnTo>
                  <a:lnTo>
                    <a:pt x="320523" y="203705"/>
                  </a:lnTo>
                  <a:lnTo>
                    <a:pt x="320523" y="161069"/>
                  </a:lnTo>
                  <a:lnTo>
                    <a:pt x="307459" y="120069"/>
                  </a:lnTo>
                  <a:lnTo>
                    <a:pt x="281331" y="83948"/>
                  </a:lnTo>
                  <a:lnTo>
                    <a:pt x="245080" y="57809"/>
                  </a:lnTo>
                  <a:lnTo>
                    <a:pt x="203973" y="44740"/>
                  </a:lnTo>
                  <a:lnTo>
                    <a:pt x="161256" y="44740"/>
                  </a:lnTo>
                  <a:lnTo>
                    <a:pt x="120180" y="57809"/>
                  </a:lnTo>
                  <a:lnTo>
                    <a:pt x="83993" y="83948"/>
                  </a:lnTo>
                  <a:close/>
                </a:path>
                <a:path w="365759" h="365125">
                  <a:moveTo>
                    <a:pt x="53501" y="53502"/>
                  </a:moveTo>
                  <a:lnTo>
                    <a:pt x="23778" y="92387"/>
                  </a:lnTo>
                  <a:lnTo>
                    <a:pt x="5944" y="136206"/>
                  </a:lnTo>
                  <a:lnTo>
                    <a:pt x="0" y="182492"/>
                  </a:lnTo>
                  <a:lnTo>
                    <a:pt x="5944" y="228777"/>
                  </a:lnTo>
                  <a:lnTo>
                    <a:pt x="23778" y="272596"/>
                  </a:lnTo>
                  <a:lnTo>
                    <a:pt x="53501" y="311482"/>
                  </a:lnTo>
                  <a:lnTo>
                    <a:pt x="92457" y="341146"/>
                  </a:lnTo>
                  <a:lnTo>
                    <a:pt x="136355" y="358944"/>
                  </a:lnTo>
                  <a:lnTo>
                    <a:pt x="182723" y="364877"/>
                  </a:lnTo>
                  <a:lnTo>
                    <a:pt x="229091" y="358944"/>
                  </a:lnTo>
                  <a:lnTo>
                    <a:pt x="272989" y="341146"/>
                  </a:lnTo>
                  <a:lnTo>
                    <a:pt x="311946" y="311482"/>
                  </a:lnTo>
                  <a:lnTo>
                    <a:pt x="341664" y="272605"/>
                  </a:lnTo>
                  <a:lnTo>
                    <a:pt x="359496" y="228804"/>
                  </a:lnTo>
                  <a:lnTo>
                    <a:pt x="365439" y="182538"/>
                  </a:lnTo>
                  <a:lnTo>
                    <a:pt x="359496" y="136261"/>
                  </a:lnTo>
                  <a:lnTo>
                    <a:pt x="341664" y="92430"/>
                  </a:lnTo>
                  <a:lnTo>
                    <a:pt x="311946" y="53502"/>
                  </a:lnTo>
                  <a:lnTo>
                    <a:pt x="272988" y="23786"/>
                  </a:lnTo>
                  <a:lnTo>
                    <a:pt x="229087" y="5953"/>
                  </a:lnTo>
                  <a:lnTo>
                    <a:pt x="182708" y="0"/>
                  </a:lnTo>
                  <a:lnTo>
                    <a:pt x="136319" y="5922"/>
                  </a:lnTo>
                  <a:lnTo>
                    <a:pt x="92387" y="23716"/>
                  </a:lnTo>
                  <a:lnTo>
                    <a:pt x="53379" y="53380"/>
                  </a:lnTo>
                  <a:close/>
                </a:path>
              </a:pathLst>
            </a:custGeom>
            <a:ln w="23550">
              <a:solidFill>
                <a:srgbClr val="004F6B"/>
              </a:solidFill>
            </a:ln>
          </p:spPr>
          <p:txBody>
            <a:bodyPr wrap="square" lIns="0" tIns="0" rIns="0" bIns="0" rtlCol="0"/>
            <a:lstStyle/>
            <a:p>
              <a:endParaRPr/>
            </a:p>
          </p:txBody>
        </p:sp>
      </p:grpSp>
      <p:sp>
        <p:nvSpPr>
          <p:cNvPr id="10" name="object 10"/>
          <p:cNvSpPr/>
          <p:nvPr/>
        </p:nvSpPr>
        <p:spPr>
          <a:xfrm>
            <a:off x="533200" y="8120668"/>
            <a:ext cx="706755" cy="400685"/>
          </a:xfrm>
          <a:custGeom>
            <a:avLst/>
            <a:gdLst/>
            <a:ahLst/>
            <a:cxnLst/>
            <a:rect l="l" t="t" r="r" b="b"/>
            <a:pathLst>
              <a:path w="706755" h="400684">
                <a:moveTo>
                  <a:pt x="292285" y="1953"/>
                </a:moveTo>
                <a:lnTo>
                  <a:pt x="263144" y="0"/>
                </a:lnTo>
                <a:lnTo>
                  <a:pt x="234586" y="40"/>
                </a:lnTo>
                <a:lnTo>
                  <a:pt x="206688" y="2041"/>
                </a:lnTo>
                <a:lnTo>
                  <a:pt x="115828" y="26934"/>
                </a:lnTo>
                <a:lnTo>
                  <a:pt x="68629" y="59745"/>
                </a:lnTo>
                <a:lnTo>
                  <a:pt x="35689" y="99404"/>
                </a:lnTo>
                <a:lnTo>
                  <a:pt x="14766" y="140912"/>
                </a:lnTo>
                <a:lnTo>
                  <a:pt x="3617" y="179266"/>
                </a:lnTo>
                <a:lnTo>
                  <a:pt x="0" y="209469"/>
                </a:lnTo>
                <a:lnTo>
                  <a:pt x="4327" y="258283"/>
                </a:lnTo>
                <a:lnTo>
                  <a:pt x="17952" y="303306"/>
                </a:lnTo>
                <a:lnTo>
                  <a:pt x="41418" y="342287"/>
                </a:lnTo>
                <a:lnTo>
                  <a:pt x="75268" y="372969"/>
                </a:lnTo>
                <a:lnTo>
                  <a:pt x="120043" y="393101"/>
                </a:lnTo>
                <a:lnTo>
                  <a:pt x="176287" y="400428"/>
                </a:lnTo>
                <a:lnTo>
                  <a:pt x="224317" y="393883"/>
                </a:lnTo>
                <a:lnTo>
                  <a:pt x="266905" y="375196"/>
                </a:lnTo>
                <a:lnTo>
                  <a:pt x="301063" y="346159"/>
                </a:lnTo>
                <a:lnTo>
                  <a:pt x="323800" y="308565"/>
                </a:lnTo>
                <a:lnTo>
                  <a:pt x="332128" y="264207"/>
                </a:lnTo>
                <a:lnTo>
                  <a:pt x="326034" y="222100"/>
                </a:lnTo>
                <a:lnTo>
                  <a:pt x="308643" y="187237"/>
                </a:lnTo>
                <a:lnTo>
                  <a:pt x="247017" y="143359"/>
                </a:lnTo>
                <a:lnTo>
                  <a:pt x="206304" y="136402"/>
                </a:lnTo>
                <a:lnTo>
                  <a:pt x="161339" y="140805"/>
                </a:lnTo>
                <a:lnTo>
                  <a:pt x="172812" y="104088"/>
                </a:lnTo>
                <a:lnTo>
                  <a:pt x="200343" y="79616"/>
                </a:lnTo>
                <a:lnTo>
                  <a:pt x="241055" y="66979"/>
                </a:lnTo>
                <a:lnTo>
                  <a:pt x="292074" y="65767"/>
                </a:lnTo>
                <a:lnTo>
                  <a:pt x="292285" y="1953"/>
                </a:lnTo>
                <a:close/>
              </a:path>
              <a:path w="706755" h="400684">
                <a:moveTo>
                  <a:pt x="666597" y="1953"/>
                </a:moveTo>
                <a:lnTo>
                  <a:pt x="637436" y="0"/>
                </a:lnTo>
                <a:lnTo>
                  <a:pt x="608873" y="40"/>
                </a:lnTo>
                <a:lnTo>
                  <a:pt x="580980" y="2041"/>
                </a:lnTo>
                <a:lnTo>
                  <a:pt x="490123" y="26934"/>
                </a:lnTo>
                <a:lnTo>
                  <a:pt x="442923" y="59745"/>
                </a:lnTo>
                <a:lnTo>
                  <a:pt x="409983" y="99404"/>
                </a:lnTo>
                <a:lnTo>
                  <a:pt x="389059" y="140912"/>
                </a:lnTo>
                <a:lnTo>
                  <a:pt x="377910" y="179266"/>
                </a:lnTo>
                <a:lnTo>
                  <a:pt x="374292" y="209469"/>
                </a:lnTo>
                <a:lnTo>
                  <a:pt x="378620" y="258283"/>
                </a:lnTo>
                <a:lnTo>
                  <a:pt x="392245" y="303306"/>
                </a:lnTo>
                <a:lnTo>
                  <a:pt x="415712" y="342287"/>
                </a:lnTo>
                <a:lnTo>
                  <a:pt x="449561" y="372969"/>
                </a:lnTo>
                <a:lnTo>
                  <a:pt x="494337" y="393101"/>
                </a:lnTo>
                <a:lnTo>
                  <a:pt x="550581" y="400428"/>
                </a:lnTo>
                <a:lnTo>
                  <a:pt x="598615" y="393883"/>
                </a:lnTo>
                <a:lnTo>
                  <a:pt x="641202" y="375196"/>
                </a:lnTo>
                <a:lnTo>
                  <a:pt x="675358" y="346159"/>
                </a:lnTo>
                <a:lnTo>
                  <a:pt x="698097" y="308565"/>
                </a:lnTo>
                <a:lnTo>
                  <a:pt x="706434" y="264207"/>
                </a:lnTo>
                <a:lnTo>
                  <a:pt x="700343" y="222100"/>
                </a:lnTo>
                <a:lnTo>
                  <a:pt x="682951" y="187237"/>
                </a:lnTo>
                <a:lnTo>
                  <a:pt x="621317" y="143359"/>
                </a:lnTo>
                <a:lnTo>
                  <a:pt x="580600" y="136402"/>
                </a:lnTo>
                <a:lnTo>
                  <a:pt x="535633" y="140805"/>
                </a:lnTo>
                <a:lnTo>
                  <a:pt x="547105" y="104088"/>
                </a:lnTo>
                <a:lnTo>
                  <a:pt x="574632" y="79616"/>
                </a:lnTo>
                <a:lnTo>
                  <a:pt x="615342" y="66979"/>
                </a:lnTo>
                <a:lnTo>
                  <a:pt x="666362" y="65767"/>
                </a:lnTo>
                <a:lnTo>
                  <a:pt x="666597" y="1953"/>
                </a:lnTo>
                <a:close/>
              </a:path>
            </a:pathLst>
          </a:custGeom>
          <a:ln w="19572">
            <a:solidFill>
              <a:srgbClr val="7ECAEB"/>
            </a:solidFill>
          </a:ln>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22225" rIns="0" bIns="0" rtlCol="0">
            <a:spAutoFit/>
          </a:bodyPr>
          <a:lstStyle/>
          <a:p>
            <a:pPr marL="80645">
              <a:lnSpc>
                <a:spcPct val="100000"/>
              </a:lnSpc>
              <a:spcBef>
                <a:spcPts val="175"/>
              </a:spcBef>
            </a:pPr>
            <a:fld id="{81D60167-4931-47E6-BA6A-407CBD079E47}" type="slidenum">
              <a:rPr spc="-90" dirty="0"/>
              <a:t>10</a:t>
            </a:fld>
            <a:endParaRPr spc="-90"/>
          </a:p>
        </p:txBody>
      </p:sp>
      <p:sp>
        <p:nvSpPr>
          <p:cNvPr id="13" name="object 10">
            <a:extLst>
              <a:ext uri="{FF2B5EF4-FFF2-40B4-BE49-F238E27FC236}">
                <a16:creationId xmlns:a16="http://schemas.microsoft.com/office/drawing/2014/main" id="{A7B42835-7172-3E5B-926C-1D9929A0622C}"/>
              </a:ext>
            </a:extLst>
          </p:cNvPr>
          <p:cNvSpPr/>
          <p:nvPr/>
        </p:nvSpPr>
        <p:spPr>
          <a:xfrm rot="10800000">
            <a:off x="5857937" y="9143850"/>
            <a:ext cx="706755" cy="400685"/>
          </a:xfrm>
          <a:custGeom>
            <a:avLst/>
            <a:gdLst/>
            <a:ahLst/>
            <a:cxnLst/>
            <a:rect l="l" t="t" r="r" b="b"/>
            <a:pathLst>
              <a:path w="706755" h="400684">
                <a:moveTo>
                  <a:pt x="292285" y="1953"/>
                </a:moveTo>
                <a:lnTo>
                  <a:pt x="263144" y="0"/>
                </a:lnTo>
                <a:lnTo>
                  <a:pt x="234586" y="40"/>
                </a:lnTo>
                <a:lnTo>
                  <a:pt x="206688" y="2041"/>
                </a:lnTo>
                <a:lnTo>
                  <a:pt x="115828" y="26934"/>
                </a:lnTo>
                <a:lnTo>
                  <a:pt x="68629" y="59745"/>
                </a:lnTo>
                <a:lnTo>
                  <a:pt x="35689" y="99404"/>
                </a:lnTo>
                <a:lnTo>
                  <a:pt x="14766" y="140912"/>
                </a:lnTo>
                <a:lnTo>
                  <a:pt x="3617" y="179266"/>
                </a:lnTo>
                <a:lnTo>
                  <a:pt x="0" y="209469"/>
                </a:lnTo>
                <a:lnTo>
                  <a:pt x="4327" y="258283"/>
                </a:lnTo>
                <a:lnTo>
                  <a:pt x="17952" y="303306"/>
                </a:lnTo>
                <a:lnTo>
                  <a:pt x="41418" y="342287"/>
                </a:lnTo>
                <a:lnTo>
                  <a:pt x="75268" y="372969"/>
                </a:lnTo>
                <a:lnTo>
                  <a:pt x="120043" y="393101"/>
                </a:lnTo>
                <a:lnTo>
                  <a:pt x="176287" y="400428"/>
                </a:lnTo>
                <a:lnTo>
                  <a:pt x="224317" y="393883"/>
                </a:lnTo>
                <a:lnTo>
                  <a:pt x="266905" y="375196"/>
                </a:lnTo>
                <a:lnTo>
                  <a:pt x="301063" y="346159"/>
                </a:lnTo>
                <a:lnTo>
                  <a:pt x="323800" y="308565"/>
                </a:lnTo>
                <a:lnTo>
                  <a:pt x="332128" y="264207"/>
                </a:lnTo>
                <a:lnTo>
                  <a:pt x="326034" y="222100"/>
                </a:lnTo>
                <a:lnTo>
                  <a:pt x="308643" y="187237"/>
                </a:lnTo>
                <a:lnTo>
                  <a:pt x="247017" y="143359"/>
                </a:lnTo>
                <a:lnTo>
                  <a:pt x="206304" y="136402"/>
                </a:lnTo>
                <a:lnTo>
                  <a:pt x="161339" y="140805"/>
                </a:lnTo>
                <a:lnTo>
                  <a:pt x="172812" y="104088"/>
                </a:lnTo>
                <a:lnTo>
                  <a:pt x="200343" y="79616"/>
                </a:lnTo>
                <a:lnTo>
                  <a:pt x="241055" y="66979"/>
                </a:lnTo>
                <a:lnTo>
                  <a:pt x="292074" y="65767"/>
                </a:lnTo>
                <a:lnTo>
                  <a:pt x="292285" y="1953"/>
                </a:lnTo>
                <a:close/>
              </a:path>
              <a:path w="706755" h="400684">
                <a:moveTo>
                  <a:pt x="666597" y="1953"/>
                </a:moveTo>
                <a:lnTo>
                  <a:pt x="637436" y="0"/>
                </a:lnTo>
                <a:lnTo>
                  <a:pt x="608873" y="40"/>
                </a:lnTo>
                <a:lnTo>
                  <a:pt x="580980" y="2041"/>
                </a:lnTo>
                <a:lnTo>
                  <a:pt x="490123" y="26934"/>
                </a:lnTo>
                <a:lnTo>
                  <a:pt x="442923" y="59745"/>
                </a:lnTo>
                <a:lnTo>
                  <a:pt x="409983" y="99404"/>
                </a:lnTo>
                <a:lnTo>
                  <a:pt x="389059" y="140912"/>
                </a:lnTo>
                <a:lnTo>
                  <a:pt x="377910" y="179266"/>
                </a:lnTo>
                <a:lnTo>
                  <a:pt x="374292" y="209469"/>
                </a:lnTo>
                <a:lnTo>
                  <a:pt x="378620" y="258283"/>
                </a:lnTo>
                <a:lnTo>
                  <a:pt x="392245" y="303306"/>
                </a:lnTo>
                <a:lnTo>
                  <a:pt x="415712" y="342287"/>
                </a:lnTo>
                <a:lnTo>
                  <a:pt x="449561" y="372969"/>
                </a:lnTo>
                <a:lnTo>
                  <a:pt x="494337" y="393101"/>
                </a:lnTo>
                <a:lnTo>
                  <a:pt x="550581" y="400428"/>
                </a:lnTo>
                <a:lnTo>
                  <a:pt x="598615" y="393883"/>
                </a:lnTo>
                <a:lnTo>
                  <a:pt x="641202" y="375196"/>
                </a:lnTo>
                <a:lnTo>
                  <a:pt x="675358" y="346159"/>
                </a:lnTo>
                <a:lnTo>
                  <a:pt x="698097" y="308565"/>
                </a:lnTo>
                <a:lnTo>
                  <a:pt x="706434" y="264207"/>
                </a:lnTo>
                <a:lnTo>
                  <a:pt x="700343" y="222100"/>
                </a:lnTo>
                <a:lnTo>
                  <a:pt x="682951" y="187237"/>
                </a:lnTo>
                <a:lnTo>
                  <a:pt x="621317" y="143359"/>
                </a:lnTo>
                <a:lnTo>
                  <a:pt x="580600" y="136402"/>
                </a:lnTo>
                <a:lnTo>
                  <a:pt x="535633" y="140805"/>
                </a:lnTo>
                <a:lnTo>
                  <a:pt x="547105" y="104088"/>
                </a:lnTo>
                <a:lnTo>
                  <a:pt x="574632" y="79616"/>
                </a:lnTo>
                <a:lnTo>
                  <a:pt x="615342" y="66979"/>
                </a:lnTo>
                <a:lnTo>
                  <a:pt x="666362" y="65767"/>
                </a:lnTo>
                <a:lnTo>
                  <a:pt x="666597" y="1953"/>
                </a:lnTo>
                <a:close/>
              </a:path>
            </a:pathLst>
          </a:custGeom>
          <a:ln w="19572">
            <a:solidFill>
              <a:srgbClr val="7ECAEB"/>
            </a:solidFill>
          </a:ln>
        </p:spPr>
        <p:txBody>
          <a:bodyPr wrap="square" lIns="0" tIns="0" rIns="0" bIns="0" rtlCol="0"/>
          <a:lstStyle/>
          <a:p>
            <a:endParaRPr/>
          </a:p>
        </p:txBody>
      </p:sp>
      <p:sp>
        <p:nvSpPr>
          <p:cNvPr id="14" name="object 12">
            <a:extLst>
              <a:ext uri="{FF2B5EF4-FFF2-40B4-BE49-F238E27FC236}">
                <a16:creationId xmlns:a16="http://schemas.microsoft.com/office/drawing/2014/main" id="{37B1BA18-6CF0-BF0B-9A98-7C5A867AADA1}"/>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
        <p:nvSpPr>
          <p:cNvPr id="15" name="TextBox 14">
            <a:extLst>
              <a:ext uri="{FF2B5EF4-FFF2-40B4-BE49-F238E27FC236}">
                <a16:creationId xmlns:a16="http://schemas.microsoft.com/office/drawing/2014/main" id="{050DC171-8559-4E79-5F41-12AFB28CB538}"/>
              </a:ext>
            </a:extLst>
          </p:cNvPr>
          <p:cNvSpPr txBox="1"/>
          <p:nvPr/>
        </p:nvSpPr>
        <p:spPr>
          <a:xfrm>
            <a:off x="505205" y="6196253"/>
            <a:ext cx="6549645" cy="1969770"/>
          </a:xfrm>
          <a:prstGeom prst="rect">
            <a:avLst/>
          </a:prstGeom>
          <a:noFill/>
        </p:spPr>
        <p:txBody>
          <a:bodyPr wrap="square" rtlCol="0">
            <a:spAutoFit/>
          </a:bodyPr>
          <a:lstStyle/>
          <a:p>
            <a:pPr marL="12700" algn="just">
              <a:lnSpc>
                <a:spcPct val="100000"/>
              </a:lnSpc>
            </a:pPr>
            <a:r>
              <a:rPr lang="en-GB" sz="2000" b="1" spc="135" dirty="0">
                <a:solidFill>
                  <a:srgbClr val="004F6B"/>
                </a:solidFill>
                <a:latin typeface="+mj-lt"/>
                <a:cs typeface="Arial"/>
              </a:rPr>
              <a:t>What</a:t>
            </a:r>
            <a:r>
              <a:rPr lang="en-GB" sz="2000" b="1" spc="-90" dirty="0">
                <a:solidFill>
                  <a:srgbClr val="004F6B"/>
                </a:solidFill>
                <a:latin typeface="+mj-lt"/>
                <a:cs typeface="Arial"/>
              </a:rPr>
              <a:t> </a:t>
            </a:r>
            <a:r>
              <a:rPr lang="en-GB" sz="2000" b="1" spc="65" dirty="0">
                <a:solidFill>
                  <a:srgbClr val="004F6B"/>
                </a:solidFill>
                <a:latin typeface="+mj-lt"/>
                <a:cs typeface="Arial"/>
              </a:rPr>
              <a:t>did we recommend</a:t>
            </a:r>
            <a:r>
              <a:rPr lang="en-GB" sz="2000" b="1" spc="105" dirty="0">
                <a:solidFill>
                  <a:srgbClr val="004F6B"/>
                </a:solidFill>
                <a:latin typeface="+mj-lt"/>
                <a:cs typeface="Arial"/>
              </a:rPr>
              <a:t>?</a:t>
            </a:r>
            <a:endParaRPr lang="en-GB" sz="2000" b="0" i="0" u="none" strike="noStrike" baseline="0" dirty="0">
              <a:solidFill>
                <a:srgbClr val="000000"/>
              </a:solidFill>
              <a:latin typeface="+mj-lt"/>
            </a:endParaRPr>
          </a:p>
          <a:p>
            <a:endParaRPr lang="en-GB" sz="1400" b="1" i="0" u="none" strike="noStrike" baseline="0" dirty="0">
              <a:solidFill>
                <a:srgbClr val="000000"/>
              </a:solidFill>
            </a:endParaRPr>
          </a:p>
          <a:p>
            <a:r>
              <a:rPr lang="en-GB" sz="1400" b="1" i="0" u="none" strike="noStrike" baseline="0" dirty="0">
                <a:solidFill>
                  <a:srgbClr val="000000"/>
                </a:solidFill>
              </a:rPr>
              <a:t>All patients should be involved and informed of their care plan, including any services they anticipate receiving, including treatments that the hospital may not offer.</a:t>
            </a:r>
          </a:p>
          <a:p>
            <a:endParaRPr lang="en-GB" sz="1400" b="1" dirty="0">
              <a:solidFill>
                <a:srgbClr val="000000"/>
              </a:solidFill>
            </a:endParaRPr>
          </a:p>
          <a:p>
            <a:r>
              <a:rPr lang="en-GB" sz="1400" b="1" dirty="0">
                <a:solidFill>
                  <a:srgbClr val="000000"/>
                </a:solidFill>
              </a:rPr>
              <a:t>As a result, t</a:t>
            </a:r>
            <a:r>
              <a:rPr lang="en-GB" sz="1400" b="1" i="0" u="none" strike="noStrike" baseline="0" dirty="0">
                <a:solidFill>
                  <a:srgbClr val="000000"/>
                </a:solidFill>
              </a:rPr>
              <a:t>hey are reviewing their discharge process to ensure a more precise alignment between the discharge and the medicines required.</a:t>
            </a:r>
          </a:p>
          <a:p>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994" y="1006475"/>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3" name="object 3"/>
          <p:cNvSpPr txBox="1">
            <a:spLocks noGrp="1"/>
          </p:cNvSpPr>
          <p:nvPr>
            <p:ph type="title"/>
          </p:nvPr>
        </p:nvSpPr>
        <p:spPr>
          <a:xfrm>
            <a:off x="492963" y="419861"/>
            <a:ext cx="6570573" cy="504625"/>
          </a:xfrm>
          <a:prstGeom prst="rect">
            <a:avLst/>
          </a:prstGeom>
        </p:spPr>
        <p:txBody>
          <a:bodyPr vert="horz" wrap="square" lIns="0" tIns="12065" rIns="0" bIns="0" rtlCol="0">
            <a:spAutoFit/>
          </a:bodyPr>
          <a:lstStyle/>
          <a:p>
            <a:pPr marL="12700" marR="5080">
              <a:lnSpc>
                <a:spcPct val="100000"/>
              </a:lnSpc>
              <a:spcBef>
                <a:spcPts val="95"/>
              </a:spcBef>
            </a:pPr>
            <a:r>
              <a:rPr lang="en-GB" sz="3200" spc="75" dirty="0">
                <a:latin typeface="+mj-lt"/>
              </a:rPr>
              <a:t>Community Listening Ears</a:t>
            </a:r>
            <a:endParaRPr sz="3200" spc="130" dirty="0">
              <a:latin typeface="+mj-lt"/>
            </a:endParaRPr>
          </a:p>
        </p:txBody>
      </p:sp>
      <p:sp>
        <p:nvSpPr>
          <p:cNvPr id="5" name="object 5"/>
          <p:cNvSpPr/>
          <p:nvPr/>
        </p:nvSpPr>
        <p:spPr>
          <a:xfrm>
            <a:off x="0" y="3308603"/>
            <a:ext cx="7056120" cy="2533015"/>
          </a:xfrm>
          <a:custGeom>
            <a:avLst/>
            <a:gdLst/>
            <a:ahLst/>
            <a:cxnLst/>
            <a:rect l="l" t="t" r="r" b="b"/>
            <a:pathLst>
              <a:path w="7056120" h="2533015">
                <a:moveTo>
                  <a:pt x="7055993" y="0"/>
                </a:moveTo>
                <a:lnTo>
                  <a:pt x="0" y="0"/>
                </a:lnTo>
                <a:lnTo>
                  <a:pt x="0" y="2532888"/>
                </a:lnTo>
                <a:lnTo>
                  <a:pt x="7055993" y="2532888"/>
                </a:lnTo>
                <a:lnTo>
                  <a:pt x="7055993" y="0"/>
                </a:lnTo>
                <a:close/>
              </a:path>
            </a:pathLst>
          </a:custGeom>
          <a:solidFill>
            <a:srgbClr val="E4F5FA"/>
          </a:solidFill>
        </p:spPr>
        <p:txBody>
          <a:bodyPr wrap="square" lIns="0" tIns="0" rIns="0" bIns="0" rtlCol="0"/>
          <a:lstStyle/>
          <a:p>
            <a:endParaRPr/>
          </a:p>
        </p:txBody>
      </p:sp>
      <p:sp>
        <p:nvSpPr>
          <p:cNvPr id="7" name="object 7"/>
          <p:cNvSpPr txBox="1"/>
          <p:nvPr/>
        </p:nvSpPr>
        <p:spPr>
          <a:xfrm>
            <a:off x="490829" y="3434588"/>
            <a:ext cx="5497221" cy="320601"/>
          </a:xfrm>
          <a:prstGeom prst="rect">
            <a:avLst/>
          </a:prstGeom>
        </p:spPr>
        <p:txBody>
          <a:bodyPr vert="horz" wrap="square" lIns="0" tIns="12700" rIns="0" bIns="0" rtlCol="0">
            <a:spAutoFit/>
          </a:bodyPr>
          <a:lstStyle/>
          <a:p>
            <a:pPr marL="12700">
              <a:lnSpc>
                <a:spcPct val="100000"/>
              </a:lnSpc>
              <a:spcBef>
                <a:spcPts val="100"/>
              </a:spcBef>
            </a:pPr>
            <a:r>
              <a:rPr lang="en-GB" sz="2000" b="1" spc="40" dirty="0">
                <a:solidFill>
                  <a:srgbClr val="004F6B"/>
                </a:solidFill>
                <a:latin typeface="+mj-lt"/>
                <a:cs typeface="Arial"/>
              </a:rPr>
              <a:t>What did we want to do?</a:t>
            </a:r>
            <a:r>
              <a:rPr sz="2000" b="1" spc="90" dirty="0">
                <a:solidFill>
                  <a:srgbClr val="004F6B"/>
                </a:solidFill>
                <a:latin typeface="+mj-lt"/>
                <a:cs typeface="Arial"/>
              </a:rPr>
              <a:t>:</a:t>
            </a:r>
            <a:endParaRPr sz="2000" dirty="0">
              <a:latin typeface="+mj-lt"/>
              <a:cs typeface="Arial"/>
            </a:endParaRPr>
          </a:p>
        </p:txBody>
      </p:sp>
      <p:sp>
        <p:nvSpPr>
          <p:cNvPr id="8" name="object 8"/>
          <p:cNvSpPr txBox="1"/>
          <p:nvPr/>
        </p:nvSpPr>
        <p:spPr>
          <a:xfrm>
            <a:off x="487781" y="3789679"/>
            <a:ext cx="6626859" cy="4139595"/>
          </a:xfrm>
          <a:prstGeom prst="rect">
            <a:avLst/>
          </a:prstGeom>
        </p:spPr>
        <p:txBody>
          <a:bodyPr vert="horz" wrap="square" lIns="0" tIns="12700" rIns="0" bIns="0" rtlCol="0">
            <a:spAutoFit/>
          </a:bodyPr>
          <a:lstStyle/>
          <a:p>
            <a:pPr marL="13335" marR="1003300">
              <a:lnSpc>
                <a:spcPct val="100000"/>
              </a:lnSpc>
              <a:spcBef>
                <a:spcPts val="100"/>
              </a:spcBef>
              <a:tabLst>
                <a:tab pos="298450" algn="l"/>
                <a:tab pos="299085" algn="l"/>
              </a:tabLst>
            </a:pPr>
            <a:r>
              <a:rPr lang="en-GB" sz="1400" b="1" spc="-125" dirty="0">
                <a:cs typeface="Arial Black"/>
              </a:rPr>
              <a:t>We wanted to gather residents’ voices about their mental health experiences in three areas: Relationships, Long-Term Conditions, and cost of living.  The goals of this project were to:</a:t>
            </a:r>
          </a:p>
          <a:p>
            <a:pPr marL="298450" marR="1003300" indent="-285115">
              <a:lnSpc>
                <a:spcPct val="100000"/>
              </a:lnSpc>
              <a:spcBef>
                <a:spcPts val="100"/>
              </a:spcBef>
              <a:buAutoNum type="arabicPeriod"/>
              <a:tabLst>
                <a:tab pos="298450" algn="l"/>
                <a:tab pos="299085" algn="l"/>
              </a:tabLst>
            </a:pPr>
            <a:endParaRPr lang="en-GB" sz="1400" b="1" spc="-125" dirty="0">
              <a:cs typeface="Arial Black"/>
            </a:endParaRPr>
          </a:p>
          <a:p>
            <a:pPr marL="298450" marR="1003300" indent="-285115">
              <a:lnSpc>
                <a:spcPct val="100000"/>
              </a:lnSpc>
              <a:spcBef>
                <a:spcPts val="100"/>
              </a:spcBef>
              <a:buAutoNum type="arabicPeriod"/>
              <a:tabLst>
                <a:tab pos="298450" algn="l"/>
                <a:tab pos="299085" algn="l"/>
              </a:tabLst>
            </a:pPr>
            <a:r>
              <a:rPr lang="en-GB" sz="1400" b="1" spc="-125" dirty="0">
                <a:cs typeface="Arial Black"/>
              </a:rPr>
              <a:t>Explore how mental health impacted the relationships of Newham residents since the start of the pandemic. </a:t>
            </a:r>
          </a:p>
          <a:p>
            <a:pPr marL="298450" marR="1003300" indent="-285115">
              <a:lnSpc>
                <a:spcPct val="100000"/>
              </a:lnSpc>
              <a:spcBef>
                <a:spcPts val="100"/>
              </a:spcBef>
              <a:buAutoNum type="arabicPeriod"/>
              <a:tabLst>
                <a:tab pos="298450" algn="l"/>
                <a:tab pos="299085" algn="l"/>
              </a:tabLst>
            </a:pPr>
            <a:r>
              <a:rPr lang="en-GB" sz="1400" b="1" spc="-125" dirty="0">
                <a:cs typeface="Arial Black"/>
              </a:rPr>
              <a:t>. Understand how long-term conditions affect residents’ mental health and understand which ways they support themselves.</a:t>
            </a:r>
          </a:p>
          <a:p>
            <a:pPr marL="298450" marR="1003300" indent="-285115">
              <a:lnSpc>
                <a:spcPct val="100000"/>
              </a:lnSpc>
              <a:spcBef>
                <a:spcPts val="100"/>
              </a:spcBef>
              <a:buAutoNum type="arabicPeriod"/>
              <a:tabLst>
                <a:tab pos="298450" algn="l"/>
                <a:tab pos="299085" algn="l"/>
              </a:tabLst>
            </a:pPr>
            <a:r>
              <a:rPr lang="en-GB" sz="1400" b="1" spc="-125" dirty="0">
                <a:cs typeface="Arial Black"/>
              </a:rPr>
              <a:t>. Investigate how the rising cost of living impacted Newham residents’ mental health</a:t>
            </a:r>
          </a:p>
          <a:p>
            <a:pPr>
              <a:lnSpc>
                <a:spcPct val="100000"/>
              </a:lnSpc>
              <a:spcBef>
                <a:spcPts val="65"/>
              </a:spcBef>
            </a:pPr>
            <a:endParaRPr sz="1450" dirty="0">
              <a:latin typeface="Arial Black"/>
              <a:cs typeface="Arial Black"/>
            </a:endParaRPr>
          </a:p>
          <a:p>
            <a:pPr marL="12700">
              <a:lnSpc>
                <a:spcPct val="100000"/>
              </a:lnSpc>
            </a:pPr>
            <a:endParaRPr lang="en-GB" sz="1800" b="1" spc="135" dirty="0">
              <a:solidFill>
                <a:srgbClr val="004F6B"/>
              </a:solidFill>
              <a:latin typeface="Arial"/>
              <a:cs typeface="Arial"/>
            </a:endParaRPr>
          </a:p>
          <a:p>
            <a:pPr marL="12700">
              <a:lnSpc>
                <a:spcPct val="100000"/>
              </a:lnSpc>
            </a:pPr>
            <a:r>
              <a:rPr sz="2000" b="1" spc="135" dirty="0">
                <a:solidFill>
                  <a:srgbClr val="004F6B"/>
                </a:solidFill>
                <a:latin typeface="+mj-lt"/>
                <a:cs typeface="Arial"/>
              </a:rPr>
              <a:t>What</a:t>
            </a:r>
            <a:r>
              <a:rPr sz="2000" b="1" spc="-90" dirty="0">
                <a:solidFill>
                  <a:srgbClr val="004F6B"/>
                </a:solidFill>
                <a:latin typeface="+mj-lt"/>
                <a:cs typeface="Arial"/>
              </a:rPr>
              <a:t> </a:t>
            </a:r>
            <a:r>
              <a:rPr sz="2000" b="1" spc="65" dirty="0">
                <a:solidFill>
                  <a:srgbClr val="004F6B"/>
                </a:solidFill>
                <a:latin typeface="+mj-lt"/>
                <a:cs typeface="Arial"/>
              </a:rPr>
              <a:t>difference</a:t>
            </a:r>
            <a:r>
              <a:rPr sz="2000" b="1" spc="-90" dirty="0">
                <a:solidFill>
                  <a:srgbClr val="004F6B"/>
                </a:solidFill>
                <a:latin typeface="+mj-lt"/>
                <a:cs typeface="Arial"/>
              </a:rPr>
              <a:t> </a:t>
            </a:r>
            <a:r>
              <a:rPr sz="2000" b="1" spc="30" dirty="0">
                <a:solidFill>
                  <a:srgbClr val="004F6B"/>
                </a:solidFill>
                <a:latin typeface="+mj-lt"/>
                <a:cs typeface="Arial"/>
              </a:rPr>
              <a:t>will</a:t>
            </a:r>
            <a:r>
              <a:rPr sz="2000" b="1" spc="-80" dirty="0">
                <a:solidFill>
                  <a:srgbClr val="004F6B"/>
                </a:solidFill>
                <a:latin typeface="+mj-lt"/>
                <a:cs typeface="Arial"/>
              </a:rPr>
              <a:t> </a:t>
            </a:r>
            <a:r>
              <a:rPr sz="2000" b="1" spc="40" dirty="0">
                <a:solidFill>
                  <a:srgbClr val="004F6B"/>
                </a:solidFill>
                <a:latin typeface="+mj-lt"/>
                <a:cs typeface="Arial"/>
              </a:rPr>
              <a:t>this</a:t>
            </a:r>
            <a:r>
              <a:rPr sz="2000" b="1" spc="-80" dirty="0">
                <a:solidFill>
                  <a:srgbClr val="004F6B"/>
                </a:solidFill>
                <a:latin typeface="+mj-lt"/>
                <a:cs typeface="Arial"/>
              </a:rPr>
              <a:t> </a:t>
            </a:r>
            <a:r>
              <a:rPr sz="2000" b="1" spc="105" dirty="0">
                <a:solidFill>
                  <a:srgbClr val="004F6B"/>
                </a:solidFill>
                <a:latin typeface="+mj-lt"/>
                <a:cs typeface="Arial"/>
              </a:rPr>
              <a:t>make?</a:t>
            </a:r>
            <a:endParaRPr sz="2000" dirty="0">
              <a:latin typeface="+mj-lt"/>
              <a:cs typeface="Arial"/>
            </a:endParaRPr>
          </a:p>
          <a:p>
            <a:pPr marL="12700" marR="5080">
              <a:lnSpc>
                <a:spcPct val="100000"/>
              </a:lnSpc>
              <a:spcBef>
                <a:spcPts val="650"/>
              </a:spcBef>
            </a:pPr>
            <a:r>
              <a:rPr lang="en-GB" sz="1400" b="1" spc="-114" dirty="0">
                <a:cs typeface="Arial Black"/>
              </a:rPr>
              <a:t>What we were able to do was to recruit volunteers who looked and sounded like Newham residents.  We believe that many people do not always share the ‘full picture’ of their experiences because they do not think that the impact of their cultural, linguistic or faith values is included in an analysis of their experiences.</a:t>
            </a:r>
          </a:p>
          <a:p>
            <a:pPr marL="12700" marR="5080">
              <a:lnSpc>
                <a:spcPct val="100000"/>
              </a:lnSpc>
              <a:spcBef>
                <a:spcPts val="650"/>
              </a:spcBef>
            </a:pPr>
            <a:r>
              <a:rPr lang="en-GB" sz="1400" b="1" spc="-114" dirty="0">
                <a:cs typeface="Arial Black"/>
              </a:rPr>
              <a:t>Our Community Listeners were aligned to focus groups reflecting themselves. This enabled our residents to speak freely and without fear.</a:t>
            </a:r>
          </a:p>
          <a:p>
            <a:pPr marL="12700" marR="5080">
              <a:lnSpc>
                <a:spcPct val="100000"/>
              </a:lnSpc>
              <a:spcBef>
                <a:spcPts val="650"/>
              </a:spcBef>
            </a:pPr>
            <a:r>
              <a:rPr lang="en-GB" sz="1400" b="1" spc="-114" dirty="0">
                <a:cs typeface="Arial Black"/>
              </a:rPr>
              <a:t>We will be replicating this model during 2023/2024.</a:t>
            </a:r>
          </a:p>
        </p:txBody>
      </p:sp>
      <p:sp>
        <p:nvSpPr>
          <p:cNvPr id="9" name="object 9"/>
          <p:cNvSpPr/>
          <p:nvPr/>
        </p:nvSpPr>
        <p:spPr>
          <a:xfrm>
            <a:off x="487780" y="8210007"/>
            <a:ext cx="706755" cy="400685"/>
          </a:xfrm>
          <a:custGeom>
            <a:avLst/>
            <a:gdLst/>
            <a:ahLst/>
            <a:cxnLst/>
            <a:rect l="l" t="t" r="r" b="b"/>
            <a:pathLst>
              <a:path w="706755" h="400684">
                <a:moveTo>
                  <a:pt x="292285" y="1953"/>
                </a:moveTo>
                <a:lnTo>
                  <a:pt x="263144" y="0"/>
                </a:lnTo>
                <a:lnTo>
                  <a:pt x="234586" y="40"/>
                </a:lnTo>
                <a:lnTo>
                  <a:pt x="206688" y="2041"/>
                </a:lnTo>
                <a:lnTo>
                  <a:pt x="115828" y="26934"/>
                </a:lnTo>
                <a:lnTo>
                  <a:pt x="68629" y="59745"/>
                </a:lnTo>
                <a:lnTo>
                  <a:pt x="35689" y="99404"/>
                </a:lnTo>
                <a:lnTo>
                  <a:pt x="14766" y="140912"/>
                </a:lnTo>
                <a:lnTo>
                  <a:pt x="3617" y="179266"/>
                </a:lnTo>
                <a:lnTo>
                  <a:pt x="0" y="209469"/>
                </a:lnTo>
                <a:lnTo>
                  <a:pt x="4327" y="258283"/>
                </a:lnTo>
                <a:lnTo>
                  <a:pt x="17952" y="303306"/>
                </a:lnTo>
                <a:lnTo>
                  <a:pt x="41418" y="342287"/>
                </a:lnTo>
                <a:lnTo>
                  <a:pt x="75268" y="372969"/>
                </a:lnTo>
                <a:lnTo>
                  <a:pt x="120043" y="393101"/>
                </a:lnTo>
                <a:lnTo>
                  <a:pt x="176287" y="400428"/>
                </a:lnTo>
                <a:lnTo>
                  <a:pt x="224317" y="393883"/>
                </a:lnTo>
                <a:lnTo>
                  <a:pt x="266905" y="375196"/>
                </a:lnTo>
                <a:lnTo>
                  <a:pt x="301063" y="346159"/>
                </a:lnTo>
                <a:lnTo>
                  <a:pt x="323800" y="308565"/>
                </a:lnTo>
                <a:lnTo>
                  <a:pt x="332128" y="264207"/>
                </a:lnTo>
                <a:lnTo>
                  <a:pt x="326034" y="222100"/>
                </a:lnTo>
                <a:lnTo>
                  <a:pt x="308643" y="187237"/>
                </a:lnTo>
                <a:lnTo>
                  <a:pt x="247017" y="143359"/>
                </a:lnTo>
                <a:lnTo>
                  <a:pt x="206304" y="136402"/>
                </a:lnTo>
                <a:lnTo>
                  <a:pt x="161339" y="140805"/>
                </a:lnTo>
                <a:lnTo>
                  <a:pt x="172812" y="104088"/>
                </a:lnTo>
                <a:lnTo>
                  <a:pt x="200343" y="79616"/>
                </a:lnTo>
                <a:lnTo>
                  <a:pt x="241055" y="66979"/>
                </a:lnTo>
                <a:lnTo>
                  <a:pt x="292074" y="65767"/>
                </a:lnTo>
                <a:lnTo>
                  <a:pt x="292285" y="1953"/>
                </a:lnTo>
                <a:close/>
              </a:path>
              <a:path w="706755" h="400684">
                <a:moveTo>
                  <a:pt x="666597" y="1953"/>
                </a:moveTo>
                <a:lnTo>
                  <a:pt x="637436" y="0"/>
                </a:lnTo>
                <a:lnTo>
                  <a:pt x="608873" y="40"/>
                </a:lnTo>
                <a:lnTo>
                  <a:pt x="580980" y="2041"/>
                </a:lnTo>
                <a:lnTo>
                  <a:pt x="490123" y="26934"/>
                </a:lnTo>
                <a:lnTo>
                  <a:pt x="442923" y="59745"/>
                </a:lnTo>
                <a:lnTo>
                  <a:pt x="409983" y="99404"/>
                </a:lnTo>
                <a:lnTo>
                  <a:pt x="389059" y="140912"/>
                </a:lnTo>
                <a:lnTo>
                  <a:pt x="377910" y="179266"/>
                </a:lnTo>
                <a:lnTo>
                  <a:pt x="374292" y="209469"/>
                </a:lnTo>
                <a:lnTo>
                  <a:pt x="378620" y="258283"/>
                </a:lnTo>
                <a:lnTo>
                  <a:pt x="392245" y="303306"/>
                </a:lnTo>
                <a:lnTo>
                  <a:pt x="415712" y="342287"/>
                </a:lnTo>
                <a:lnTo>
                  <a:pt x="449561" y="372969"/>
                </a:lnTo>
                <a:lnTo>
                  <a:pt x="494337" y="393101"/>
                </a:lnTo>
                <a:lnTo>
                  <a:pt x="550581" y="400428"/>
                </a:lnTo>
                <a:lnTo>
                  <a:pt x="598615" y="393883"/>
                </a:lnTo>
                <a:lnTo>
                  <a:pt x="641202" y="375196"/>
                </a:lnTo>
                <a:lnTo>
                  <a:pt x="675358" y="346159"/>
                </a:lnTo>
                <a:lnTo>
                  <a:pt x="698097" y="308565"/>
                </a:lnTo>
                <a:lnTo>
                  <a:pt x="706434" y="264207"/>
                </a:lnTo>
                <a:lnTo>
                  <a:pt x="700343" y="222100"/>
                </a:lnTo>
                <a:lnTo>
                  <a:pt x="682951" y="187237"/>
                </a:lnTo>
                <a:lnTo>
                  <a:pt x="621317" y="143359"/>
                </a:lnTo>
                <a:lnTo>
                  <a:pt x="580600" y="136402"/>
                </a:lnTo>
                <a:lnTo>
                  <a:pt x="535633" y="140805"/>
                </a:lnTo>
                <a:lnTo>
                  <a:pt x="547105" y="104088"/>
                </a:lnTo>
                <a:lnTo>
                  <a:pt x="574632" y="79616"/>
                </a:lnTo>
                <a:lnTo>
                  <a:pt x="615342" y="66979"/>
                </a:lnTo>
                <a:lnTo>
                  <a:pt x="666362" y="65767"/>
                </a:lnTo>
                <a:lnTo>
                  <a:pt x="666597" y="1953"/>
                </a:lnTo>
                <a:close/>
              </a:path>
            </a:pathLst>
          </a:custGeom>
          <a:ln w="19572">
            <a:solidFill>
              <a:srgbClr val="7ECAEB"/>
            </a:solidFill>
          </a:ln>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11</a:t>
            </a:fld>
            <a:endParaRPr spc="80"/>
          </a:p>
        </p:txBody>
      </p:sp>
      <p:sp>
        <p:nvSpPr>
          <p:cNvPr id="4" name="object 4"/>
          <p:cNvSpPr txBox="1"/>
          <p:nvPr/>
        </p:nvSpPr>
        <p:spPr>
          <a:xfrm>
            <a:off x="467994" y="1395575"/>
            <a:ext cx="6441440" cy="1744067"/>
          </a:xfrm>
          <a:prstGeom prst="rect">
            <a:avLst/>
          </a:prstGeom>
        </p:spPr>
        <p:txBody>
          <a:bodyPr vert="horz" wrap="square" lIns="0" tIns="12700" rIns="0" bIns="0" rtlCol="0">
            <a:spAutoFit/>
          </a:bodyPr>
          <a:lstStyle/>
          <a:p>
            <a:pPr marL="12700" marR="108585">
              <a:lnSpc>
                <a:spcPct val="100000"/>
              </a:lnSpc>
              <a:spcBef>
                <a:spcPts val="100"/>
              </a:spcBef>
            </a:pPr>
            <a:r>
              <a:rPr lang="en-GB" sz="1400" b="1" dirty="0">
                <a:effectLst/>
                <a:ea typeface="Times New Roman" panose="02020603050405020304" pitchFamily="18" charset="0"/>
              </a:rPr>
              <a:t>This year, we launched our Community Listening Ears (CLE) as a grassroots-led community engagement project. Our volunteers inspired us to enrich Healthwatch's engagement with residents. </a:t>
            </a:r>
          </a:p>
          <a:p>
            <a:pPr marL="12700" marR="108585">
              <a:lnSpc>
                <a:spcPct val="100000"/>
              </a:lnSpc>
              <a:spcBef>
                <a:spcPts val="100"/>
              </a:spcBef>
            </a:pPr>
            <a:endParaRPr lang="en-GB" sz="1400" b="1" dirty="0">
              <a:ea typeface="Times New Roman" panose="02020603050405020304" pitchFamily="18" charset="0"/>
            </a:endParaRPr>
          </a:p>
          <a:p>
            <a:pPr marL="12700" marR="108585">
              <a:lnSpc>
                <a:spcPct val="100000"/>
              </a:lnSpc>
              <a:spcBef>
                <a:spcPts val="100"/>
              </a:spcBef>
            </a:pPr>
            <a:r>
              <a:rPr lang="en-GB" sz="1400" b="1" dirty="0">
                <a:effectLst/>
                <a:ea typeface="Times New Roman" panose="02020603050405020304" pitchFamily="18" charset="0"/>
              </a:rPr>
              <a:t>On 25</a:t>
            </a:r>
            <a:r>
              <a:rPr lang="en-GB" sz="1400" b="1" baseline="30000" dirty="0">
                <a:effectLst/>
                <a:ea typeface="Times New Roman" panose="02020603050405020304" pitchFamily="18" charset="0"/>
              </a:rPr>
              <a:t>th</a:t>
            </a:r>
            <a:r>
              <a:rPr lang="en-GB" sz="1400" b="1" dirty="0">
                <a:effectLst/>
                <a:ea typeface="Times New Roman" panose="02020603050405020304" pitchFamily="18" charset="0"/>
              </a:rPr>
              <a:t> August 2022, during our ‘Volunteers Drive’ event, volunteers recommended a deep dive into residents’ experiences of managing their mental health post-COVID, alongside the compounded economic effect of the cost-of-living crisis.</a:t>
            </a:r>
            <a:endParaRPr lang="en-GB" sz="1400" b="1" spc="45" dirty="0">
              <a:cs typeface="Arial"/>
            </a:endParaRPr>
          </a:p>
          <a:p>
            <a:pPr marL="12700" marR="108585">
              <a:lnSpc>
                <a:spcPct val="100000"/>
              </a:lnSpc>
              <a:spcBef>
                <a:spcPts val="100"/>
              </a:spcBef>
            </a:pPr>
            <a:endParaRPr lang="en-GB" sz="1200" b="1" spc="45" dirty="0">
              <a:latin typeface="Arial"/>
              <a:cs typeface="Arial"/>
            </a:endParaRPr>
          </a:p>
        </p:txBody>
      </p:sp>
      <p:sp>
        <p:nvSpPr>
          <p:cNvPr id="12" name="object 6">
            <a:extLst>
              <a:ext uri="{FF2B5EF4-FFF2-40B4-BE49-F238E27FC236}">
                <a16:creationId xmlns:a16="http://schemas.microsoft.com/office/drawing/2014/main" id="{3CD70EA0-7085-E60C-4CF4-B8D3C2E07C64}"/>
              </a:ext>
            </a:extLst>
          </p:cNvPr>
          <p:cNvSpPr txBox="1"/>
          <p:nvPr/>
        </p:nvSpPr>
        <p:spPr>
          <a:xfrm>
            <a:off x="1175520" y="8610692"/>
            <a:ext cx="5205457" cy="1269578"/>
          </a:xfrm>
          <a:prstGeom prst="rect">
            <a:avLst/>
          </a:prstGeom>
        </p:spPr>
        <p:txBody>
          <a:bodyPr vert="horz" wrap="square" lIns="0" tIns="12700" rIns="0" bIns="0" rtlCol="0">
            <a:spAutoFit/>
          </a:bodyPr>
          <a:lstStyle/>
          <a:p>
            <a:pPr marL="12700" marR="5080">
              <a:lnSpc>
                <a:spcPct val="100000"/>
              </a:lnSpc>
              <a:spcBef>
                <a:spcPts val="100"/>
              </a:spcBef>
            </a:pPr>
            <a:r>
              <a:rPr lang="en-GB" sz="1600" b="1" spc="-110" dirty="0">
                <a:solidFill>
                  <a:srgbClr val="004F6B"/>
                </a:solidFill>
                <a:cs typeface="Arial Black"/>
              </a:rPr>
              <a:t>Social services stigmatise mothers. We are scared to use them as we fear they take our children away. That’s why we keep to ourselves and not reveal our mental health.</a:t>
            </a:r>
          </a:p>
          <a:p>
            <a:pPr marL="12700" marR="5080">
              <a:lnSpc>
                <a:spcPct val="100000"/>
              </a:lnSpc>
              <a:spcBef>
                <a:spcPts val="100"/>
              </a:spcBef>
            </a:pPr>
            <a:endParaRPr lang="en-GB" sz="1600" b="1" spc="-110" dirty="0">
              <a:solidFill>
                <a:srgbClr val="004F6B"/>
              </a:solidFill>
              <a:cs typeface="Arial Black"/>
            </a:endParaRPr>
          </a:p>
          <a:p>
            <a:pPr marL="12700" marR="5080">
              <a:lnSpc>
                <a:spcPct val="100000"/>
              </a:lnSpc>
              <a:spcBef>
                <a:spcPts val="100"/>
              </a:spcBef>
            </a:pPr>
            <a:r>
              <a:rPr lang="en-GB" sz="1600" b="1" spc="-110" dirty="0">
                <a:solidFill>
                  <a:srgbClr val="004F6B"/>
                </a:solidFill>
                <a:cs typeface="Arial Black"/>
              </a:rPr>
              <a:t>– Somali woman speaking with Healthwatch volunteers.</a:t>
            </a:r>
            <a:endParaRPr lang="en-GB" sz="1600" b="1" spc="-110" dirty="0">
              <a:solidFill>
                <a:srgbClr val="004F6B"/>
              </a:solidFill>
              <a:cs typeface="Arial"/>
            </a:endParaRPr>
          </a:p>
        </p:txBody>
      </p:sp>
      <p:sp>
        <p:nvSpPr>
          <p:cNvPr id="6" name="object 12">
            <a:extLst>
              <a:ext uri="{FF2B5EF4-FFF2-40B4-BE49-F238E27FC236}">
                <a16:creationId xmlns:a16="http://schemas.microsoft.com/office/drawing/2014/main" id="{A0A03EC4-4450-9E28-6C26-68AD46CCA47A}"/>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pic>
        <p:nvPicPr>
          <p:cNvPr id="13" name="Picture 12">
            <a:extLst>
              <a:ext uri="{FF2B5EF4-FFF2-40B4-BE49-F238E27FC236}">
                <a16:creationId xmlns:a16="http://schemas.microsoft.com/office/drawing/2014/main" id="{5DB74828-52B5-0B5E-9003-FD113A7B8418}"/>
              </a:ext>
            </a:extLst>
          </p:cNvPr>
          <p:cNvPicPr>
            <a:picLocks noChangeAspect="1"/>
          </p:cNvPicPr>
          <p:nvPr/>
        </p:nvPicPr>
        <p:blipFill>
          <a:blip r:embed="rId2"/>
          <a:stretch>
            <a:fillRect/>
          </a:stretch>
        </p:blipFill>
        <p:spPr>
          <a:xfrm>
            <a:off x="6183947" y="9138006"/>
            <a:ext cx="725487" cy="414564"/>
          </a:xfrm>
          <a:prstGeom prst="rect">
            <a:avLst/>
          </a:prstGeom>
        </p:spPr>
      </p:pic>
    </p:spTree>
    <p:extLst>
      <p:ext uri="{BB962C8B-B14F-4D97-AF65-F5344CB8AC3E}">
        <p14:creationId xmlns:p14="http://schemas.microsoft.com/office/powerpoint/2010/main" val="10884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5205" y="1482089"/>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3" name="object 3"/>
          <p:cNvSpPr txBox="1">
            <a:spLocks noGrp="1"/>
          </p:cNvSpPr>
          <p:nvPr>
            <p:ph type="title"/>
          </p:nvPr>
        </p:nvSpPr>
        <p:spPr>
          <a:xfrm>
            <a:off x="492963" y="419861"/>
            <a:ext cx="6570573" cy="997068"/>
          </a:xfrm>
          <a:prstGeom prst="rect">
            <a:avLst/>
          </a:prstGeom>
        </p:spPr>
        <p:txBody>
          <a:bodyPr vert="horz" wrap="square" lIns="0" tIns="12065" rIns="0" bIns="0" rtlCol="0">
            <a:spAutoFit/>
          </a:bodyPr>
          <a:lstStyle/>
          <a:p>
            <a:pPr marL="12700" marR="5080">
              <a:lnSpc>
                <a:spcPct val="100000"/>
              </a:lnSpc>
              <a:spcBef>
                <a:spcPts val="95"/>
              </a:spcBef>
            </a:pPr>
            <a:r>
              <a:rPr sz="3200" spc="110" dirty="0">
                <a:latin typeface="+mj-lt"/>
              </a:rPr>
              <a:t>Three</a:t>
            </a:r>
            <a:r>
              <a:rPr sz="3200" spc="-210" dirty="0">
                <a:latin typeface="+mj-lt"/>
              </a:rPr>
              <a:t> </a:t>
            </a:r>
            <a:r>
              <a:rPr sz="3200" spc="195" dirty="0">
                <a:latin typeface="+mj-lt"/>
              </a:rPr>
              <a:t>ways</a:t>
            </a:r>
            <a:r>
              <a:rPr sz="3200" spc="-180" dirty="0">
                <a:latin typeface="+mj-lt"/>
              </a:rPr>
              <a:t> </a:t>
            </a:r>
            <a:r>
              <a:rPr sz="3200" spc="200" dirty="0">
                <a:latin typeface="+mj-lt"/>
              </a:rPr>
              <a:t>we</a:t>
            </a:r>
            <a:r>
              <a:rPr sz="3200" spc="-195" dirty="0">
                <a:latin typeface="+mj-lt"/>
              </a:rPr>
              <a:t> </a:t>
            </a:r>
            <a:r>
              <a:rPr sz="3200" spc="215" dirty="0">
                <a:latin typeface="+mj-lt"/>
              </a:rPr>
              <a:t>have</a:t>
            </a:r>
            <a:r>
              <a:rPr sz="3200" spc="-195" dirty="0">
                <a:latin typeface="+mj-lt"/>
              </a:rPr>
              <a:t> </a:t>
            </a:r>
            <a:r>
              <a:rPr sz="3200" spc="290" dirty="0">
                <a:latin typeface="+mj-lt"/>
              </a:rPr>
              <a:t>made</a:t>
            </a:r>
            <a:r>
              <a:rPr sz="3200" spc="-195" dirty="0">
                <a:latin typeface="+mj-lt"/>
              </a:rPr>
              <a:t> </a:t>
            </a:r>
            <a:r>
              <a:rPr sz="3200" spc="340" dirty="0">
                <a:latin typeface="+mj-lt"/>
              </a:rPr>
              <a:t>a  </a:t>
            </a:r>
            <a:r>
              <a:rPr sz="3200" spc="130" dirty="0">
                <a:latin typeface="+mj-lt"/>
              </a:rPr>
              <a:t>difference</a:t>
            </a:r>
            <a:r>
              <a:rPr sz="3200" spc="-195" dirty="0">
                <a:latin typeface="+mj-lt"/>
              </a:rPr>
              <a:t> </a:t>
            </a:r>
            <a:r>
              <a:rPr sz="3200" spc="80" dirty="0">
                <a:latin typeface="+mj-lt"/>
              </a:rPr>
              <a:t>for</a:t>
            </a:r>
            <a:r>
              <a:rPr sz="3200" spc="-204" dirty="0">
                <a:latin typeface="+mj-lt"/>
              </a:rPr>
              <a:t> </a:t>
            </a:r>
            <a:r>
              <a:rPr sz="3200" spc="180" dirty="0">
                <a:latin typeface="+mj-lt"/>
              </a:rPr>
              <a:t>the</a:t>
            </a:r>
            <a:r>
              <a:rPr sz="3200" spc="-210" dirty="0">
                <a:latin typeface="+mj-lt"/>
              </a:rPr>
              <a:t> </a:t>
            </a:r>
            <a:r>
              <a:rPr sz="3200" spc="215" dirty="0">
                <a:latin typeface="+mj-lt"/>
              </a:rPr>
              <a:t>community</a:t>
            </a:r>
          </a:p>
        </p:txBody>
      </p:sp>
      <p:sp>
        <p:nvSpPr>
          <p:cNvPr id="4" name="object 4"/>
          <p:cNvSpPr/>
          <p:nvPr/>
        </p:nvSpPr>
        <p:spPr>
          <a:xfrm>
            <a:off x="0" y="2561842"/>
            <a:ext cx="7071359" cy="2480565"/>
          </a:xfrm>
          <a:custGeom>
            <a:avLst/>
            <a:gdLst/>
            <a:ahLst/>
            <a:cxnLst/>
            <a:rect l="l" t="t" r="r" b="b"/>
            <a:pathLst>
              <a:path w="7071359" h="2562860">
                <a:moveTo>
                  <a:pt x="7070979" y="0"/>
                </a:moveTo>
                <a:lnTo>
                  <a:pt x="0" y="0"/>
                </a:lnTo>
                <a:lnTo>
                  <a:pt x="0" y="2562732"/>
                </a:lnTo>
                <a:lnTo>
                  <a:pt x="7070979" y="2562732"/>
                </a:lnTo>
                <a:lnTo>
                  <a:pt x="7070979" y="0"/>
                </a:lnTo>
                <a:close/>
              </a:path>
            </a:pathLst>
          </a:custGeom>
          <a:solidFill>
            <a:srgbClr val="F3F8E4"/>
          </a:solidFill>
        </p:spPr>
        <p:txBody>
          <a:bodyPr wrap="square" lIns="0" tIns="0" rIns="0" bIns="0" rtlCol="0"/>
          <a:lstStyle/>
          <a:p>
            <a:endParaRPr/>
          </a:p>
        </p:txBody>
      </p:sp>
      <p:grpSp>
        <p:nvGrpSpPr>
          <p:cNvPr id="5" name="object 5"/>
          <p:cNvGrpSpPr/>
          <p:nvPr/>
        </p:nvGrpSpPr>
        <p:grpSpPr>
          <a:xfrm>
            <a:off x="0" y="5207507"/>
            <a:ext cx="7063740" cy="2157829"/>
            <a:chOff x="0" y="5207507"/>
            <a:chExt cx="7063740" cy="2361565"/>
          </a:xfrm>
        </p:grpSpPr>
        <p:sp>
          <p:nvSpPr>
            <p:cNvPr id="6" name="object 6"/>
            <p:cNvSpPr/>
            <p:nvPr/>
          </p:nvSpPr>
          <p:spPr>
            <a:xfrm>
              <a:off x="0" y="5207507"/>
              <a:ext cx="7063740" cy="2361565"/>
            </a:xfrm>
            <a:custGeom>
              <a:avLst/>
              <a:gdLst/>
              <a:ahLst/>
              <a:cxnLst/>
              <a:rect l="l" t="t" r="r" b="b"/>
              <a:pathLst>
                <a:path w="7063740" h="2361565">
                  <a:moveTo>
                    <a:pt x="7063358" y="0"/>
                  </a:moveTo>
                  <a:lnTo>
                    <a:pt x="0" y="0"/>
                  </a:lnTo>
                  <a:lnTo>
                    <a:pt x="0" y="2361565"/>
                  </a:lnTo>
                  <a:lnTo>
                    <a:pt x="7063358" y="2361565"/>
                  </a:lnTo>
                  <a:lnTo>
                    <a:pt x="7063358" y="0"/>
                  </a:lnTo>
                  <a:close/>
                </a:path>
              </a:pathLst>
            </a:custGeom>
            <a:solidFill>
              <a:srgbClr val="F3F8E4"/>
            </a:solidFill>
          </p:spPr>
          <p:txBody>
            <a:bodyPr wrap="square" lIns="0" tIns="0" rIns="0" bIns="0" rtlCol="0"/>
            <a:lstStyle/>
            <a:p>
              <a:endParaRPr/>
            </a:p>
          </p:txBody>
        </p:sp>
        <p:sp>
          <p:nvSpPr>
            <p:cNvPr id="7" name="object 7"/>
            <p:cNvSpPr/>
            <p:nvPr/>
          </p:nvSpPr>
          <p:spPr>
            <a:xfrm>
              <a:off x="496683" y="5896681"/>
              <a:ext cx="653578" cy="985114"/>
            </a:xfrm>
            <a:prstGeom prst="rect">
              <a:avLst/>
            </a:prstGeom>
            <a:blipFill>
              <a:blip r:embed="rId2" cstate="print"/>
              <a:stretch>
                <a:fillRect/>
              </a:stretch>
            </a:blipFill>
          </p:spPr>
          <p:txBody>
            <a:bodyPr wrap="square" lIns="0" tIns="0" rIns="0" bIns="0" rtlCol="0"/>
            <a:lstStyle/>
            <a:p>
              <a:endParaRPr/>
            </a:p>
          </p:txBody>
        </p:sp>
      </p:grpSp>
      <p:grpSp>
        <p:nvGrpSpPr>
          <p:cNvPr id="8" name="object 8"/>
          <p:cNvGrpSpPr/>
          <p:nvPr/>
        </p:nvGrpSpPr>
        <p:grpSpPr>
          <a:xfrm>
            <a:off x="31680" y="7500468"/>
            <a:ext cx="7059295" cy="2157829"/>
            <a:chOff x="0" y="7652029"/>
            <a:chExt cx="7059295" cy="2212340"/>
          </a:xfrm>
        </p:grpSpPr>
        <p:sp>
          <p:nvSpPr>
            <p:cNvPr id="9" name="object 9"/>
            <p:cNvSpPr/>
            <p:nvPr/>
          </p:nvSpPr>
          <p:spPr>
            <a:xfrm>
              <a:off x="0" y="7652029"/>
              <a:ext cx="7059295" cy="2212340"/>
            </a:xfrm>
            <a:custGeom>
              <a:avLst/>
              <a:gdLst/>
              <a:ahLst/>
              <a:cxnLst/>
              <a:rect l="l" t="t" r="r" b="b"/>
              <a:pathLst>
                <a:path w="7059295" h="2212340">
                  <a:moveTo>
                    <a:pt x="7058914" y="0"/>
                  </a:moveTo>
                  <a:lnTo>
                    <a:pt x="0" y="0"/>
                  </a:lnTo>
                  <a:lnTo>
                    <a:pt x="0" y="2212213"/>
                  </a:lnTo>
                  <a:lnTo>
                    <a:pt x="7058914" y="2212213"/>
                  </a:lnTo>
                  <a:lnTo>
                    <a:pt x="7058914" y="0"/>
                  </a:lnTo>
                  <a:close/>
                </a:path>
              </a:pathLst>
            </a:custGeom>
            <a:solidFill>
              <a:srgbClr val="F3F8E4"/>
            </a:solidFill>
          </p:spPr>
          <p:txBody>
            <a:bodyPr wrap="square" lIns="0" tIns="0" rIns="0" bIns="0" rtlCol="0"/>
            <a:lstStyle/>
            <a:p>
              <a:endParaRPr/>
            </a:p>
          </p:txBody>
        </p:sp>
        <p:sp>
          <p:nvSpPr>
            <p:cNvPr id="10" name="object 10"/>
            <p:cNvSpPr/>
            <p:nvPr/>
          </p:nvSpPr>
          <p:spPr>
            <a:xfrm>
              <a:off x="503529" y="8438997"/>
              <a:ext cx="644525" cy="641985"/>
            </a:xfrm>
            <a:custGeom>
              <a:avLst/>
              <a:gdLst/>
              <a:ahLst/>
              <a:cxnLst/>
              <a:rect l="l" t="t" r="r" b="b"/>
              <a:pathLst>
                <a:path w="644525" h="641984">
                  <a:moveTo>
                    <a:pt x="598855" y="339369"/>
                  </a:moveTo>
                  <a:lnTo>
                    <a:pt x="597890" y="292227"/>
                  </a:lnTo>
                  <a:lnTo>
                    <a:pt x="588937" y="246037"/>
                  </a:lnTo>
                  <a:lnTo>
                    <a:pt x="572223" y="201917"/>
                  </a:lnTo>
                  <a:lnTo>
                    <a:pt x="547954" y="160921"/>
                  </a:lnTo>
                  <a:lnTo>
                    <a:pt x="516331" y="124155"/>
                  </a:lnTo>
                  <a:lnTo>
                    <a:pt x="477570" y="92671"/>
                  </a:lnTo>
                  <a:lnTo>
                    <a:pt x="435165" y="69164"/>
                  </a:lnTo>
                  <a:lnTo>
                    <a:pt x="390334" y="53670"/>
                  </a:lnTo>
                  <a:lnTo>
                    <a:pt x="344119" y="46101"/>
                  </a:lnTo>
                  <a:lnTo>
                    <a:pt x="297561" y="46367"/>
                  </a:lnTo>
                  <a:lnTo>
                    <a:pt x="251701" y="54368"/>
                  </a:lnTo>
                  <a:lnTo>
                    <a:pt x="207568" y="70015"/>
                  </a:lnTo>
                  <a:lnTo>
                    <a:pt x="166217" y="93218"/>
                  </a:lnTo>
                  <a:lnTo>
                    <a:pt x="124117" y="128320"/>
                  </a:lnTo>
                  <a:lnTo>
                    <a:pt x="124028" y="135610"/>
                  </a:lnTo>
                  <a:lnTo>
                    <a:pt x="132943" y="144678"/>
                  </a:lnTo>
                  <a:lnTo>
                    <a:pt x="140258" y="144780"/>
                  </a:lnTo>
                  <a:lnTo>
                    <a:pt x="180238" y="111569"/>
                  </a:lnTo>
                  <a:lnTo>
                    <a:pt x="219125" y="90144"/>
                  </a:lnTo>
                  <a:lnTo>
                    <a:pt x="260451" y="76034"/>
                  </a:lnTo>
                  <a:lnTo>
                    <a:pt x="303212" y="69253"/>
                  </a:lnTo>
                  <a:lnTo>
                    <a:pt x="346379" y="69761"/>
                  </a:lnTo>
                  <a:lnTo>
                    <a:pt x="388962" y="77558"/>
                  </a:lnTo>
                  <a:lnTo>
                    <a:pt x="429933" y="92646"/>
                  </a:lnTo>
                  <a:lnTo>
                    <a:pt x="468299" y="114985"/>
                  </a:lnTo>
                  <a:lnTo>
                    <a:pt x="503021" y="144589"/>
                  </a:lnTo>
                  <a:lnTo>
                    <a:pt x="531901" y="179870"/>
                  </a:lnTo>
                  <a:lnTo>
                    <a:pt x="553427" y="218579"/>
                  </a:lnTo>
                  <a:lnTo>
                    <a:pt x="567588" y="259740"/>
                  </a:lnTo>
                  <a:lnTo>
                    <a:pt x="574395" y="302310"/>
                  </a:lnTo>
                  <a:lnTo>
                    <a:pt x="573887" y="345300"/>
                  </a:lnTo>
                  <a:lnTo>
                    <a:pt x="566051" y="387705"/>
                  </a:lnTo>
                  <a:lnTo>
                    <a:pt x="550913" y="428510"/>
                  </a:lnTo>
                  <a:lnTo>
                    <a:pt x="528472" y="466699"/>
                  </a:lnTo>
                  <a:lnTo>
                    <a:pt x="498741" y="501281"/>
                  </a:lnTo>
                  <a:lnTo>
                    <a:pt x="463308" y="530047"/>
                  </a:lnTo>
                  <a:lnTo>
                    <a:pt x="424434" y="551472"/>
                  </a:lnTo>
                  <a:lnTo>
                    <a:pt x="383108" y="565569"/>
                  </a:lnTo>
                  <a:lnTo>
                    <a:pt x="340347" y="572363"/>
                  </a:lnTo>
                  <a:lnTo>
                    <a:pt x="297180" y="571855"/>
                  </a:lnTo>
                  <a:lnTo>
                    <a:pt x="254596" y="564057"/>
                  </a:lnTo>
                  <a:lnTo>
                    <a:pt x="213626" y="548970"/>
                  </a:lnTo>
                  <a:lnTo>
                    <a:pt x="175272" y="526630"/>
                  </a:lnTo>
                  <a:lnTo>
                    <a:pt x="140538" y="497027"/>
                  </a:lnTo>
                  <a:lnTo>
                    <a:pt x="108991" y="457669"/>
                  </a:lnTo>
                  <a:lnTo>
                    <a:pt x="86385" y="413981"/>
                  </a:lnTo>
                  <a:lnTo>
                    <a:pt x="72847" y="367347"/>
                  </a:lnTo>
                  <a:lnTo>
                    <a:pt x="68516" y="319189"/>
                  </a:lnTo>
                  <a:lnTo>
                    <a:pt x="73494" y="270903"/>
                  </a:lnTo>
                  <a:lnTo>
                    <a:pt x="87934" y="223901"/>
                  </a:lnTo>
                  <a:lnTo>
                    <a:pt x="115570" y="174282"/>
                  </a:lnTo>
                  <a:lnTo>
                    <a:pt x="114147" y="167195"/>
                  </a:lnTo>
                  <a:lnTo>
                    <a:pt x="103606" y="160096"/>
                  </a:lnTo>
                  <a:lnTo>
                    <a:pt x="96481" y="161518"/>
                  </a:lnTo>
                  <a:lnTo>
                    <a:pt x="68567" y="210185"/>
                  </a:lnTo>
                  <a:lnTo>
                    <a:pt x="52959" y="256019"/>
                  </a:lnTo>
                  <a:lnTo>
                    <a:pt x="45745" y="303060"/>
                  </a:lnTo>
                  <a:lnTo>
                    <a:pt x="46723" y="350215"/>
                  </a:lnTo>
                  <a:lnTo>
                    <a:pt x="55676" y="396392"/>
                  </a:lnTo>
                  <a:lnTo>
                    <a:pt x="72390" y="440537"/>
                  </a:lnTo>
                  <a:lnTo>
                    <a:pt x="96659" y="481533"/>
                  </a:lnTo>
                  <a:lnTo>
                    <a:pt x="128282" y="518312"/>
                  </a:lnTo>
                  <a:lnTo>
                    <a:pt x="167043" y="549795"/>
                  </a:lnTo>
                  <a:lnTo>
                    <a:pt x="210807" y="573900"/>
                  </a:lnTo>
                  <a:lnTo>
                    <a:pt x="256844" y="589445"/>
                  </a:lnTo>
                  <a:lnTo>
                    <a:pt x="304088" y="596633"/>
                  </a:lnTo>
                  <a:lnTo>
                    <a:pt x="351434" y="595655"/>
                  </a:lnTo>
                  <a:lnTo>
                    <a:pt x="397814" y="586752"/>
                  </a:lnTo>
                  <a:lnTo>
                    <a:pt x="442125" y="570103"/>
                  </a:lnTo>
                  <a:lnTo>
                    <a:pt x="483298" y="545934"/>
                  </a:lnTo>
                  <a:lnTo>
                    <a:pt x="520217" y="514438"/>
                  </a:lnTo>
                  <a:lnTo>
                    <a:pt x="551827" y="475843"/>
                  </a:lnTo>
                  <a:lnTo>
                    <a:pt x="576046" y="432269"/>
                  </a:lnTo>
                  <a:lnTo>
                    <a:pt x="591642" y="386410"/>
                  </a:lnTo>
                  <a:lnTo>
                    <a:pt x="598855" y="339369"/>
                  </a:lnTo>
                  <a:close/>
                </a:path>
                <a:path w="644525" h="641984">
                  <a:moveTo>
                    <a:pt x="644321" y="326910"/>
                  </a:moveTo>
                  <a:lnTo>
                    <a:pt x="640778" y="273164"/>
                  </a:lnTo>
                  <a:lnTo>
                    <a:pt x="630593" y="227914"/>
                  </a:lnTo>
                  <a:lnTo>
                    <a:pt x="614248" y="185331"/>
                  </a:lnTo>
                  <a:lnTo>
                    <a:pt x="592251" y="145897"/>
                  </a:lnTo>
                  <a:lnTo>
                    <a:pt x="565099" y="110121"/>
                  </a:lnTo>
                  <a:lnTo>
                    <a:pt x="533285" y="78498"/>
                  </a:lnTo>
                  <a:lnTo>
                    <a:pt x="497319" y="51523"/>
                  </a:lnTo>
                  <a:lnTo>
                    <a:pt x="457695" y="29692"/>
                  </a:lnTo>
                  <a:lnTo>
                    <a:pt x="414896" y="13487"/>
                  </a:lnTo>
                  <a:lnTo>
                    <a:pt x="369443" y="3429"/>
                  </a:lnTo>
                  <a:lnTo>
                    <a:pt x="321830" y="0"/>
                  </a:lnTo>
                  <a:lnTo>
                    <a:pt x="274243" y="3530"/>
                  </a:lnTo>
                  <a:lnTo>
                    <a:pt x="228815" y="13677"/>
                  </a:lnTo>
                  <a:lnTo>
                    <a:pt x="186067" y="29959"/>
                  </a:lnTo>
                  <a:lnTo>
                    <a:pt x="146481" y="51854"/>
                  </a:lnTo>
                  <a:lnTo>
                    <a:pt x="110566" y="78892"/>
                  </a:lnTo>
                  <a:lnTo>
                    <a:pt x="78816" y="110578"/>
                  </a:lnTo>
                  <a:lnTo>
                    <a:pt x="51727" y="146392"/>
                  </a:lnTo>
                  <a:lnTo>
                    <a:pt x="29806" y="185851"/>
                  </a:lnTo>
                  <a:lnTo>
                    <a:pt x="13550" y="228460"/>
                  </a:lnTo>
                  <a:lnTo>
                    <a:pt x="3441" y="273723"/>
                  </a:lnTo>
                  <a:lnTo>
                    <a:pt x="0" y="321144"/>
                  </a:lnTo>
                  <a:lnTo>
                    <a:pt x="3543" y="368554"/>
                  </a:lnTo>
                  <a:lnTo>
                    <a:pt x="13728" y="413791"/>
                  </a:lnTo>
                  <a:lnTo>
                    <a:pt x="30073" y="456374"/>
                  </a:lnTo>
                  <a:lnTo>
                    <a:pt x="52070" y="495782"/>
                  </a:lnTo>
                  <a:lnTo>
                    <a:pt x="79222" y="531545"/>
                  </a:lnTo>
                  <a:lnTo>
                    <a:pt x="111036" y="563156"/>
                  </a:lnTo>
                  <a:lnTo>
                    <a:pt x="147002" y="590130"/>
                  </a:lnTo>
                  <a:lnTo>
                    <a:pt x="186626" y="611949"/>
                  </a:lnTo>
                  <a:lnTo>
                    <a:pt x="229425" y="628129"/>
                  </a:lnTo>
                  <a:lnTo>
                    <a:pt x="274878" y="638187"/>
                  </a:lnTo>
                  <a:lnTo>
                    <a:pt x="322491" y="641616"/>
                  </a:lnTo>
                  <a:lnTo>
                    <a:pt x="372770" y="637654"/>
                  </a:lnTo>
                  <a:lnTo>
                    <a:pt x="420801" y="626237"/>
                  </a:lnTo>
                  <a:lnTo>
                    <a:pt x="465912" y="607923"/>
                  </a:lnTo>
                  <a:lnTo>
                    <a:pt x="507441" y="583260"/>
                  </a:lnTo>
                  <a:lnTo>
                    <a:pt x="544728" y="552767"/>
                  </a:lnTo>
                  <a:lnTo>
                    <a:pt x="577100" y="517004"/>
                  </a:lnTo>
                  <a:lnTo>
                    <a:pt x="603910" y="476491"/>
                  </a:lnTo>
                  <a:lnTo>
                    <a:pt x="624471" y="431800"/>
                  </a:lnTo>
                  <a:lnTo>
                    <a:pt x="639483" y="377215"/>
                  </a:lnTo>
                  <a:lnTo>
                    <a:pt x="602284" y="425640"/>
                  </a:lnTo>
                  <a:lnTo>
                    <a:pt x="582142" y="468490"/>
                  </a:lnTo>
                  <a:lnTo>
                    <a:pt x="555917" y="506958"/>
                  </a:lnTo>
                  <a:lnTo>
                    <a:pt x="524344" y="540588"/>
                  </a:lnTo>
                  <a:lnTo>
                    <a:pt x="488149" y="568871"/>
                  </a:lnTo>
                  <a:lnTo>
                    <a:pt x="448056" y="591350"/>
                  </a:lnTo>
                  <a:lnTo>
                    <a:pt x="404774" y="607517"/>
                  </a:lnTo>
                  <a:lnTo>
                    <a:pt x="359054" y="616915"/>
                  </a:lnTo>
                  <a:lnTo>
                    <a:pt x="311607" y="619048"/>
                  </a:lnTo>
                  <a:lnTo>
                    <a:pt x="263144" y="613435"/>
                  </a:lnTo>
                  <a:lnTo>
                    <a:pt x="216217" y="600189"/>
                  </a:lnTo>
                  <a:lnTo>
                    <a:pt x="173189" y="580148"/>
                  </a:lnTo>
                  <a:lnTo>
                    <a:pt x="134543" y="554062"/>
                  </a:lnTo>
                  <a:lnTo>
                    <a:pt x="100761" y="522630"/>
                  </a:lnTo>
                  <a:lnTo>
                    <a:pt x="72339" y="486587"/>
                  </a:lnTo>
                  <a:lnTo>
                    <a:pt x="49758" y="446659"/>
                  </a:lnTo>
                  <a:lnTo>
                    <a:pt x="33502" y="403567"/>
                  </a:lnTo>
                  <a:lnTo>
                    <a:pt x="24053" y="358025"/>
                  </a:lnTo>
                  <a:lnTo>
                    <a:pt x="21907" y="310769"/>
                  </a:lnTo>
                  <a:lnTo>
                    <a:pt x="27533" y="262509"/>
                  </a:lnTo>
                  <a:lnTo>
                    <a:pt x="40868" y="215798"/>
                  </a:lnTo>
                  <a:lnTo>
                    <a:pt x="61010" y="172974"/>
                  </a:lnTo>
                  <a:lnTo>
                    <a:pt x="87223" y="134505"/>
                  </a:lnTo>
                  <a:lnTo>
                    <a:pt x="118795" y="100888"/>
                  </a:lnTo>
                  <a:lnTo>
                    <a:pt x="155003" y="72593"/>
                  </a:lnTo>
                  <a:lnTo>
                    <a:pt x="195110" y="50114"/>
                  </a:lnTo>
                  <a:lnTo>
                    <a:pt x="238391" y="33921"/>
                  </a:lnTo>
                  <a:lnTo>
                    <a:pt x="284124" y="24523"/>
                  </a:lnTo>
                  <a:lnTo>
                    <a:pt x="331584" y="22390"/>
                  </a:lnTo>
                  <a:lnTo>
                    <a:pt x="380034" y="27990"/>
                  </a:lnTo>
                  <a:lnTo>
                    <a:pt x="425221" y="40665"/>
                  </a:lnTo>
                  <a:lnTo>
                    <a:pt x="467004" y="59715"/>
                  </a:lnTo>
                  <a:lnTo>
                    <a:pt x="504850" y="84556"/>
                  </a:lnTo>
                  <a:lnTo>
                    <a:pt x="538289" y="114554"/>
                  </a:lnTo>
                  <a:lnTo>
                    <a:pt x="566788" y="149098"/>
                  </a:lnTo>
                  <a:lnTo>
                    <a:pt x="589851" y="187579"/>
                  </a:lnTo>
                  <a:lnTo>
                    <a:pt x="606971" y="229374"/>
                  </a:lnTo>
                  <a:lnTo>
                    <a:pt x="617639" y="273875"/>
                  </a:lnTo>
                  <a:lnTo>
                    <a:pt x="621347" y="326809"/>
                  </a:lnTo>
                  <a:lnTo>
                    <a:pt x="626465" y="331914"/>
                  </a:lnTo>
                  <a:lnTo>
                    <a:pt x="639203" y="332016"/>
                  </a:lnTo>
                  <a:lnTo>
                    <a:pt x="644321" y="326910"/>
                  </a:lnTo>
                  <a:close/>
                </a:path>
              </a:pathLst>
            </a:custGeom>
            <a:solidFill>
              <a:srgbClr val="004F6B"/>
            </a:solidFill>
          </p:spPr>
          <p:txBody>
            <a:bodyPr wrap="square" lIns="0" tIns="0" rIns="0" bIns="0" rtlCol="0"/>
            <a:lstStyle/>
            <a:p>
              <a:endParaRPr/>
            </a:p>
          </p:txBody>
        </p:sp>
        <p:sp>
          <p:nvSpPr>
            <p:cNvPr id="11" name="object 11"/>
            <p:cNvSpPr/>
            <p:nvPr/>
          </p:nvSpPr>
          <p:spPr>
            <a:xfrm>
              <a:off x="783265" y="8605994"/>
              <a:ext cx="133837" cy="244725"/>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83488" y="8518626"/>
              <a:ext cx="483870" cy="481965"/>
            </a:xfrm>
            <a:custGeom>
              <a:avLst/>
              <a:gdLst/>
              <a:ahLst/>
              <a:cxnLst/>
              <a:rect l="l" t="t" r="r" b="b"/>
              <a:pathLst>
                <a:path w="483869" h="481965">
                  <a:moveTo>
                    <a:pt x="56692" y="234518"/>
                  </a:moveTo>
                  <a:lnTo>
                    <a:pt x="51562" y="229412"/>
                  </a:lnTo>
                  <a:lnTo>
                    <a:pt x="5130" y="229412"/>
                  </a:lnTo>
                  <a:lnTo>
                    <a:pt x="0" y="234518"/>
                  </a:lnTo>
                  <a:lnTo>
                    <a:pt x="0" y="247180"/>
                  </a:lnTo>
                  <a:lnTo>
                    <a:pt x="5130" y="252285"/>
                  </a:lnTo>
                  <a:lnTo>
                    <a:pt x="51562" y="252285"/>
                  </a:lnTo>
                  <a:lnTo>
                    <a:pt x="56692" y="247180"/>
                  </a:lnTo>
                  <a:lnTo>
                    <a:pt x="56692" y="234518"/>
                  </a:lnTo>
                  <a:close/>
                </a:path>
                <a:path w="483869" h="481965">
                  <a:moveTo>
                    <a:pt x="115379" y="375704"/>
                  </a:moveTo>
                  <a:lnTo>
                    <a:pt x="106451" y="366712"/>
                  </a:lnTo>
                  <a:lnTo>
                    <a:pt x="99136" y="366712"/>
                  </a:lnTo>
                  <a:lnTo>
                    <a:pt x="66281" y="399427"/>
                  </a:lnTo>
                  <a:lnTo>
                    <a:pt x="66281" y="406717"/>
                  </a:lnTo>
                  <a:lnTo>
                    <a:pt x="75298" y="415607"/>
                  </a:lnTo>
                  <a:lnTo>
                    <a:pt x="82613" y="415607"/>
                  </a:lnTo>
                  <a:lnTo>
                    <a:pt x="115379" y="382981"/>
                  </a:lnTo>
                  <a:lnTo>
                    <a:pt x="115379" y="375704"/>
                  </a:lnTo>
                  <a:close/>
                </a:path>
                <a:path w="483869" h="481965">
                  <a:moveTo>
                    <a:pt x="115481" y="98818"/>
                  </a:moveTo>
                  <a:lnTo>
                    <a:pt x="82702" y="66103"/>
                  </a:lnTo>
                  <a:lnTo>
                    <a:pt x="75399" y="66103"/>
                  </a:lnTo>
                  <a:lnTo>
                    <a:pt x="66382" y="74980"/>
                  </a:lnTo>
                  <a:lnTo>
                    <a:pt x="66382" y="82257"/>
                  </a:lnTo>
                  <a:lnTo>
                    <a:pt x="99237" y="114985"/>
                  </a:lnTo>
                  <a:lnTo>
                    <a:pt x="106553" y="114985"/>
                  </a:lnTo>
                  <a:lnTo>
                    <a:pt x="115481" y="106095"/>
                  </a:lnTo>
                  <a:lnTo>
                    <a:pt x="115481" y="98818"/>
                  </a:lnTo>
                  <a:close/>
                </a:path>
                <a:path w="483869" h="481965">
                  <a:moveTo>
                    <a:pt x="253365" y="430263"/>
                  </a:moveTo>
                  <a:lnTo>
                    <a:pt x="248234" y="425145"/>
                  </a:lnTo>
                  <a:lnTo>
                    <a:pt x="235508" y="425145"/>
                  </a:lnTo>
                  <a:lnTo>
                    <a:pt x="230378" y="430263"/>
                  </a:lnTo>
                  <a:lnTo>
                    <a:pt x="230378" y="476592"/>
                  </a:lnTo>
                  <a:lnTo>
                    <a:pt x="235508" y="481698"/>
                  </a:lnTo>
                  <a:lnTo>
                    <a:pt x="248234" y="481698"/>
                  </a:lnTo>
                  <a:lnTo>
                    <a:pt x="253365" y="476592"/>
                  </a:lnTo>
                  <a:lnTo>
                    <a:pt x="253365" y="430263"/>
                  </a:lnTo>
                  <a:close/>
                </a:path>
                <a:path w="483869" h="481965">
                  <a:moveTo>
                    <a:pt x="253365" y="5105"/>
                  </a:moveTo>
                  <a:lnTo>
                    <a:pt x="248234" y="0"/>
                  </a:lnTo>
                  <a:lnTo>
                    <a:pt x="235508" y="0"/>
                  </a:lnTo>
                  <a:lnTo>
                    <a:pt x="230378" y="5105"/>
                  </a:lnTo>
                  <a:lnTo>
                    <a:pt x="230378" y="51435"/>
                  </a:lnTo>
                  <a:lnTo>
                    <a:pt x="235508" y="56540"/>
                  </a:lnTo>
                  <a:lnTo>
                    <a:pt x="248234" y="56540"/>
                  </a:lnTo>
                  <a:lnTo>
                    <a:pt x="253365" y="51435"/>
                  </a:lnTo>
                  <a:lnTo>
                    <a:pt x="253365" y="5105"/>
                  </a:lnTo>
                  <a:close/>
                </a:path>
                <a:path w="483869" h="481965">
                  <a:moveTo>
                    <a:pt x="417360" y="399427"/>
                  </a:moveTo>
                  <a:lnTo>
                    <a:pt x="384505" y="366712"/>
                  </a:lnTo>
                  <a:lnTo>
                    <a:pt x="377190" y="366712"/>
                  </a:lnTo>
                  <a:lnTo>
                    <a:pt x="368173" y="375602"/>
                  </a:lnTo>
                  <a:lnTo>
                    <a:pt x="368173" y="382892"/>
                  </a:lnTo>
                  <a:lnTo>
                    <a:pt x="401027" y="415607"/>
                  </a:lnTo>
                  <a:lnTo>
                    <a:pt x="408343" y="415607"/>
                  </a:lnTo>
                  <a:lnTo>
                    <a:pt x="417360" y="406717"/>
                  </a:lnTo>
                  <a:lnTo>
                    <a:pt x="417360" y="399427"/>
                  </a:lnTo>
                  <a:close/>
                </a:path>
                <a:path w="483869" h="481965">
                  <a:moveTo>
                    <a:pt x="417461" y="75171"/>
                  </a:moveTo>
                  <a:lnTo>
                    <a:pt x="408520" y="66192"/>
                  </a:lnTo>
                  <a:lnTo>
                    <a:pt x="401218" y="66192"/>
                  </a:lnTo>
                  <a:lnTo>
                    <a:pt x="368363" y="98818"/>
                  </a:lnTo>
                  <a:lnTo>
                    <a:pt x="368363" y="106095"/>
                  </a:lnTo>
                  <a:lnTo>
                    <a:pt x="375005" y="112814"/>
                  </a:lnTo>
                  <a:lnTo>
                    <a:pt x="377863" y="113944"/>
                  </a:lnTo>
                  <a:lnTo>
                    <a:pt x="383933" y="113944"/>
                  </a:lnTo>
                  <a:lnTo>
                    <a:pt x="386880" y="112712"/>
                  </a:lnTo>
                  <a:lnTo>
                    <a:pt x="417461" y="82448"/>
                  </a:lnTo>
                  <a:lnTo>
                    <a:pt x="417461" y="75171"/>
                  </a:lnTo>
                  <a:close/>
                </a:path>
                <a:path w="483869" h="481965">
                  <a:moveTo>
                    <a:pt x="483743" y="234607"/>
                  </a:moveTo>
                  <a:lnTo>
                    <a:pt x="478612" y="229501"/>
                  </a:lnTo>
                  <a:lnTo>
                    <a:pt x="432079" y="229501"/>
                  </a:lnTo>
                  <a:lnTo>
                    <a:pt x="426961" y="234607"/>
                  </a:lnTo>
                  <a:lnTo>
                    <a:pt x="426961" y="247281"/>
                  </a:lnTo>
                  <a:lnTo>
                    <a:pt x="432079" y="252387"/>
                  </a:lnTo>
                  <a:lnTo>
                    <a:pt x="478612" y="252387"/>
                  </a:lnTo>
                  <a:lnTo>
                    <a:pt x="483743" y="247281"/>
                  </a:lnTo>
                  <a:lnTo>
                    <a:pt x="483743" y="234607"/>
                  </a:lnTo>
                  <a:close/>
                </a:path>
              </a:pathLst>
            </a:custGeom>
            <a:solidFill>
              <a:srgbClr val="004F6B"/>
            </a:solidFill>
          </p:spPr>
          <p:txBody>
            <a:bodyPr wrap="square" lIns="0" tIns="0" rIns="0" bIns="0" rtlCol="0"/>
            <a:lstStyle/>
            <a:p>
              <a:endParaRPr/>
            </a:p>
          </p:txBody>
        </p:sp>
      </p:grpSp>
      <p:sp>
        <p:nvSpPr>
          <p:cNvPr id="13" name="object 13"/>
          <p:cNvSpPr txBox="1"/>
          <p:nvPr/>
        </p:nvSpPr>
        <p:spPr>
          <a:xfrm>
            <a:off x="489000" y="1647189"/>
            <a:ext cx="6441133" cy="7991290"/>
          </a:xfrm>
          <a:prstGeom prst="rect">
            <a:avLst/>
          </a:prstGeom>
        </p:spPr>
        <p:txBody>
          <a:bodyPr vert="horz" wrap="square" lIns="0" tIns="12065" rIns="0" bIns="0" rtlCol="0">
            <a:spAutoFit/>
          </a:bodyPr>
          <a:lstStyle/>
          <a:p>
            <a:pPr marL="12700" marR="1207135">
              <a:lnSpc>
                <a:spcPct val="100000"/>
              </a:lnSpc>
              <a:spcBef>
                <a:spcPts val="95"/>
              </a:spcBef>
            </a:pPr>
            <a:r>
              <a:rPr b="1" spc="-70" dirty="0">
                <a:solidFill>
                  <a:srgbClr val="004F6B"/>
                </a:solidFill>
                <a:latin typeface="+mj-lt"/>
                <a:cs typeface="Arial Black"/>
              </a:rPr>
              <a:t>Throughout </a:t>
            </a:r>
            <a:r>
              <a:rPr b="1" spc="-60" dirty="0">
                <a:solidFill>
                  <a:srgbClr val="004F6B"/>
                </a:solidFill>
                <a:latin typeface="+mj-lt"/>
                <a:cs typeface="Arial Black"/>
              </a:rPr>
              <a:t>our </a:t>
            </a:r>
            <a:r>
              <a:rPr b="1" spc="-135" dirty="0">
                <a:solidFill>
                  <a:srgbClr val="004F6B"/>
                </a:solidFill>
                <a:latin typeface="+mj-lt"/>
                <a:cs typeface="Arial Black"/>
              </a:rPr>
              <a:t>work</a:t>
            </a:r>
            <a:r>
              <a:rPr lang="en-GB" b="1" spc="-135" dirty="0">
                <a:solidFill>
                  <a:srgbClr val="004F6B"/>
                </a:solidFill>
                <a:latin typeface="+mj-lt"/>
                <a:cs typeface="Arial Black"/>
              </a:rPr>
              <a:t>,</a:t>
            </a:r>
            <a:r>
              <a:rPr b="1" spc="-135" dirty="0">
                <a:solidFill>
                  <a:srgbClr val="004F6B"/>
                </a:solidFill>
                <a:latin typeface="+mj-lt"/>
                <a:cs typeface="Arial Black"/>
              </a:rPr>
              <a:t> </a:t>
            </a:r>
            <a:r>
              <a:rPr b="1" spc="-140" dirty="0">
                <a:solidFill>
                  <a:srgbClr val="004F6B"/>
                </a:solidFill>
                <a:latin typeface="+mj-lt"/>
                <a:cs typeface="Arial Black"/>
              </a:rPr>
              <a:t>we </a:t>
            </a:r>
            <a:r>
              <a:rPr b="1" spc="-55" dirty="0">
                <a:solidFill>
                  <a:srgbClr val="004F6B"/>
                </a:solidFill>
                <a:latin typeface="+mj-lt"/>
                <a:cs typeface="Arial Black"/>
              </a:rPr>
              <a:t>gather </a:t>
            </a:r>
            <a:r>
              <a:rPr b="1" spc="-60" dirty="0">
                <a:solidFill>
                  <a:srgbClr val="004F6B"/>
                </a:solidFill>
                <a:latin typeface="+mj-lt"/>
                <a:cs typeface="Arial Black"/>
              </a:rPr>
              <a:t>information</a:t>
            </a:r>
            <a:r>
              <a:rPr b="1" spc="-135" dirty="0">
                <a:solidFill>
                  <a:srgbClr val="004F6B"/>
                </a:solidFill>
                <a:latin typeface="+mj-lt"/>
                <a:cs typeface="Arial Black"/>
              </a:rPr>
              <a:t> </a:t>
            </a:r>
            <a:r>
              <a:rPr b="1" spc="-40" dirty="0">
                <a:solidFill>
                  <a:srgbClr val="004F6B"/>
                </a:solidFill>
                <a:latin typeface="+mj-lt"/>
                <a:cs typeface="Arial Black"/>
              </a:rPr>
              <a:t>about</a:t>
            </a:r>
            <a:r>
              <a:rPr lang="en-GB" b="1" spc="-40" dirty="0">
                <a:solidFill>
                  <a:srgbClr val="004F6B"/>
                </a:solidFill>
                <a:latin typeface="+mj-lt"/>
                <a:cs typeface="Arial Black"/>
              </a:rPr>
              <a:t> </a:t>
            </a:r>
            <a:r>
              <a:rPr b="1" spc="-65" dirty="0">
                <a:solidFill>
                  <a:srgbClr val="004F6B"/>
                </a:solidFill>
                <a:latin typeface="+mj-lt"/>
                <a:cs typeface="Arial Black"/>
              </a:rPr>
              <a:t>health </a:t>
            </a:r>
            <a:r>
              <a:rPr b="1" spc="-80" dirty="0">
                <a:solidFill>
                  <a:srgbClr val="004F6B"/>
                </a:solidFill>
                <a:latin typeface="+mj-lt"/>
                <a:cs typeface="Arial Black"/>
              </a:rPr>
              <a:t>inequalities </a:t>
            </a:r>
            <a:r>
              <a:rPr b="1" spc="-20" dirty="0">
                <a:solidFill>
                  <a:srgbClr val="004F6B"/>
                </a:solidFill>
                <a:latin typeface="+mj-lt"/>
                <a:cs typeface="Arial Black"/>
              </a:rPr>
              <a:t>by </a:t>
            </a:r>
            <a:r>
              <a:rPr b="1" spc="-65" dirty="0">
                <a:solidFill>
                  <a:srgbClr val="004F6B"/>
                </a:solidFill>
                <a:latin typeface="+mj-lt"/>
                <a:cs typeface="Arial Black"/>
              </a:rPr>
              <a:t>speaking </a:t>
            </a:r>
            <a:r>
              <a:rPr b="1" spc="-90" dirty="0">
                <a:solidFill>
                  <a:srgbClr val="004F6B"/>
                </a:solidFill>
                <a:latin typeface="+mj-lt"/>
                <a:cs typeface="Arial Black"/>
              </a:rPr>
              <a:t>to </a:t>
            </a:r>
            <a:r>
              <a:rPr b="1" spc="-50" dirty="0">
                <a:solidFill>
                  <a:srgbClr val="004F6B"/>
                </a:solidFill>
                <a:latin typeface="+mj-lt"/>
                <a:cs typeface="Arial Black"/>
              </a:rPr>
              <a:t>people </a:t>
            </a:r>
            <a:r>
              <a:rPr b="1" spc="-100" dirty="0">
                <a:solidFill>
                  <a:srgbClr val="004F6B"/>
                </a:solidFill>
                <a:latin typeface="+mj-lt"/>
                <a:cs typeface="Arial Black"/>
              </a:rPr>
              <a:t>whose</a:t>
            </a:r>
            <a:r>
              <a:rPr lang="en-GB" b="1" spc="-100" dirty="0">
                <a:solidFill>
                  <a:srgbClr val="004F6B"/>
                </a:solidFill>
                <a:latin typeface="+mj-lt"/>
                <a:cs typeface="Arial Black"/>
              </a:rPr>
              <a:t> </a:t>
            </a:r>
            <a:r>
              <a:rPr b="1" spc="-100" dirty="0">
                <a:solidFill>
                  <a:srgbClr val="004F6B"/>
                </a:solidFill>
                <a:latin typeface="+mj-lt"/>
                <a:cs typeface="Arial Black"/>
              </a:rPr>
              <a:t>experiences </a:t>
            </a:r>
            <a:r>
              <a:rPr b="1" spc="-65" dirty="0">
                <a:solidFill>
                  <a:srgbClr val="004F6B"/>
                </a:solidFill>
                <a:latin typeface="+mj-lt"/>
                <a:cs typeface="Arial Black"/>
              </a:rPr>
              <a:t>aren’t </a:t>
            </a:r>
            <a:r>
              <a:rPr b="1" spc="-80" dirty="0">
                <a:solidFill>
                  <a:srgbClr val="004F6B"/>
                </a:solidFill>
                <a:latin typeface="+mj-lt"/>
                <a:cs typeface="Arial Black"/>
              </a:rPr>
              <a:t>often</a:t>
            </a:r>
            <a:r>
              <a:rPr b="1" spc="-135" dirty="0">
                <a:solidFill>
                  <a:srgbClr val="004F6B"/>
                </a:solidFill>
                <a:latin typeface="+mj-lt"/>
                <a:cs typeface="Arial Black"/>
              </a:rPr>
              <a:t> </a:t>
            </a:r>
            <a:r>
              <a:rPr b="1" spc="-60" dirty="0">
                <a:solidFill>
                  <a:srgbClr val="004F6B"/>
                </a:solidFill>
                <a:latin typeface="+mj-lt"/>
                <a:cs typeface="Arial Black"/>
              </a:rPr>
              <a:t>heard.</a:t>
            </a:r>
            <a:endParaRPr b="1" dirty="0">
              <a:latin typeface="+mj-lt"/>
              <a:cs typeface="Arial Black"/>
            </a:endParaRPr>
          </a:p>
          <a:p>
            <a:pPr>
              <a:lnSpc>
                <a:spcPct val="100000"/>
              </a:lnSpc>
              <a:spcBef>
                <a:spcPts val="25"/>
              </a:spcBef>
            </a:pPr>
            <a:endParaRPr sz="1950" dirty="0">
              <a:latin typeface="Arial Black"/>
              <a:cs typeface="Arial Black"/>
            </a:endParaRPr>
          </a:p>
          <a:p>
            <a:pPr marL="1017905">
              <a:lnSpc>
                <a:spcPct val="100000"/>
              </a:lnSpc>
            </a:pPr>
            <a:r>
              <a:rPr sz="1600" b="1" spc="70" dirty="0">
                <a:solidFill>
                  <a:srgbClr val="004F6B"/>
                </a:solidFill>
                <a:latin typeface="+mj-lt"/>
                <a:cs typeface="Arial"/>
              </a:rPr>
              <a:t>Creating</a:t>
            </a:r>
            <a:r>
              <a:rPr sz="1600" b="1" spc="-80" dirty="0">
                <a:solidFill>
                  <a:srgbClr val="004F6B"/>
                </a:solidFill>
                <a:latin typeface="+mj-lt"/>
                <a:cs typeface="Arial"/>
              </a:rPr>
              <a:t> </a:t>
            </a:r>
            <a:r>
              <a:rPr sz="1600" b="1" spc="110" dirty="0">
                <a:solidFill>
                  <a:srgbClr val="004F6B"/>
                </a:solidFill>
                <a:latin typeface="+mj-lt"/>
                <a:cs typeface="Arial"/>
              </a:rPr>
              <a:t>empathy</a:t>
            </a:r>
            <a:r>
              <a:rPr sz="1600" b="1" spc="-70" dirty="0">
                <a:solidFill>
                  <a:srgbClr val="004F6B"/>
                </a:solidFill>
                <a:latin typeface="+mj-lt"/>
                <a:cs typeface="Arial"/>
              </a:rPr>
              <a:t> </a:t>
            </a:r>
            <a:r>
              <a:rPr sz="1600" b="1" spc="80" dirty="0">
                <a:solidFill>
                  <a:srgbClr val="004F6B"/>
                </a:solidFill>
                <a:latin typeface="+mj-lt"/>
                <a:cs typeface="Arial"/>
              </a:rPr>
              <a:t>by</a:t>
            </a:r>
            <a:r>
              <a:rPr sz="1600" b="1" spc="-55" dirty="0">
                <a:solidFill>
                  <a:srgbClr val="004F6B"/>
                </a:solidFill>
                <a:latin typeface="+mj-lt"/>
                <a:cs typeface="Arial"/>
              </a:rPr>
              <a:t> </a:t>
            </a:r>
            <a:r>
              <a:rPr sz="1600" b="1" spc="55" dirty="0">
                <a:solidFill>
                  <a:srgbClr val="004F6B"/>
                </a:solidFill>
                <a:latin typeface="+mj-lt"/>
                <a:cs typeface="Arial"/>
              </a:rPr>
              <a:t>bringing</a:t>
            </a:r>
            <a:r>
              <a:rPr sz="1600" b="1" spc="-75" dirty="0">
                <a:solidFill>
                  <a:srgbClr val="004F6B"/>
                </a:solidFill>
                <a:latin typeface="+mj-lt"/>
                <a:cs typeface="Arial"/>
              </a:rPr>
              <a:t> </a:t>
            </a:r>
            <a:r>
              <a:rPr sz="1600" b="1" spc="50" dirty="0">
                <a:solidFill>
                  <a:srgbClr val="004F6B"/>
                </a:solidFill>
                <a:latin typeface="+mj-lt"/>
                <a:cs typeface="Arial"/>
              </a:rPr>
              <a:t>experiences</a:t>
            </a:r>
            <a:r>
              <a:rPr sz="1600" b="1" spc="-85" dirty="0">
                <a:solidFill>
                  <a:srgbClr val="004F6B"/>
                </a:solidFill>
                <a:latin typeface="+mj-lt"/>
                <a:cs typeface="Arial"/>
              </a:rPr>
              <a:t> </a:t>
            </a:r>
            <a:r>
              <a:rPr sz="1600" b="1" spc="55" dirty="0">
                <a:solidFill>
                  <a:srgbClr val="004F6B"/>
                </a:solidFill>
                <a:latin typeface="+mj-lt"/>
                <a:cs typeface="Arial"/>
              </a:rPr>
              <a:t>to</a:t>
            </a:r>
            <a:r>
              <a:rPr sz="1600" b="1" spc="-65" dirty="0">
                <a:solidFill>
                  <a:srgbClr val="004F6B"/>
                </a:solidFill>
                <a:latin typeface="+mj-lt"/>
                <a:cs typeface="Arial"/>
              </a:rPr>
              <a:t> </a:t>
            </a:r>
            <a:r>
              <a:rPr sz="1600" b="1" spc="25" dirty="0">
                <a:solidFill>
                  <a:srgbClr val="004F6B"/>
                </a:solidFill>
                <a:latin typeface="+mj-lt"/>
                <a:cs typeface="Arial"/>
              </a:rPr>
              <a:t>life</a:t>
            </a:r>
            <a:endParaRPr sz="1600" dirty="0">
              <a:latin typeface="+mj-lt"/>
              <a:cs typeface="Arial"/>
            </a:endParaRPr>
          </a:p>
          <a:p>
            <a:pPr marL="1017905" marR="81280">
              <a:lnSpc>
                <a:spcPct val="100000"/>
              </a:lnSpc>
              <a:spcBef>
                <a:spcPts val="620"/>
              </a:spcBef>
            </a:pPr>
            <a:r>
              <a:rPr lang="en-GB" sz="1400" b="1" spc="-100" dirty="0">
                <a:cs typeface="Arial Black"/>
              </a:rPr>
              <a:t>The summer of 2020 was sweltering.  Working with the British Red Cross, we ran several campaigns encouraging people to look after themselves and others.  We shared the Heatwave Checklist and First Aid Advice. We cascaded the information in different languages through our community links to our diverse communities.</a:t>
            </a:r>
            <a:endParaRPr sz="1400" b="1" dirty="0">
              <a:cs typeface="Arial Black"/>
            </a:endParaRPr>
          </a:p>
          <a:p>
            <a:pPr marL="1017905" marR="15875">
              <a:lnSpc>
                <a:spcPct val="100000"/>
              </a:lnSpc>
              <a:spcBef>
                <a:spcPts val="600"/>
              </a:spcBef>
            </a:pPr>
            <a:r>
              <a:rPr lang="en-GB" sz="1400" b="1" spc="-80" dirty="0">
                <a:cs typeface="Arial Black"/>
              </a:rPr>
              <a:t>We gathered the views of residents about the relevance of the language and fed this back to both the NHS and the British Red Cross,</a:t>
            </a:r>
          </a:p>
          <a:p>
            <a:pPr marL="1017905" marR="15875">
              <a:lnSpc>
                <a:spcPct val="100000"/>
              </a:lnSpc>
              <a:spcBef>
                <a:spcPts val="600"/>
              </a:spcBef>
            </a:pPr>
            <a:r>
              <a:rPr lang="en-GB" sz="1400" b="1" spc="-80" dirty="0">
                <a:cs typeface="Arial Black"/>
              </a:rPr>
              <a:t>This learning will inform public health messages about heat management in future public health campaigns.</a:t>
            </a:r>
          </a:p>
          <a:p>
            <a:pPr marL="1017905" marR="15875" algn="just">
              <a:lnSpc>
                <a:spcPct val="100000"/>
              </a:lnSpc>
              <a:spcBef>
                <a:spcPts val="600"/>
              </a:spcBef>
            </a:pPr>
            <a:endParaRPr lang="en-GB" sz="2500" dirty="0">
              <a:latin typeface="Arial Black"/>
              <a:cs typeface="Arial Black"/>
            </a:endParaRPr>
          </a:p>
          <a:p>
            <a:pPr marL="1017905">
              <a:lnSpc>
                <a:spcPct val="100000"/>
              </a:lnSpc>
            </a:pPr>
            <a:r>
              <a:rPr sz="1600" b="1" spc="55" dirty="0">
                <a:solidFill>
                  <a:srgbClr val="004F6B"/>
                </a:solidFill>
                <a:latin typeface="+mj-lt"/>
                <a:cs typeface="Arial"/>
              </a:rPr>
              <a:t>Getting</a:t>
            </a:r>
            <a:r>
              <a:rPr sz="1600" b="1" spc="-80" dirty="0">
                <a:solidFill>
                  <a:srgbClr val="004F6B"/>
                </a:solidFill>
                <a:latin typeface="+mj-lt"/>
                <a:cs typeface="Arial"/>
              </a:rPr>
              <a:t> </a:t>
            </a:r>
            <a:r>
              <a:rPr sz="1600" b="1" spc="35" dirty="0">
                <a:solidFill>
                  <a:srgbClr val="004F6B"/>
                </a:solidFill>
                <a:latin typeface="+mj-lt"/>
                <a:cs typeface="Arial"/>
              </a:rPr>
              <a:t>services</a:t>
            </a:r>
            <a:r>
              <a:rPr sz="1600" b="1" spc="-90" dirty="0">
                <a:solidFill>
                  <a:srgbClr val="004F6B"/>
                </a:solidFill>
                <a:latin typeface="+mj-lt"/>
                <a:cs typeface="Arial"/>
              </a:rPr>
              <a:t> </a:t>
            </a:r>
            <a:r>
              <a:rPr sz="1600" b="1" spc="55" dirty="0">
                <a:solidFill>
                  <a:srgbClr val="004F6B"/>
                </a:solidFill>
                <a:latin typeface="+mj-lt"/>
                <a:cs typeface="Arial"/>
              </a:rPr>
              <a:t>to</a:t>
            </a:r>
            <a:r>
              <a:rPr sz="1600" b="1" spc="-65" dirty="0">
                <a:solidFill>
                  <a:srgbClr val="004F6B"/>
                </a:solidFill>
                <a:latin typeface="+mj-lt"/>
                <a:cs typeface="Arial"/>
              </a:rPr>
              <a:t> </a:t>
            </a:r>
            <a:r>
              <a:rPr sz="1600" b="1" spc="45" dirty="0">
                <a:solidFill>
                  <a:srgbClr val="004F6B"/>
                </a:solidFill>
                <a:latin typeface="+mj-lt"/>
                <a:cs typeface="Arial"/>
              </a:rPr>
              <a:t>involve</a:t>
            </a:r>
            <a:r>
              <a:rPr sz="1600" b="1" spc="-85" dirty="0">
                <a:solidFill>
                  <a:srgbClr val="004F6B"/>
                </a:solidFill>
                <a:latin typeface="+mj-lt"/>
                <a:cs typeface="Arial"/>
              </a:rPr>
              <a:t> </a:t>
            </a:r>
            <a:r>
              <a:rPr sz="1600" b="1" spc="75" dirty="0">
                <a:solidFill>
                  <a:srgbClr val="004F6B"/>
                </a:solidFill>
                <a:latin typeface="+mj-lt"/>
                <a:cs typeface="Arial"/>
              </a:rPr>
              <a:t>the</a:t>
            </a:r>
            <a:r>
              <a:rPr sz="1600" b="1" spc="-80" dirty="0">
                <a:solidFill>
                  <a:srgbClr val="004F6B"/>
                </a:solidFill>
                <a:latin typeface="+mj-lt"/>
                <a:cs typeface="Arial"/>
              </a:rPr>
              <a:t> </a:t>
            </a:r>
            <a:r>
              <a:rPr sz="1600" b="1" spc="55" dirty="0">
                <a:solidFill>
                  <a:srgbClr val="004F6B"/>
                </a:solidFill>
                <a:latin typeface="+mj-lt"/>
                <a:cs typeface="Arial"/>
              </a:rPr>
              <a:t>public</a:t>
            </a:r>
            <a:endParaRPr sz="1600" dirty="0">
              <a:latin typeface="+mj-lt"/>
              <a:cs typeface="Arial"/>
            </a:endParaRPr>
          </a:p>
          <a:p>
            <a:pPr marL="1017905" marR="99695">
              <a:lnSpc>
                <a:spcPct val="100000"/>
              </a:lnSpc>
              <a:spcBef>
                <a:spcPts val="620"/>
              </a:spcBef>
            </a:pPr>
            <a:r>
              <a:rPr sz="1400" b="1" spc="-85" dirty="0">
                <a:cs typeface="Arial Black"/>
              </a:rPr>
              <a:t>Services</a:t>
            </a:r>
            <a:r>
              <a:rPr sz="1400" b="1" spc="-95" dirty="0">
                <a:cs typeface="Arial Black"/>
              </a:rPr>
              <a:t> </a:t>
            </a:r>
            <a:r>
              <a:rPr sz="1400" b="1" spc="-35" dirty="0">
                <a:cs typeface="Arial Black"/>
              </a:rPr>
              <a:t>need</a:t>
            </a:r>
            <a:r>
              <a:rPr sz="1400" b="1" spc="-105" dirty="0">
                <a:cs typeface="Arial Black"/>
              </a:rPr>
              <a:t> </a:t>
            </a:r>
            <a:r>
              <a:rPr sz="1400" b="1" spc="-65" dirty="0">
                <a:cs typeface="Arial Black"/>
              </a:rPr>
              <a:t>to</a:t>
            </a:r>
            <a:r>
              <a:rPr sz="1400" b="1" spc="-90" dirty="0">
                <a:cs typeface="Arial Black"/>
              </a:rPr>
              <a:t> </a:t>
            </a:r>
            <a:r>
              <a:rPr sz="1400" b="1" spc="-35" dirty="0">
                <a:cs typeface="Arial Black"/>
              </a:rPr>
              <a:t>understand</a:t>
            </a:r>
            <a:r>
              <a:rPr sz="1400" b="1" spc="-95" dirty="0">
                <a:cs typeface="Arial Black"/>
              </a:rPr>
              <a:t> </a:t>
            </a:r>
            <a:r>
              <a:rPr sz="1400" b="1" spc="-60" dirty="0">
                <a:cs typeface="Arial Black"/>
              </a:rPr>
              <a:t>the</a:t>
            </a:r>
            <a:r>
              <a:rPr sz="1400" b="1" spc="-100" dirty="0">
                <a:cs typeface="Arial Black"/>
              </a:rPr>
              <a:t> </a:t>
            </a:r>
            <a:r>
              <a:rPr sz="1400" b="1" spc="-60" dirty="0">
                <a:cs typeface="Arial Black"/>
              </a:rPr>
              <a:t>benefits</a:t>
            </a:r>
            <a:r>
              <a:rPr sz="1400" b="1" spc="-95" dirty="0">
                <a:cs typeface="Arial Black"/>
              </a:rPr>
              <a:t> </a:t>
            </a:r>
            <a:r>
              <a:rPr sz="1400" b="1" spc="-55" dirty="0">
                <a:cs typeface="Arial Black"/>
              </a:rPr>
              <a:t>of</a:t>
            </a:r>
            <a:r>
              <a:rPr sz="1400" b="1" spc="-105" dirty="0">
                <a:cs typeface="Arial Black"/>
              </a:rPr>
              <a:t> </a:t>
            </a:r>
            <a:r>
              <a:rPr sz="1400" b="1" spc="-45" dirty="0">
                <a:cs typeface="Arial Black"/>
              </a:rPr>
              <a:t>involving</a:t>
            </a:r>
            <a:r>
              <a:rPr sz="1400" b="1" spc="-110" dirty="0">
                <a:cs typeface="Arial Black"/>
              </a:rPr>
              <a:t> </a:t>
            </a:r>
            <a:r>
              <a:rPr sz="1400" b="1" spc="-55" dirty="0">
                <a:cs typeface="Arial Black"/>
              </a:rPr>
              <a:t>local</a:t>
            </a:r>
            <a:r>
              <a:rPr sz="1400" b="1" spc="-100" dirty="0">
                <a:cs typeface="Arial Black"/>
              </a:rPr>
              <a:t> </a:t>
            </a:r>
            <a:r>
              <a:rPr sz="1400" b="1" spc="-40" dirty="0">
                <a:cs typeface="Arial Black"/>
              </a:rPr>
              <a:t>people</a:t>
            </a:r>
            <a:r>
              <a:rPr sz="1400" b="1" spc="-110" dirty="0">
                <a:cs typeface="Arial Black"/>
              </a:rPr>
              <a:t> </a:t>
            </a:r>
            <a:r>
              <a:rPr sz="1400" b="1" spc="-65" dirty="0">
                <a:cs typeface="Arial Black"/>
              </a:rPr>
              <a:t>to</a:t>
            </a:r>
            <a:r>
              <a:rPr lang="en-GB" sz="1400" b="1" spc="-65" dirty="0">
                <a:cs typeface="Arial Black"/>
              </a:rPr>
              <a:t> </a:t>
            </a:r>
            <a:r>
              <a:rPr sz="1400" b="1" spc="-40" dirty="0">
                <a:cs typeface="Arial Black"/>
              </a:rPr>
              <a:t>help </a:t>
            </a:r>
            <a:r>
              <a:rPr sz="1400" b="1" spc="-35" dirty="0">
                <a:cs typeface="Arial Black"/>
              </a:rPr>
              <a:t>improve </a:t>
            </a:r>
            <a:r>
              <a:rPr sz="1400" b="1" spc="-50" dirty="0">
                <a:cs typeface="Arial Black"/>
              </a:rPr>
              <a:t>care </a:t>
            </a:r>
            <a:r>
              <a:rPr sz="1400" b="1" spc="-60" dirty="0">
                <a:cs typeface="Arial Black"/>
              </a:rPr>
              <a:t>for</a:t>
            </a:r>
            <a:r>
              <a:rPr sz="1400" b="1" spc="-265" dirty="0">
                <a:cs typeface="Arial Black"/>
              </a:rPr>
              <a:t> </a:t>
            </a:r>
            <a:r>
              <a:rPr sz="1400" b="1" spc="-60" dirty="0">
                <a:cs typeface="Arial Black"/>
              </a:rPr>
              <a:t>everyone.</a:t>
            </a:r>
            <a:endParaRPr sz="1400" b="1" dirty="0">
              <a:cs typeface="Arial Black"/>
            </a:endParaRPr>
          </a:p>
          <a:p>
            <a:pPr marL="1017905" marR="5080">
              <a:lnSpc>
                <a:spcPct val="100000"/>
              </a:lnSpc>
              <a:spcBef>
                <a:spcPts val="600"/>
              </a:spcBef>
            </a:pPr>
            <a:r>
              <a:rPr lang="en-GB" sz="1400" b="1" spc="-80" dirty="0">
                <a:cs typeface="Arial Black"/>
              </a:rPr>
              <a:t>We were delighted to start delivering our series of ‘Lunch and Learn’ Seminars to residents, stakeholders and service providers.  Our first event covered mental health and Newham’s services, including the Talking Therapy Service and the Suicide Prevention Strategy.  Service users were encouraged to join, listen and share their stories.</a:t>
            </a:r>
          </a:p>
          <a:p>
            <a:pPr marL="1017905">
              <a:lnSpc>
                <a:spcPct val="100000"/>
              </a:lnSpc>
            </a:pPr>
            <a:endParaRPr lang="en-GB" sz="2400" dirty="0">
              <a:latin typeface="Arial Black"/>
              <a:cs typeface="Arial"/>
            </a:endParaRPr>
          </a:p>
          <a:p>
            <a:pPr marL="1017905">
              <a:lnSpc>
                <a:spcPct val="100000"/>
              </a:lnSpc>
            </a:pPr>
            <a:r>
              <a:rPr sz="1600" b="1" spc="65" dirty="0">
                <a:solidFill>
                  <a:srgbClr val="004F6B"/>
                </a:solidFill>
                <a:latin typeface="+mj-lt"/>
                <a:cs typeface="Arial"/>
              </a:rPr>
              <a:t>Improving</a:t>
            </a:r>
            <a:r>
              <a:rPr sz="1600" b="1" spc="-95" dirty="0">
                <a:solidFill>
                  <a:srgbClr val="004F6B"/>
                </a:solidFill>
                <a:latin typeface="+mj-lt"/>
                <a:cs typeface="Arial"/>
              </a:rPr>
              <a:t> </a:t>
            </a:r>
            <a:r>
              <a:rPr sz="1600" b="1" spc="80" dirty="0">
                <a:solidFill>
                  <a:srgbClr val="004F6B"/>
                </a:solidFill>
                <a:latin typeface="+mj-lt"/>
                <a:cs typeface="Arial"/>
              </a:rPr>
              <a:t>care</a:t>
            </a:r>
            <a:r>
              <a:rPr sz="1600" b="1" spc="-70" dirty="0">
                <a:solidFill>
                  <a:srgbClr val="004F6B"/>
                </a:solidFill>
                <a:latin typeface="+mj-lt"/>
                <a:cs typeface="Arial"/>
              </a:rPr>
              <a:t> </a:t>
            </a:r>
            <a:r>
              <a:rPr sz="1600" b="1" spc="50" dirty="0">
                <a:solidFill>
                  <a:srgbClr val="004F6B"/>
                </a:solidFill>
                <a:latin typeface="+mj-lt"/>
                <a:cs typeface="Arial"/>
              </a:rPr>
              <a:t>over</a:t>
            </a:r>
            <a:r>
              <a:rPr sz="1600" b="1" spc="-75" dirty="0">
                <a:solidFill>
                  <a:srgbClr val="004F6B"/>
                </a:solidFill>
                <a:latin typeface="+mj-lt"/>
                <a:cs typeface="Arial"/>
              </a:rPr>
              <a:t> </a:t>
            </a:r>
            <a:r>
              <a:rPr sz="1600" b="1" spc="95" dirty="0">
                <a:solidFill>
                  <a:srgbClr val="004F6B"/>
                </a:solidFill>
                <a:latin typeface="+mj-lt"/>
                <a:cs typeface="Arial"/>
              </a:rPr>
              <a:t>time</a:t>
            </a:r>
            <a:endParaRPr sz="1600" dirty="0">
              <a:latin typeface="+mj-lt"/>
              <a:cs typeface="Arial"/>
            </a:endParaRPr>
          </a:p>
          <a:p>
            <a:pPr marL="1017905" marR="41910">
              <a:lnSpc>
                <a:spcPct val="100000"/>
              </a:lnSpc>
              <a:spcBef>
                <a:spcPts val="620"/>
              </a:spcBef>
            </a:pPr>
            <a:r>
              <a:rPr sz="1400" b="1" spc="-15" dirty="0">
                <a:cs typeface="Arial Black"/>
              </a:rPr>
              <a:t>Change</a:t>
            </a:r>
            <a:r>
              <a:rPr sz="1400" b="1" spc="-110" dirty="0">
                <a:cs typeface="Arial Black"/>
              </a:rPr>
              <a:t> </a:t>
            </a:r>
            <a:r>
              <a:rPr sz="1400" b="1" spc="-75" dirty="0">
                <a:cs typeface="Arial Black"/>
              </a:rPr>
              <a:t>takes</a:t>
            </a:r>
            <a:r>
              <a:rPr sz="1400" b="1" spc="-90" dirty="0">
                <a:cs typeface="Arial Black"/>
              </a:rPr>
              <a:t> </a:t>
            </a:r>
            <a:r>
              <a:rPr sz="1400" b="1" spc="-65" dirty="0">
                <a:cs typeface="Arial Black"/>
              </a:rPr>
              <a:t>time.</a:t>
            </a:r>
            <a:r>
              <a:rPr sz="1400" b="1" spc="-85" dirty="0">
                <a:cs typeface="Arial Black"/>
              </a:rPr>
              <a:t> </a:t>
            </a:r>
            <a:r>
              <a:rPr sz="1400" b="1" spc="-35" dirty="0">
                <a:cs typeface="Arial Black"/>
              </a:rPr>
              <a:t>We</a:t>
            </a:r>
            <a:r>
              <a:rPr sz="1400" b="1" spc="-85" dirty="0">
                <a:cs typeface="Arial Black"/>
              </a:rPr>
              <a:t> </a:t>
            </a:r>
            <a:r>
              <a:rPr sz="1400" b="1" spc="-60" dirty="0">
                <a:cs typeface="Arial Black"/>
              </a:rPr>
              <a:t>often</a:t>
            </a:r>
            <a:r>
              <a:rPr sz="1400" b="1" spc="-100" dirty="0">
                <a:cs typeface="Arial Black"/>
              </a:rPr>
              <a:t> work</a:t>
            </a:r>
            <a:r>
              <a:rPr sz="1400" b="1" spc="-95" dirty="0">
                <a:cs typeface="Arial Black"/>
              </a:rPr>
              <a:t> </a:t>
            </a:r>
            <a:r>
              <a:rPr sz="1400" b="1" spc="-30" dirty="0">
                <a:cs typeface="Arial Black"/>
              </a:rPr>
              <a:t>behind</a:t>
            </a:r>
            <a:r>
              <a:rPr sz="1400" b="1" spc="-110" dirty="0">
                <a:cs typeface="Arial Black"/>
              </a:rPr>
              <a:t> </a:t>
            </a:r>
            <a:r>
              <a:rPr sz="1400" b="1" spc="-60" dirty="0">
                <a:cs typeface="Arial Black"/>
              </a:rPr>
              <a:t>the</a:t>
            </a:r>
            <a:r>
              <a:rPr sz="1400" b="1" spc="-85" dirty="0">
                <a:cs typeface="Arial Black"/>
              </a:rPr>
              <a:t> </a:t>
            </a:r>
            <a:r>
              <a:rPr sz="1400" b="1" spc="-70" dirty="0">
                <a:cs typeface="Arial Black"/>
              </a:rPr>
              <a:t>scenes</a:t>
            </a:r>
            <a:r>
              <a:rPr sz="1400" b="1" spc="-105" dirty="0">
                <a:cs typeface="Arial Black"/>
              </a:rPr>
              <a:t> </a:t>
            </a:r>
            <a:r>
              <a:rPr sz="1400" b="1" spc="-85" dirty="0">
                <a:cs typeface="Arial Black"/>
              </a:rPr>
              <a:t>with</a:t>
            </a:r>
            <a:r>
              <a:rPr sz="1400" b="1" spc="-100" dirty="0">
                <a:cs typeface="Arial Black"/>
              </a:rPr>
              <a:t> </a:t>
            </a:r>
            <a:r>
              <a:rPr sz="1400" b="1" spc="-75" dirty="0">
                <a:cs typeface="Arial Black"/>
              </a:rPr>
              <a:t>services</a:t>
            </a:r>
            <a:r>
              <a:rPr sz="1400" b="1" spc="-90" dirty="0">
                <a:cs typeface="Arial Black"/>
              </a:rPr>
              <a:t> </a:t>
            </a:r>
            <a:r>
              <a:rPr sz="1400" b="1" spc="-65" dirty="0">
                <a:cs typeface="Arial Black"/>
              </a:rPr>
              <a:t>to</a:t>
            </a:r>
            <a:r>
              <a:rPr lang="en-GB" sz="1400" b="1" spc="-65" dirty="0">
                <a:cs typeface="Arial Black"/>
              </a:rPr>
              <a:t> </a:t>
            </a:r>
            <a:r>
              <a:rPr sz="1400" b="1" spc="-70" dirty="0">
                <a:cs typeface="Arial Black"/>
              </a:rPr>
              <a:t>consistently </a:t>
            </a:r>
            <a:r>
              <a:rPr sz="1400" b="1" spc="-65" dirty="0">
                <a:cs typeface="Arial Black"/>
              </a:rPr>
              <a:t>raise </a:t>
            </a:r>
            <a:r>
              <a:rPr sz="1400" b="1" spc="-80" dirty="0">
                <a:cs typeface="Arial Black"/>
              </a:rPr>
              <a:t>issues </a:t>
            </a:r>
            <a:r>
              <a:rPr sz="1400" b="1" dirty="0">
                <a:cs typeface="Arial Black"/>
              </a:rPr>
              <a:t>and</a:t>
            </a:r>
            <a:r>
              <a:rPr sz="1400" b="1" spc="-305" dirty="0">
                <a:cs typeface="Arial Black"/>
              </a:rPr>
              <a:t> </a:t>
            </a:r>
            <a:r>
              <a:rPr sz="1400" b="1" spc="-35" dirty="0">
                <a:cs typeface="Arial Black"/>
              </a:rPr>
              <a:t>bring </a:t>
            </a:r>
            <a:r>
              <a:rPr sz="1400" b="1" spc="-25" dirty="0">
                <a:cs typeface="Arial Black"/>
              </a:rPr>
              <a:t>about </a:t>
            </a:r>
            <a:r>
              <a:rPr sz="1400" b="1" spc="-40" dirty="0">
                <a:cs typeface="Arial Black"/>
              </a:rPr>
              <a:t>change.</a:t>
            </a:r>
            <a:endParaRPr sz="1400" b="1" dirty="0">
              <a:cs typeface="Arial Black"/>
            </a:endParaRPr>
          </a:p>
          <a:p>
            <a:pPr marL="1017905" marR="115570">
              <a:lnSpc>
                <a:spcPct val="100000"/>
              </a:lnSpc>
              <a:spcBef>
                <a:spcPts val="600"/>
              </a:spcBef>
            </a:pPr>
            <a:r>
              <a:rPr lang="en-GB" sz="1400" b="1" i="0" u="none" strike="noStrike" baseline="0" dirty="0">
                <a:solidFill>
                  <a:srgbClr val="000000"/>
                </a:solidFill>
                <a:cs typeface="Arial" panose="020B0604020202020204" pitchFamily="34" charset="0"/>
              </a:rPr>
              <a:t>Working through the NHS NEL, we gathered insight into Direct Enhanced Service provided to Care Home residents using our Community Insights System data. The response across NEL showed that the service was not implemented consistently across the NEL, raising questions on how well vulnerable care residents are looked after.</a:t>
            </a:r>
            <a:endParaRPr sz="1050" b="1" dirty="0">
              <a:cs typeface="Arial" panose="020B0604020202020204" pitchFamily="34" charset="0"/>
            </a:endParaRPr>
          </a:p>
        </p:txBody>
      </p:sp>
      <p:grpSp>
        <p:nvGrpSpPr>
          <p:cNvPr id="14" name="object 14"/>
          <p:cNvGrpSpPr/>
          <p:nvPr/>
        </p:nvGrpSpPr>
        <p:grpSpPr>
          <a:xfrm>
            <a:off x="484648" y="3423284"/>
            <a:ext cx="659765" cy="836294"/>
            <a:chOff x="484648" y="3423284"/>
            <a:chExt cx="659765" cy="836294"/>
          </a:xfrm>
        </p:grpSpPr>
        <p:sp>
          <p:nvSpPr>
            <p:cNvPr id="15" name="object 15"/>
            <p:cNvSpPr/>
            <p:nvPr/>
          </p:nvSpPr>
          <p:spPr>
            <a:xfrm>
              <a:off x="484644" y="3423284"/>
              <a:ext cx="659765" cy="836294"/>
            </a:xfrm>
            <a:custGeom>
              <a:avLst/>
              <a:gdLst/>
              <a:ahLst/>
              <a:cxnLst/>
              <a:rect l="l" t="t" r="r" b="b"/>
              <a:pathLst>
                <a:path w="659765" h="836295">
                  <a:moveTo>
                    <a:pt x="352844" y="519303"/>
                  </a:moveTo>
                  <a:close/>
                </a:path>
                <a:path w="659765" h="836295">
                  <a:moveTo>
                    <a:pt x="563854" y="260057"/>
                  </a:moveTo>
                  <a:lnTo>
                    <a:pt x="555142" y="215366"/>
                  </a:lnTo>
                  <a:lnTo>
                    <a:pt x="550621" y="208597"/>
                  </a:lnTo>
                  <a:lnTo>
                    <a:pt x="550621" y="260159"/>
                  </a:lnTo>
                  <a:lnTo>
                    <a:pt x="542874" y="299834"/>
                  </a:lnTo>
                  <a:lnTo>
                    <a:pt x="519658" y="334645"/>
                  </a:lnTo>
                  <a:lnTo>
                    <a:pt x="352894" y="500468"/>
                  </a:lnTo>
                  <a:lnTo>
                    <a:pt x="186131" y="334645"/>
                  </a:lnTo>
                  <a:lnTo>
                    <a:pt x="162902" y="299834"/>
                  </a:lnTo>
                  <a:lnTo>
                    <a:pt x="155155" y="260159"/>
                  </a:lnTo>
                  <a:lnTo>
                    <a:pt x="162902" y="220497"/>
                  </a:lnTo>
                  <a:lnTo>
                    <a:pt x="186131" y="185674"/>
                  </a:lnTo>
                  <a:lnTo>
                    <a:pt x="220472" y="162712"/>
                  </a:lnTo>
                  <a:lnTo>
                    <a:pt x="261035" y="154686"/>
                  </a:lnTo>
                  <a:lnTo>
                    <a:pt x="281863" y="156730"/>
                  </a:lnTo>
                  <a:lnTo>
                    <a:pt x="301612" y="162712"/>
                  </a:lnTo>
                  <a:lnTo>
                    <a:pt x="319786" y="172427"/>
                  </a:lnTo>
                  <a:lnTo>
                    <a:pt x="335940" y="185674"/>
                  </a:lnTo>
                  <a:lnTo>
                    <a:pt x="352945" y="202565"/>
                  </a:lnTo>
                  <a:lnTo>
                    <a:pt x="369849" y="185674"/>
                  </a:lnTo>
                  <a:lnTo>
                    <a:pt x="404202" y="162712"/>
                  </a:lnTo>
                  <a:lnTo>
                    <a:pt x="444754" y="154686"/>
                  </a:lnTo>
                  <a:lnTo>
                    <a:pt x="465569" y="156730"/>
                  </a:lnTo>
                  <a:lnTo>
                    <a:pt x="503466" y="172427"/>
                  </a:lnTo>
                  <a:lnTo>
                    <a:pt x="542874" y="220497"/>
                  </a:lnTo>
                  <a:lnTo>
                    <a:pt x="550621" y="260159"/>
                  </a:lnTo>
                  <a:lnTo>
                    <a:pt x="550621" y="208597"/>
                  </a:lnTo>
                  <a:lnTo>
                    <a:pt x="528993" y="176149"/>
                  </a:lnTo>
                  <a:lnTo>
                    <a:pt x="490321" y="150329"/>
                  </a:lnTo>
                  <a:lnTo>
                    <a:pt x="444652" y="141351"/>
                  </a:lnTo>
                  <a:lnTo>
                    <a:pt x="421195" y="143649"/>
                  </a:lnTo>
                  <a:lnTo>
                    <a:pt x="398970" y="150368"/>
                  </a:lnTo>
                  <a:lnTo>
                    <a:pt x="378498" y="161290"/>
                  </a:lnTo>
                  <a:lnTo>
                    <a:pt x="360311" y="176149"/>
                  </a:lnTo>
                  <a:lnTo>
                    <a:pt x="352844" y="183642"/>
                  </a:lnTo>
                  <a:lnTo>
                    <a:pt x="345274" y="176149"/>
                  </a:lnTo>
                  <a:lnTo>
                    <a:pt x="306603" y="150329"/>
                  </a:lnTo>
                  <a:lnTo>
                    <a:pt x="260934" y="141351"/>
                  </a:lnTo>
                  <a:lnTo>
                    <a:pt x="237477" y="143649"/>
                  </a:lnTo>
                  <a:lnTo>
                    <a:pt x="194779" y="161290"/>
                  </a:lnTo>
                  <a:lnTo>
                    <a:pt x="150431" y="215442"/>
                  </a:lnTo>
                  <a:lnTo>
                    <a:pt x="141719" y="260159"/>
                  </a:lnTo>
                  <a:lnTo>
                    <a:pt x="150431" y="304838"/>
                  </a:lnTo>
                  <a:lnTo>
                    <a:pt x="176593" y="344043"/>
                  </a:lnTo>
                  <a:lnTo>
                    <a:pt x="352793" y="519264"/>
                  </a:lnTo>
                  <a:lnTo>
                    <a:pt x="371640" y="500507"/>
                  </a:lnTo>
                  <a:lnTo>
                    <a:pt x="528993" y="344043"/>
                  </a:lnTo>
                  <a:lnTo>
                    <a:pt x="555142" y="304761"/>
                  </a:lnTo>
                  <a:lnTo>
                    <a:pt x="563854" y="260057"/>
                  </a:lnTo>
                  <a:close/>
                </a:path>
                <a:path w="659765" h="836295">
                  <a:moveTo>
                    <a:pt x="659434" y="270383"/>
                  </a:moveTo>
                  <a:lnTo>
                    <a:pt x="653249" y="224421"/>
                  </a:lnTo>
                  <a:lnTo>
                    <a:pt x="640308" y="181178"/>
                  </a:lnTo>
                  <a:lnTo>
                    <a:pt x="621195" y="141198"/>
                  </a:lnTo>
                  <a:lnTo>
                    <a:pt x="596531" y="105041"/>
                  </a:lnTo>
                  <a:lnTo>
                    <a:pt x="566915" y="73279"/>
                  </a:lnTo>
                  <a:lnTo>
                    <a:pt x="532955" y="46482"/>
                  </a:lnTo>
                  <a:lnTo>
                    <a:pt x="496544" y="25908"/>
                  </a:lnTo>
                  <a:lnTo>
                    <a:pt x="454431" y="9969"/>
                  </a:lnTo>
                  <a:lnTo>
                    <a:pt x="411073" y="1397"/>
                  </a:lnTo>
                  <a:lnTo>
                    <a:pt x="365810" y="0"/>
                  </a:lnTo>
                  <a:lnTo>
                    <a:pt x="350062" y="1257"/>
                  </a:lnTo>
                  <a:lnTo>
                    <a:pt x="303618" y="10541"/>
                  </a:lnTo>
                  <a:lnTo>
                    <a:pt x="253720" y="25463"/>
                  </a:lnTo>
                  <a:lnTo>
                    <a:pt x="206438" y="46774"/>
                  </a:lnTo>
                  <a:lnTo>
                    <a:pt x="162382" y="74129"/>
                  </a:lnTo>
                  <a:lnTo>
                    <a:pt x="122174" y="107188"/>
                  </a:lnTo>
                  <a:lnTo>
                    <a:pt x="95605" y="137147"/>
                  </a:lnTo>
                  <a:lnTo>
                    <a:pt x="71183" y="173964"/>
                  </a:lnTo>
                  <a:lnTo>
                    <a:pt x="50292" y="215798"/>
                  </a:lnTo>
                  <a:lnTo>
                    <a:pt x="34353" y="260781"/>
                  </a:lnTo>
                  <a:lnTo>
                    <a:pt x="24765" y="307073"/>
                  </a:lnTo>
                  <a:lnTo>
                    <a:pt x="22961" y="352818"/>
                  </a:lnTo>
                  <a:lnTo>
                    <a:pt x="30327" y="396151"/>
                  </a:lnTo>
                  <a:lnTo>
                    <a:pt x="48298" y="435229"/>
                  </a:lnTo>
                  <a:lnTo>
                    <a:pt x="48983" y="436118"/>
                  </a:lnTo>
                  <a:lnTo>
                    <a:pt x="49085" y="437388"/>
                  </a:lnTo>
                  <a:lnTo>
                    <a:pt x="48793" y="438404"/>
                  </a:lnTo>
                  <a:lnTo>
                    <a:pt x="1930" y="558038"/>
                  </a:lnTo>
                  <a:lnTo>
                    <a:pt x="1638" y="558927"/>
                  </a:lnTo>
                  <a:lnTo>
                    <a:pt x="1435" y="559435"/>
                  </a:lnTo>
                  <a:lnTo>
                    <a:pt x="0" y="569722"/>
                  </a:lnTo>
                  <a:lnTo>
                    <a:pt x="812" y="579932"/>
                  </a:lnTo>
                  <a:lnTo>
                    <a:pt x="27101" y="611682"/>
                  </a:lnTo>
                  <a:lnTo>
                    <a:pt x="53797" y="615696"/>
                  </a:lnTo>
                  <a:lnTo>
                    <a:pt x="50241" y="655193"/>
                  </a:lnTo>
                  <a:lnTo>
                    <a:pt x="66662" y="676148"/>
                  </a:lnTo>
                  <a:lnTo>
                    <a:pt x="82092" y="678180"/>
                  </a:lnTo>
                  <a:lnTo>
                    <a:pt x="72961" y="691769"/>
                  </a:lnTo>
                  <a:lnTo>
                    <a:pt x="72466" y="692658"/>
                  </a:lnTo>
                  <a:lnTo>
                    <a:pt x="71970" y="693420"/>
                  </a:lnTo>
                  <a:lnTo>
                    <a:pt x="71678" y="694309"/>
                  </a:lnTo>
                  <a:lnTo>
                    <a:pt x="69418" y="699897"/>
                  </a:lnTo>
                  <a:lnTo>
                    <a:pt x="70104" y="706247"/>
                  </a:lnTo>
                  <a:lnTo>
                    <a:pt x="91109" y="745045"/>
                  </a:lnTo>
                  <a:lnTo>
                    <a:pt x="94665" y="780288"/>
                  </a:lnTo>
                  <a:lnTo>
                    <a:pt x="97751" y="796188"/>
                  </a:lnTo>
                  <a:lnTo>
                    <a:pt x="130822" y="828548"/>
                  </a:lnTo>
                  <a:lnTo>
                    <a:pt x="170649" y="833716"/>
                  </a:lnTo>
                  <a:lnTo>
                    <a:pt x="194906" y="831316"/>
                  </a:lnTo>
                  <a:lnTo>
                    <a:pt x="221983" y="825627"/>
                  </a:lnTo>
                  <a:lnTo>
                    <a:pt x="222377" y="825627"/>
                  </a:lnTo>
                  <a:lnTo>
                    <a:pt x="222669" y="825373"/>
                  </a:lnTo>
                  <a:lnTo>
                    <a:pt x="222961" y="825246"/>
                  </a:lnTo>
                  <a:lnTo>
                    <a:pt x="232283" y="822680"/>
                  </a:lnTo>
                  <a:lnTo>
                    <a:pt x="255384" y="818819"/>
                  </a:lnTo>
                  <a:lnTo>
                    <a:pt x="285978" y="819238"/>
                  </a:lnTo>
                  <a:lnTo>
                    <a:pt x="317868" y="829437"/>
                  </a:lnTo>
                  <a:lnTo>
                    <a:pt x="324485" y="832662"/>
                  </a:lnTo>
                  <a:lnTo>
                    <a:pt x="331482" y="834872"/>
                  </a:lnTo>
                  <a:lnTo>
                    <a:pt x="338709" y="836091"/>
                  </a:lnTo>
                  <a:lnTo>
                    <a:pt x="346062" y="836295"/>
                  </a:lnTo>
                  <a:lnTo>
                    <a:pt x="454914" y="830580"/>
                  </a:lnTo>
                  <a:lnTo>
                    <a:pt x="461975" y="830326"/>
                  </a:lnTo>
                  <a:lnTo>
                    <a:pt x="467487" y="824230"/>
                  </a:lnTo>
                  <a:lnTo>
                    <a:pt x="467258" y="818819"/>
                  </a:lnTo>
                  <a:lnTo>
                    <a:pt x="466915" y="810641"/>
                  </a:lnTo>
                  <a:lnTo>
                    <a:pt x="466890" y="809879"/>
                  </a:lnTo>
                  <a:lnTo>
                    <a:pt x="460895" y="804418"/>
                  </a:lnTo>
                  <a:lnTo>
                    <a:pt x="453732" y="804672"/>
                  </a:lnTo>
                  <a:lnTo>
                    <a:pt x="339674" y="810641"/>
                  </a:lnTo>
                  <a:lnTo>
                    <a:pt x="334746" y="809371"/>
                  </a:lnTo>
                  <a:lnTo>
                    <a:pt x="332270" y="807910"/>
                  </a:lnTo>
                  <a:lnTo>
                    <a:pt x="330441" y="806831"/>
                  </a:lnTo>
                  <a:lnTo>
                    <a:pt x="292798" y="794181"/>
                  </a:lnTo>
                  <a:lnTo>
                    <a:pt x="256984" y="792772"/>
                  </a:lnTo>
                  <a:lnTo>
                    <a:pt x="229044" y="796836"/>
                  </a:lnTo>
                  <a:lnTo>
                    <a:pt x="215011" y="800608"/>
                  </a:lnTo>
                  <a:lnTo>
                    <a:pt x="187706" y="806208"/>
                  </a:lnTo>
                  <a:lnTo>
                    <a:pt x="166408" y="807910"/>
                  </a:lnTo>
                  <a:lnTo>
                    <a:pt x="150469" y="806869"/>
                  </a:lnTo>
                  <a:lnTo>
                    <a:pt x="139268" y="804164"/>
                  </a:lnTo>
                  <a:lnTo>
                    <a:pt x="120015" y="763143"/>
                  </a:lnTo>
                  <a:lnTo>
                    <a:pt x="118630" y="749985"/>
                  </a:lnTo>
                  <a:lnTo>
                    <a:pt x="115722" y="737082"/>
                  </a:lnTo>
                  <a:lnTo>
                    <a:pt x="111315" y="724611"/>
                  </a:lnTo>
                  <a:lnTo>
                    <a:pt x="105473" y="712724"/>
                  </a:lnTo>
                  <a:lnTo>
                    <a:pt x="97815" y="701167"/>
                  </a:lnTo>
                  <a:lnTo>
                    <a:pt x="111175" y="681355"/>
                  </a:lnTo>
                  <a:lnTo>
                    <a:pt x="112153" y="679831"/>
                  </a:lnTo>
                  <a:lnTo>
                    <a:pt x="112445" y="678942"/>
                  </a:lnTo>
                  <a:lnTo>
                    <a:pt x="113741" y="672465"/>
                  </a:lnTo>
                  <a:lnTo>
                    <a:pt x="112801" y="666153"/>
                  </a:lnTo>
                  <a:lnTo>
                    <a:pt x="76682" y="651256"/>
                  </a:lnTo>
                  <a:lnTo>
                    <a:pt x="79895" y="615696"/>
                  </a:lnTo>
                  <a:lnTo>
                    <a:pt x="57124" y="589788"/>
                  </a:lnTo>
                  <a:lnTo>
                    <a:pt x="56349" y="589661"/>
                  </a:lnTo>
                  <a:lnTo>
                    <a:pt x="55270" y="589661"/>
                  </a:lnTo>
                  <a:lnTo>
                    <a:pt x="54686" y="589788"/>
                  </a:lnTo>
                  <a:lnTo>
                    <a:pt x="47764" y="589686"/>
                  </a:lnTo>
                  <a:lnTo>
                    <a:pt x="25311" y="572008"/>
                  </a:lnTo>
                  <a:lnTo>
                    <a:pt x="26581" y="566547"/>
                  </a:lnTo>
                  <a:lnTo>
                    <a:pt x="73444" y="447167"/>
                  </a:lnTo>
                  <a:lnTo>
                    <a:pt x="73837" y="445897"/>
                  </a:lnTo>
                  <a:lnTo>
                    <a:pt x="91617" y="444881"/>
                  </a:lnTo>
                  <a:lnTo>
                    <a:pt x="97116" y="438658"/>
                  </a:lnTo>
                  <a:lnTo>
                    <a:pt x="96342" y="424307"/>
                  </a:lnTo>
                  <a:lnTo>
                    <a:pt x="91376" y="419862"/>
                  </a:lnTo>
                  <a:lnTo>
                    <a:pt x="90246" y="418846"/>
                  </a:lnTo>
                  <a:lnTo>
                    <a:pt x="70104" y="419862"/>
                  </a:lnTo>
                  <a:lnTo>
                    <a:pt x="69710" y="419862"/>
                  </a:lnTo>
                  <a:lnTo>
                    <a:pt x="53238" y="380123"/>
                  </a:lnTo>
                  <a:lnTo>
                    <a:pt x="48856" y="335241"/>
                  </a:lnTo>
                  <a:lnTo>
                    <a:pt x="54622" y="287858"/>
                  </a:lnTo>
                  <a:lnTo>
                    <a:pt x="68592" y="240601"/>
                  </a:lnTo>
                  <a:lnTo>
                    <a:pt x="88836" y="196100"/>
                  </a:lnTo>
                  <a:lnTo>
                    <a:pt x="113398" y="156972"/>
                  </a:lnTo>
                  <a:lnTo>
                    <a:pt x="140347" y="125857"/>
                  </a:lnTo>
                  <a:lnTo>
                    <a:pt x="208610" y="76581"/>
                  </a:lnTo>
                  <a:lnTo>
                    <a:pt x="256197" y="51866"/>
                  </a:lnTo>
                  <a:lnTo>
                    <a:pt x="308483" y="34188"/>
                  </a:lnTo>
                  <a:lnTo>
                    <a:pt x="367474" y="25908"/>
                  </a:lnTo>
                  <a:lnTo>
                    <a:pt x="413004" y="28041"/>
                  </a:lnTo>
                  <a:lnTo>
                    <a:pt x="456323" y="38023"/>
                  </a:lnTo>
                  <a:lnTo>
                    <a:pt x="496646" y="55194"/>
                  </a:lnTo>
                  <a:lnTo>
                    <a:pt x="533234" y="78892"/>
                  </a:lnTo>
                  <a:lnTo>
                    <a:pt x="565315" y="108432"/>
                  </a:lnTo>
                  <a:lnTo>
                    <a:pt x="592150" y="143154"/>
                  </a:lnTo>
                  <a:lnTo>
                    <a:pt x="612952" y="182372"/>
                  </a:lnTo>
                  <a:lnTo>
                    <a:pt x="626986" y="225437"/>
                  </a:lnTo>
                  <a:lnTo>
                    <a:pt x="633501" y="271653"/>
                  </a:lnTo>
                  <a:lnTo>
                    <a:pt x="631596" y="321170"/>
                  </a:lnTo>
                  <a:lnTo>
                    <a:pt x="620560" y="368998"/>
                  </a:lnTo>
                  <a:lnTo>
                    <a:pt x="600786" y="413893"/>
                  </a:lnTo>
                  <a:lnTo>
                    <a:pt x="572693" y="454533"/>
                  </a:lnTo>
                  <a:lnTo>
                    <a:pt x="550710" y="483908"/>
                  </a:lnTo>
                  <a:lnTo>
                    <a:pt x="531545" y="515112"/>
                  </a:lnTo>
                  <a:lnTo>
                    <a:pt x="502056" y="582168"/>
                  </a:lnTo>
                  <a:lnTo>
                    <a:pt x="490423" y="630516"/>
                  </a:lnTo>
                  <a:lnTo>
                    <a:pt x="483590" y="682371"/>
                  </a:lnTo>
                  <a:lnTo>
                    <a:pt x="483006" y="691400"/>
                  </a:lnTo>
                  <a:lnTo>
                    <a:pt x="476123" y="698500"/>
                  </a:lnTo>
                  <a:lnTo>
                    <a:pt x="467283" y="699274"/>
                  </a:lnTo>
                  <a:lnTo>
                    <a:pt x="468668" y="725297"/>
                  </a:lnTo>
                  <a:lnTo>
                    <a:pt x="483946" y="721474"/>
                  </a:lnTo>
                  <a:lnTo>
                    <a:pt x="496557" y="712774"/>
                  </a:lnTo>
                  <a:lnTo>
                    <a:pt x="505409" y="700252"/>
                  </a:lnTo>
                  <a:lnTo>
                    <a:pt x="509435" y="684923"/>
                  </a:lnTo>
                  <a:lnTo>
                    <a:pt x="512025" y="661670"/>
                  </a:lnTo>
                  <a:lnTo>
                    <a:pt x="515797" y="636333"/>
                  </a:lnTo>
                  <a:lnTo>
                    <a:pt x="526529" y="590804"/>
                  </a:lnTo>
                  <a:lnTo>
                    <a:pt x="554113" y="528066"/>
                  </a:lnTo>
                  <a:lnTo>
                    <a:pt x="592543" y="471424"/>
                  </a:lnTo>
                  <a:lnTo>
                    <a:pt x="623404" y="426681"/>
                  </a:lnTo>
                  <a:lnTo>
                    <a:pt x="645147" y="377342"/>
                  </a:lnTo>
                  <a:lnTo>
                    <a:pt x="657301" y="324789"/>
                  </a:lnTo>
                  <a:lnTo>
                    <a:pt x="659434" y="270383"/>
                  </a:lnTo>
                  <a:close/>
                </a:path>
              </a:pathLst>
            </a:custGeom>
            <a:solidFill>
              <a:srgbClr val="004F6B"/>
            </a:solidFill>
          </p:spPr>
          <p:txBody>
            <a:bodyPr wrap="square" lIns="0" tIns="0" rIns="0" bIns="0" rtlCol="0"/>
            <a:lstStyle/>
            <a:p>
              <a:endParaRPr/>
            </a:p>
          </p:txBody>
        </p:sp>
        <p:sp>
          <p:nvSpPr>
            <p:cNvPr id="16" name="object 16"/>
            <p:cNvSpPr/>
            <p:nvPr/>
          </p:nvSpPr>
          <p:spPr>
            <a:xfrm>
              <a:off x="626367" y="3564635"/>
              <a:ext cx="422275" cy="378460"/>
            </a:xfrm>
            <a:custGeom>
              <a:avLst/>
              <a:gdLst/>
              <a:ahLst/>
              <a:cxnLst/>
              <a:rect l="l" t="t" r="r" b="b"/>
              <a:pathLst>
                <a:path w="422275" h="378460">
                  <a:moveTo>
                    <a:pt x="211121" y="359155"/>
                  </a:moveTo>
                  <a:lnTo>
                    <a:pt x="377936" y="193294"/>
                  </a:lnTo>
                  <a:lnTo>
                    <a:pt x="401160" y="158480"/>
                  </a:lnTo>
                  <a:lnTo>
                    <a:pt x="408901" y="118808"/>
                  </a:lnTo>
                  <a:lnTo>
                    <a:pt x="401160" y="79136"/>
                  </a:lnTo>
                  <a:lnTo>
                    <a:pt x="377936" y="44323"/>
                  </a:lnTo>
                  <a:lnTo>
                    <a:pt x="343579" y="21351"/>
                  </a:lnTo>
                  <a:lnTo>
                    <a:pt x="303031" y="13335"/>
                  </a:lnTo>
                  <a:lnTo>
                    <a:pt x="282205" y="15372"/>
                  </a:lnTo>
                  <a:lnTo>
                    <a:pt x="262483" y="21351"/>
                  </a:lnTo>
                  <a:lnTo>
                    <a:pt x="244309" y="31069"/>
                  </a:lnTo>
                  <a:lnTo>
                    <a:pt x="228126" y="44323"/>
                  </a:lnTo>
                  <a:lnTo>
                    <a:pt x="211223" y="61214"/>
                  </a:lnTo>
                  <a:lnTo>
                    <a:pt x="194217" y="44323"/>
                  </a:lnTo>
                  <a:lnTo>
                    <a:pt x="178072" y="31069"/>
                  </a:lnTo>
                  <a:lnTo>
                    <a:pt x="159894" y="21351"/>
                  </a:lnTo>
                  <a:lnTo>
                    <a:pt x="140152" y="15372"/>
                  </a:lnTo>
                  <a:lnTo>
                    <a:pt x="119313" y="13335"/>
                  </a:lnTo>
                  <a:lnTo>
                    <a:pt x="98481" y="15372"/>
                  </a:lnTo>
                  <a:lnTo>
                    <a:pt x="60589" y="31069"/>
                  </a:lnTo>
                  <a:lnTo>
                    <a:pt x="21184" y="79136"/>
                  </a:lnTo>
                  <a:lnTo>
                    <a:pt x="13442" y="118808"/>
                  </a:lnTo>
                  <a:lnTo>
                    <a:pt x="21184" y="158480"/>
                  </a:lnTo>
                  <a:lnTo>
                    <a:pt x="44408" y="193294"/>
                  </a:lnTo>
                  <a:lnTo>
                    <a:pt x="211223" y="359155"/>
                  </a:lnTo>
                  <a:close/>
                </a:path>
                <a:path w="422275" h="378460">
                  <a:moveTo>
                    <a:pt x="211121" y="377951"/>
                  </a:moveTo>
                  <a:lnTo>
                    <a:pt x="34871" y="202692"/>
                  </a:lnTo>
                  <a:lnTo>
                    <a:pt x="8717" y="163474"/>
                  </a:lnTo>
                  <a:lnTo>
                    <a:pt x="0" y="118792"/>
                  </a:lnTo>
                  <a:lnTo>
                    <a:pt x="8717" y="74086"/>
                  </a:lnTo>
                  <a:lnTo>
                    <a:pt x="34871" y="34798"/>
                  </a:lnTo>
                  <a:lnTo>
                    <a:pt x="73536" y="9017"/>
                  </a:lnTo>
                  <a:lnTo>
                    <a:pt x="119211" y="0"/>
                  </a:lnTo>
                  <a:lnTo>
                    <a:pt x="142660" y="2276"/>
                  </a:lnTo>
                  <a:lnTo>
                    <a:pt x="164882" y="8969"/>
                  </a:lnTo>
                  <a:lnTo>
                    <a:pt x="185353" y="19877"/>
                  </a:lnTo>
                  <a:lnTo>
                    <a:pt x="203552" y="34798"/>
                  </a:lnTo>
                  <a:lnTo>
                    <a:pt x="211121" y="42291"/>
                  </a:lnTo>
                  <a:lnTo>
                    <a:pt x="218589" y="34798"/>
                  </a:lnTo>
                  <a:lnTo>
                    <a:pt x="236787" y="19931"/>
                  </a:lnTo>
                  <a:lnTo>
                    <a:pt x="257259" y="9017"/>
                  </a:lnTo>
                  <a:lnTo>
                    <a:pt x="279480" y="2293"/>
                  </a:lnTo>
                  <a:lnTo>
                    <a:pt x="302929" y="0"/>
                  </a:lnTo>
                  <a:lnTo>
                    <a:pt x="326380" y="2276"/>
                  </a:lnTo>
                  <a:lnTo>
                    <a:pt x="369077" y="19877"/>
                  </a:lnTo>
                  <a:lnTo>
                    <a:pt x="413423" y="74015"/>
                  </a:lnTo>
                  <a:lnTo>
                    <a:pt x="422141" y="118697"/>
                  </a:lnTo>
                  <a:lnTo>
                    <a:pt x="413423" y="163403"/>
                  </a:lnTo>
                  <a:lnTo>
                    <a:pt x="387270" y="202692"/>
                  </a:lnTo>
                  <a:lnTo>
                    <a:pt x="211020" y="377951"/>
                  </a:lnTo>
                  <a:close/>
                </a:path>
              </a:pathLst>
            </a:custGeom>
            <a:ln w="9808">
              <a:solidFill>
                <a:srgbClr val="004F6B"/>
              </a:solidFill>
            </a:ln>
          </p:spPr>
          <p:txBody>
            <a:bodyPr wrap="square" lIns="0" tIns="0" rIns="0" bIns="0" rtlCol="0"/>
            <a:lstStyle/>
            <a:p>
              <a:endParaRPr/>
            </a:p>
          </p:txBody>
        </p:sp>
      </p:grpSp>
      <p:sp>
        <p:nvSpPr>
          <p:cNvPr id="17" name="object 1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12</a:t>
            </a:fld>
            <a:endParaRPr spc="80"/>
          </a:p>
        </p:txBody>
      </p:sp>
      <p:sp>
        <p:nvSpPr>
          <p:cNvPr id="19" name="object 12">
            <a:extLst>
              <a:ext uri="{FF2B5EF4-FFF2-40B4-BE49-F238E27FC236}">
                <a16:creationId xmlns:a16="http://schemas.microsoft.com/office/drawing/2014/main" id="{ED2C7891-E5E4-213E-B879-B195C421958E}"/>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97180" y="9097102"/>
            <a:ext cx="2458811" cy="1596801"/>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0" y="0"/>
            <a:ext cx="7556500" cy="6426200"/>
            <a:chOff x="0" y="0"/>
            <a:chExt cx="7556500" cy="6426200"/>
          </a:xfrm>
        </p:grpSpPr>
        <p:sp>
          <p:nvSpPr>
            <p:cNvPr id="4" name="object 4"/>
            <p:cNvSpPr/>
            <p:nvPr/>
          </p:nvSpPr>
          <p:spPr>
            <a:xfrm>
              <a:off x="5610585" y="4264151"/>
              <a:ext cx="1945406" cy="216178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0"/>
              <a:ext cx="7555992" cy="4273295"/>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p:nvPr/>
        </p:nvSpPr>
        <p:spPr>
          <a:xfrm>
            <a:off x="489000" y="6289674"/>
            <a:ext cx="6122035" cy="2141612"/>
          </a:xfrm>
          <a:prstGeom prst="rect">
            <a:avLst/>
          </a:prstGeom>
        </p:spPr>
        <p:txBody>
          <a:bodyPr vert="horz" wrap="square" lIns="0" tIns="12700" rIns="0" bIns="0" rtlCol="0">
            <a:spAutoFit/>
          </a:bodyPr>
          <a:lstStyle/>
          <a:p>
            <a:pPr marL="12700" marR="429259">
              <a:lnSpc>
                <a:spcPct val="100000"/>
              </a:lnSpc>
              <a:spcBef>
                <a:spcPts val="100"/>
              </a:spcBef>
            </a:pPr>
            <a:r>
              <a:rPr sz="2000" b="1" spc="-90" dirty="0">
                <a:solidFill>
                  <a:srgbClr val="004F6B"/>
                </a:solidFill>
                <a:cs typeface="Arial Black"/>
              </a:rPr>
              <a:t>Over</a:t>
            </a:r>
            <a:r>
              <a:rPr sz="2000" b="1" spc="-140" dirty="0">
                <a:solidFill>
                  <a:srgbClr val="004F6B"/>
                </a:solidFill>
                <a:cs typeface="Arial Black"/>
              </a:rPr>
              <a:t> </a:t>
            </a:r>
            <a:r>
              <a:rPr sz="2000" b="1" spc="-85" dirty="0">
                <a:solidFill>
                  <a:srgbClr val="004F6B"/>
                </a:solidFill>
                <a:cs typeface="Arial Black"/>
              </a:rPr>
              <a:t>the</a:t>
            </a:r>
            <a:r>
              <a:rPr sz="2000" b="1" spc="-140" dirty="0">
                <a:solidFill>
                  <a:srgbClr val="004F6B"/>
                </a:solidFill>
                <a:cs typeface="Arial Black"/>
              </a:rPr>
              <a:t> </a:t>
            </a:r>
            <a:r>
              <a:rPr sz="2000" b="1" spc="-60" dirty="0">
                <a:solidFill>
                  <a:srgbClr val="004F6B"/>
                </a:solidFill>
                <a:cs typeface="Arial Black"/>
              </a:rPr>
              <a:t>past</a:t>
            </a:r>
            <a:r>
              <a:rPr sz="2000" b="1" spc="-135" dirty="0">
                <a:solidFill>
                  <a:srgbClr val="004F6B"/>
                </a:solidFill>
                <a:cs typeface="Arial Black"/>
              </a:rPr>
              <a:t> </a:t>
            </a:r>
            <a:r>
              <a:rPr sz="2000" b="1" spc="-60" dirty="0">
                <a:solidFill>
                  <a:srgbClr val="004F6B"/>
                </a:solidFill>
                <a:cs typeface="Arial Black"/>
              </a:rPr>
              <a:t>year</a:t>
            </a:r>
            <a:r>
              <a:rPr lang="en-GB" sz="2000" b="1" spc="-60" dirty="0">
                <a:solidFill>
                  <a:srgbClr val="004F6B"/>
                </a:solidFill>
                <a:cs typeface="Arial Black"/>
              </a:rPr>
              <a:t>,</a:t>
            </a:r>
            <a:r>
              <a:rPr sz="2000" b="1" spc="-135" dirty="0">
                <a:solidFill>
                  <a:srgbClr val="004F6B"/>
                </a:solidFill>
                <a:cs typeface="Arial Black"/>
              </a:rPr>
              <a:t> </a:t>
            </a:r>
            <a:r>
              <a:rPr sz="2000" b="1" spc="-155" dirty="0">
                <a:solidFill>
                  <a:srgbClr val="004F6B"/>
                </a:solidFill>
                <a:cs typeface="Arial Black"/>
              </a:rPr>
              <a:t>we</a:t>
            </a:r>
            <a:r>
              <a:rPr sz="2000" b="1" spc="-130" dirty="0">
                <a:solidFill>
                  <a:srgbClr val="004F6B"/>
                </a:solidFill>
                <a:cs typeface="Arial Black"/>
              </a:rPr>
              <a:t> </a:t>
            </a:r>
            <a:r>
              <a:rPr sz="2000" b="1" spc="-45" dirty="0">
                <a:solidFill>
                  <a:srgbClr val="004F6B"/>
                </a:solidFill>
                <a:cs typeface="Arial Black"/>
              </a:rPr>
              <a:t>have</a:t>
            </a:r>
            <a:r>
              <a:rPr sz="2000" b="1" spc="-140" dirty="0">
                <a:solidFill>
                  <a:srgbClr val="004F6B"/>
                </a:solidFill>
                <a:cs typeface="Arial Black"/>
              </a:rPr>
              <a:t> </a:t>
            </a:r>
            <a:r>
              <a:rPr sz="2000" b="1" spc="-110" dirty="0">
                <a:solidFill>
                  <a:srgbClr val="004F6B"/>
                </a:solidFill>
                <a:cs typeface="Arial Black"/>
              </a:rPr>
              <a:t>worked</a:t>
            </a:r>
            <a:r>
              <a:rPr sz="2000" b="1" spc="-145" dirty="0">
                <a:solidFill>
                  <a:srgbClr val="004F6B"/>
                </a:solidFill>
                <a:cs typeface="Arial Black"/>
              </a:rPr>
              <a:t> </a:t>
            </a:r>
            <a:r>
              <a:rPr sz="2000" b="1" spc="-30" dirty="0">
                <a:solidFill>
                  <a:srgbClr val="004F6B"/>
                </a:solidFill>
                <a:cs typeface="Arial Black"/>
              </a:rPr>
              <a:t>hard</a:t>
            </a:r>
            <a:r>
              <a:rPr sz="2000" b="1" spc="-135" dirty="0">
                <a:solidFill>
                  <a:srgbClr val="004F6B"/>
                </a:solidFill>
                <a:cs typeface="Arial Black"/>
              </a:rPr>
              <a:t> </a:t>
            </a:r>
            <a:r>
              <a:rPr sz="2000" b="1" spc="-95" dirty="0">
                <a:solidFill>
                  <a:srgbClr val="004F6B"/>
                </a:solidFill>
                <a:cs typeface="Arial Black"/>
              </a:rPr>
              <a:t>to</a:t>
            </a:r>
            <a:r>
              <a:rPr sz="2000" b="1" spc="-130" dirty="0">
                <a:solidFill>
                  <a:srgbClr val="004F6B"/>
                </a:solidFill>
                <a:cs typeface="Arial Black"/>
              </a:rPr>
              <a:t> </a:t>
            </a:r>
            <a:r>
              <a:rPr lang="en-GB" sz="2000" b="1" spc="-55" dirty="0">
                <a:solidFill>
                  <a:srgbClr val="004F6B"/>
                </a:solidFill>
                <a:cs typeface="Arial Black"/>
              </a:rPr>
              <a:t>ensure we hear from everyone in</a:t>
            </a:r>
            <a:r>
              <a:rPr sz="2000" b="1" spc="-150" dirty="0">
                <a:solidFill>
                  <a:srgbClr val="004F6B"/>
                </a:solidFill>
                <a:cs typeface="Arial Black"/>
              </a:rPr>
              <a:t> </a:t>
            </a:r>
            <a:r>
              <a:rPr sz="2000" b="1" spc="-65" dirty="0">
                <a:solidFill>
                  <a:srgbClr val="004F6B"/>
                </a:solidFill>
                <a:cs typeface="Arial Black"/>
              </a:rPr>
              <a:t>our</a:t>
            </a:r>
            <a:r>
              <a:rPr sz="2000" b="1" spc="-155" dirty="0">
                <a:solidFill>
                  <a:srgbClr val="004F6B"/>
                </a:solidFill>
                <a:cs typeface="Arial Black"/>
              </a:rPr>
              <a:t> </a:t>
            </a:r>
            <a:r>
              <a:rPr sz="2000" b="1" spc="-80" dirty="0">
                <a:solidFill>
                  <a:srgbClr val="004F6B"/>
                </a:solidFill>
                <a:cs typeface="Arial Black"/>
              </a:rPr>
              <a:t>local</a:t>
            </a:r>
            <a:r>
              <a:rPr sz="2000" b="1" spc="-155" dirty="0">
                <a:solidFill>
                  <a:srgbClr val="004F6B"/>
                </a:solidFill>
                <a:cs typeface="Arial Black"/>
              </a:rPr>
              <a:t> </a:t>
            </a:r>
            <a:r>
              <a:rPr sz="2000" b="1" spc="-65" dirty="0">
                <a:solidFill>
                  <a:srgbClr val="004F6B"/>
                </a:solidFill>
                <a:cs typeface="Arial Black"/>
              </a:rPr>
              <a:t>area.</a:t>
            </a:r>
            <a:r>
              <a:rPr lang="en-GB" sz="2000" b="1" spc="-65" dirty="0">
                <a:solidFill>
                  <a:srgbClr val="004F6B"/>
                </a:solidFill>
                <a:cs typeface="Arial Black"/>
              </a:rPr>
              <a:t> It is</a:t>
            </a:r>
            <a:r>
              <a:rPr sz="2000" b="1" spc="-130" dirty="0">
                <a:solidFill>
                  <a:srgbClr val="004F6B"/>
                </a:solidFill>
                <a:cs typeface="Arial Black"/>
              </a:rPr>
              <a:t> </a:t>
            </a:r>
            <a:r>
              <a:rPr lang="en-GB" sz="2000" b="1" spc="-50" dirty="0">
                <a:solidFill>
                  <a:srgbClr val="004F6B"/>
                </a:solidFill>
                <a:cs typeface="Arial Black"/>
              </a:rPr>
              <a:t>essential</a:t>
            </a:r>
            <a:r>
              <a:rPr sz="2000" b="1" spc="-50" dirty="0">
                <a:solidFill>
                  <a:srgbClr val="004F6B"/>
                </a:solidFill>
                <a:cs typeface="Arial Black"/>
              </a:rPr>
              <a:t> </a:t>
            </a:r>
            <a:r>
              <a:rPr sz="2000" b="1" spc="-95" dirty="0">
                <a:solidFill>
                  <a:srgbClr val="004F6B"/>
                </a:solidFill>
                <a:cs typeface="Arial Black"/>
              </a:rPr>
              <a:t>to </a:t>
            </a:r>
            <a:r>
              <a:rPr sz="2000" b="1" spc="-70" dirty="0">
                <a:solidFill>
                  <a:srgbClr val="004F6B"/>
                </a:solidFill>
                <a:cs typeface="Arial Black"/>
              </a:rPr>
              <a:t>reach </a:t>
            </a:r>
            <a:r>
              <a:rPr sz="2000" b="1" spc="-75" dirty="0">
                <a:solidFill>
                  <a:srgbClr val="004F6B"/>
                </a:solidFill>
                <a:cs typeface="Arial Black"/>
              </a:rPr>
              <a:t>out </a:t>
            </a:r>
            <a:r>
              <a:rPr sz="2000" b="1" spc="-95" dirty="0">
                <a:solidFill>
                  <a:srgbClr val="004F6B"/>
                </a:solidFill>
                <a:cs typeface="Arial Black"/>
              </a:rPr>
              <a:t>to </a:t>
            </a:r>
            <a:r>
              <a:rPr sz="2000" b="1" spc="-85" dirty="0">
                <a:solidFill>
                  <a:srgbClr val="004F6B"/>
                </a:solidFill>
                <a:cs typeface="Arial Black"/>
              </a:rPr>
              <a:t>the</a:t>
            </a:r>
            <a:r>
              <a:rPr lang="en-GB" sz="2000" b="1" spc="-85" dirty="0">
                <a:solidFill>
                  <a:srgbClr val="004F6B"/>
                </a:solidFill>
                <a:cs typeface="Arial Black"/>
              </a:rPr>
              <a:t> </a:t>
            </a:r>
            <a:r>
              <a:rPr sz="2000" b="1" spc="-65" dirty="0">
                <a:solidFill>
                  <a:srgbClr val="004F6B"/>
                </a:solidFill>
                <a:cs typeface="Arial Black"/>
              </a:rPr>
              <a:t>communities </a:t>
            </a:r>
            <a:r>
              <a:rPr sz="2000" b="1" spc="-155" dirty="0">
                <a:solidFill>
                  <a:srgbClr val="004F6B"/>
                </a:solidFill>
                <a:cs typeface="Arial Black"/>
              </a:rPr>
              <a:t>we </a:t>
            </a:r>
            <a:r>
              <a:rPr sz="2000" b="1" spc="-55" dirty="0">
                <a:solidFill>
                  <a:srgbClr val="004F6B"/>
                </a:solidFill>
                <a:cs typeface="Arial Black"/>
              </a:rPr>
              <a:t>hear </a:t>
            </a:r>
            <a:r>
              <a:rPr sz="2000" b="1" spc="-50" dirty="0">
                <a:solidFill>
                  <a:srgbClr val="004F6B"/>
                </a:solidFill>
                <a:cs typeface="Arial Black"/>
              </a:rPr>
              <a:t>from </a:t>
            </a:r>
            <a:r>
              <a:rPr sz="2000" b="1" spc="-125" dirty="0">
                <a:solidFill>
                  <a:srgbClr val="004F6B"/>
                </a:solidFill>
                <a:cs typeface="Arial Black"/>
              </a:rPr>
              <a:t>less </a:t>
            </a:r>
            <a:r>
              <a:rPr sz="2000" b="1" spc="-85" dirty="0">
                <a:solidFill>
                  <a:srgbClr val="004F6B"/>
                </a:solidFill>
                <a:cs typeface="Arial Black"/>
              </a:rPr>
              <a:t>frequently </a:t>
            </a:r>
            <a:r>
              <a:rPr sz="2000" b="1" spc="-95" dirty="0">
                <a:solidFill>
                  <a:srgbClr val="004F6B"/>
                </a:solidFill>
                <a:cs typeface="Arial Black"/>
              </a:rPr>
              <a:t>to</a:t>
            </a:r>
            <a:r>
              <a:rPr lang="en-GB" sz="2000" b="1" spc="-95" dirty="0">
                <a:solidFill>
                  <a:srgbClr val="004F6B"/>
                </a:solidFill>
                <a:cs typeface="Arial Black"/>
              </a:rPr>
              <a:t> </a:t>
            </a:r>
            <a:r>
              <a:rPr sz="2000" b="1" spc="-55" dirty="0">
                <a:solidFill>
                  <a:srgbClr val="004F6B"/>
                </a:solidFill>
                <a:cs typeface="Arial Black"/>
              </a:rPr>
              <a:t>gather </a:t>
            </a:r>
            <a:r>
              <a:rPr sz="2000" b="1" spc="-100" dirty="0">
                <a:solidFill>
                  <a:srgbClr val="004F6B"/>
                </a:solidFill>
                <a:cs typeface="Arial Black"/>
              </a:rPr>
              <a:t>their </a:t>
            </a:r>
            <a:r>
              <a:rPr sz="2000" b="1" spc="-70" dirty="0">
                <a:solidFill>
                  <a:srgbClr val="004F6B"/>
                </a:solidFill>
                <a:cs typeface="Arial Black"/>
              </a:rPr>
              <a:t>feedback </a:t>
            </a:r>
            <a:r>
              <a:rPr sz="2000" b="1" dirty="0">
                <a:solidFill>
                  <a:srgbClr val="004F6B"/>
                </a:solidFill>
                <a:cs typeface="Arial Black"/>
              </a:rPr>
              <a:t>and </a:t>
            </a:r>
            <a:r>
              <a:rPr lang="en-GB" sz="2000" b="1" spc="-50" dirty="0">
                <a:solidFill>
                  <a:srgbClr val="004F6B"/>
                </a:solidFill>
                <a:cs typeface="Arial Black"/>
              </a:rPr>
              <a:t>ensure</a:t>
            </a:r>
            <a:r>
              <a:rPr sz="2000" b="1" spc="-95" dirty="0">
                <a:solidFill>
                  <a:srgbClr val="004F6B"/>
                </a:solidFill>
                <a:cs typeface="Arial Black"/>
              </a:rPr>
              <a:t> </a:t>
            </a:r>
            <a:r>
              <a:rPr sz="2000" b="1" spc="-100" dirty="0">
                <a:solidFill>
                  <a:srgbClr val="004F6B"/>
                </a:solidFill>
                <a:cs typeface="Arial Black"/>
              </a:rPr>
              <a:t>their </a:t>
            </a:r>
            <a:r>
              <a:rPr sz="2000" b="1" spc="-90" dirty="0">
                <a:solidFill>
                  <a:srgbClr val="004F6B"/>
                </a:solidFill>
                <a:cs typeface="Arial Black"/>
              </a:rPr>
              <a:t>voice</a:t>
            </a:r>
            <a:r>
              <a:rPr lang="en-GB" sz="2000" b="1" spc="-90" dirty="0">
                <a:solidFill>
                  <a:srgbClr val="004F6B"/>
                </a:solidFill>
                <a:cs typeface="Arial Black"/>
              </a:rPr>
              <a:t> </a:t>
            </a:r>
            <a:r>
              <a:rPr sz="2000" b="1" spc="-135" dirty="0">
                <a:solidFill>
                  <a:srgbClr val="004F6B"/>
                </a:solidFill>
                <a:cs typeface="Arial Black"/>
              </a:rPr>
              <a:t>is </a:t>
            </a:r>
            <a:r>
              <a:rPr sz="2000" b="1" spc="-40" dirty="0">
                <a:solidFill>
                  <a:srgbClr val="004F6B"/>
                </a:solidFill>
                <a:cs typeface="Arial Black"/>
              </a:rPr>
              <a:t>heard </a:t>
            </a:r>
            <a:r>
              <a:rPr sz="2000" b="1" dirty="0">
                <a:solidFill>
                  <a:srgbClr val="004F6B"/>
                </a:solidFill>
                <a:cs typeface="Arial Black"/>
              </a:rPr>
              <a:t>and</a:t>
            </a:r>
            <a:r>
              <a:rPr sz="2000" b="1" spc="-420" dirty="0">
                <a:solidFill>
                  <a:srgbClr val="004F6B"/>
                </a:solidFill>
                <a:cs typeface="Arial Black"/>
              </a:rPr>
              <a:t> </a:t>
            </a:r>
            <a:r>
              <a:rPr sz="2000" b="1" spc="-110" dirty="0">
                <a:solidFill>
                  <a:srgbClr val="004F6B"/>
                </a:solidFill>
                <a:cs typeface="Arial Black"/>
              </a:rPr>
              <a:t>services </a:t>
            </a:r>
            <a:r>
              <a:rPr sz="2000" b="1" spc="-60" dirty="0">
                <a:solidFill>
                  <a:srgbClr val="004F6B"/>
                </a:solidFill>
                <a:cs typeface="Arial Black"/>
              </a:rPr>
              <a:t>meet </a:t>
            </a:r>
            <a:r>
              <a:rPr sz="2000" b="1" spc="-100" dirty="0">
                <a:solidFill>
                  <a:srgbClr val="004F6B"/>
                </a:solidFill>
                <a:cs typeface="Arial Black"/>
              </a:rPr>
              <a:t>their </a:t>
            </a:r>
            <a:r>
              <a:rPr sz="2000" b="1" spc="-85" dirty="0">
                <a:solidFill>
                  <a:srgbClr val="004F6B"/>
                </a:solidFill>
                <a:cs typeface="Arial Black"/>
              </a:rPr>
              <a:t>needs.</a:t>
            </a:r>
            <a:endParaRPr sz="2000" b="1" dirty="0">
              <a:cs typeface="Arial Black"/>
            </a:endParaRPr>
          </a:p>
          <a:p>
            <a:pPr marL="12700">
              <a:lnSpc>
                <a:spcPct val="100000"/>
              </a:lnSpc>
              <a:spcBef>
                <a:spcPts val="2160"/>
              </a:spcBef>
            </a:pPr>
            <a:r>
              <a:rPr sz="2000" b="1" spc="-145" dirty="0">
                <a:solidFill>
                  <a:srgbClr val="004F6B"/>
                </a:solidFill>
                <a:cs typeface="Arial Black"/>
              </a:rPr>
              <a:t>This</a:t>
            </a:r>
            <a:r>
              <a:rPr sz="2000" b="1" spc="-150" dirty="0">
                <a:solidFill>
                  <a:srgbClr val="004F6B"/>
                </a:solidFill>
                <a:cs typeface="Arial Black"/>
              </a:rPr>
              <a:t> </a:t>
            </a:r>
            <a:r>
              <a:rPr sz="2000" b="1" spc="-60" dirty="0">
                <a:solidFill>
                  <a:srgbClr val="004F6B"/>
                </a:solidFill>
                <a:cs typeface="Arial Black"/>
              </a:rPr>
              <a:t>year</a:t>
            </a:r>
            <a:r>
              <a:rPr lang="en-GB" sz="2000" b="1" spc="-60" dirty="0">
                <a:solidFill>
                  <a:srgbClr val="004F6B"/>
                </a:solidFill>
                <a:cs typeface="Arial Black"/>
              </a:rPr>
              <a:t>,</a:t>
            </a:r>
            <a:r>
              <a:rPr sz="2000" b="1" spc="-140" dirty="0">
                <a:solidFill>
                  <a:srgbClr val="004F6B"/>
                </a:solidFill>
                <a:cs typeface="Arial Black"/>
              </a:rPr>
              <a:t> </a:t>
            </a:r>
            <a:r>
              <a:rPr sz="2000" b="1" spc="-155" dirty="0">
                <a:solidFill>
                  <a:srgbClr val="004F6B"/>
                </a:solidFill>
                <a:cs typeface="Arial Black"/>
              </a:rPr>
              <a:t>we</a:t>
            </a:r>
            <a:r>
              <a:rPr sz="2000" b="1" spc="-145" dirty="0">
                <a:solidFill>
                  <a:srgbClr val="004F6B"/>
                </a:solidFill>
                <a:cs typeface="Arial Black"/>
              </a:rPr>
              <a:t> </a:t>
            </a:r>
            <a:r>
              <a:rPr sz="2000" b="1" spc="-45" dirty="0">
                <a:solidFill>
                  <a:srgbClr val="004F6B"/>
                </a:solidFill>
                <a:cs typeface="Arial Black"/>
              </a:rPr>
              <a:t>have</a:t>
            </a:r>
            <a:r>
              <a:rPr sz="2000" b="1" spc="-130" dirty="0">
                <a:solidFill>
                  <a:srgbClr val="004F6B"/>
                </a:solidFill>
                <a:cs typeface="Arial Black"/>
              </a:rPr>
              <a:t> </a:t>
            </a:r>
            <a:r>
              <a:rPr sz="2000" b="1" spc="-60" dirty="0">
                <a:solidFill>
                  <a:srgbClr val="004F6B"/>
                </a:solidFill>
                <a:cs typeface="Arial Black"/>
              </a:rPr>
              <a:t>reached</a:t>
            </a:r>
            <a:r>
              <a:rPr sz="2000" b="1" spc="-170" dirty="0">
                <a:solidFill>
                  <a:srgbClr val="004F6B"/>
                </a:solidFill>
                <a:cs typeface="Arial Black"/>
              </a:rPr>
              <a:t> </a:t>
            </a:r>
            <a:r>
              <a:rPr sz="2000" b="1" spc="-85" dirty="0">
                <a:solidFill>
                  <a:srgbClr val="004F6B"/>
                </a:solidFill>
                <a:cs typeface="Arial Black"/>
              </a:rPr>
              <a:t>different</a:t>
            </a:r>
            <a:r>
              <a:rPr sz="2000" b="1" spc="-150" dirty="0">
                <a:solidFill>
                  <a:srgbClr val="004F6B"/>
                </a:solidFill>
                <a:cs typeface="Arial Black"/>
              </a:rPr>
              <a:t> </a:t>
            </a:r>
            <a:r>
              <a:rPr sz="2000" b="1" spc="-65" dirty="0">
                <a:solidFill>
                  <a:srgbClr val="004F6B"/>
                </a:solidFill>
                <a:cs typeface="Arial Black"/>
              </a:rPr>
              <a:t>communities</a:t>
            </a:r>
            <a:r>
              <a:rPr sz="2000" b="1" spc="-165" dirty="0">
                <a:solidFill>
                  <a:srgbClr val="004F6B"/>
                </a:solidFill>
                <a:cs typeface="Arial Black"/>
              </a:rPr>
              <a:t> </a:t>
            </a:r>
            <a:r>
              <a:rPr sz="2000" b="1" spc="-65" dirty="0">
                <a:solidFill>
                  <a:srgbClr val="004F6B"/>
                </a:solidFill>
                <a:cs typeface="Arial Black"/>
              </a:rPr>
              <a:t>by:</a:t>
            </a:r>
            <a:endParaRPr sz="2000" b="1" dirty="0">
              <a:cs typeface="Arial Black"/>
            </a:endParaRPr>
          </a:p>
        </p:txBody>
      </p:sp>
      <p:sp>
        <p:nvSpPr>
          <p:cNvPr id="9" name="object 9"/>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13</a:t>
            </a:fld>
            <a:endParaRPr spc="80"/>
          </a:p>
        </p:txBody>
      </p:sp>
      <p:sp>
        <p:nvSpPr>
          <p:cNvPr id="7" name="object 7"/>
          <p:cNvSpPr txBox="1"/>
          <p:nvPr/>
        </p:nvSpPr>
        <p:spPr>
          <a:xfrm>
            <a:off x="489000" y="8536240"/>
            <a:ext cx="6122035" cy="1243930"/>
          </a:xfrm>
          <a:prstGeom prst="rect">
            <a:avLst/>
          </a:prstGeom>
        </p:spPr>
        <p:txBody>
          <a:bodyPr vert="horz" wrap="square" lIns="0" tIns="12700" rIns="0" bIns="0" rtlCol="0">
            <a:spAutoFit/>
          </a:bodyPr>
          <a:lstStyle/>
          <a:p>
            <a:pPr marL="299085" indent="-287020">
              <a:lnSpc>
                <a:spcPct val="100000"/>
              </a:lnSpc>
              <a:spcBef>
                <a:spcPts val="100"/>
              </a:spcBef>
              <a:buFont typeface="Arial"/>
              <a:buChar char="•"/>
              <a:tabLst>
                <a:tab pos="299085" algn="l"/>
                <a:tab pos="299720" algn="l"/>
              </a:tabLst>
            </a:pPr>
            <a:r>
              <a:rPr lang="en-GB" sz="1600" spc="-100" dirty="0">
                <a:cs typeface="Arial Black"/>
              </a:rPr>
              <a:t>Speaking directly with Somali women  about their experiences of maternity services</a:t>
            </a:r>
            <a:endParaRPr sz="1600" dirty="0">
              <a:cs typeface="Arial Black"/>
            </a:endParaRPr>
          </a:p>
          <a:p>
            <a:pPr marL="299085" indent="-287020">
              <a:lnSpc>
                <a:spcPct val="100000"/>
              </a:lnSpc>
              <a:buFont typeface="Arial"/>
              <a:buChar char="•"/>
              <a:tabLst>
                <a:tab pos="299085" algn="l"/>
                <a:tab pos="299720" algn="l"/>
              </a:tabLst>
            </a:pPr>
            <a:r>
              <a:rPr lang="en-GB" sz="1600" spc="-100" dirty="0">
                <a:cs typeface="Arial Black"/>
              </a:rPr>
              <a:t>Listening to residents using food banks to collect food to feed their children</a:t>
            </a:r>
            <a:endParaRPr sz="1600" dirty="0">
              <a:cs typeface="Arial Black"/>
            </a:endParaRPr>
          </a:p>
          <a:p>
            <a:pPr marL="297180" marR="527685" indent="-285115">
              <a:lnSpc>
                <a:spcPct val="100000"/>
              </a:lnSpc>
              <a:buFont typeface="Arial"/>
              <a:buChar char="•"/>
              <a:tabLst>
                <a:tab pos="299085" algn="l"/>
                <a:tab pos="299720" algn="l"/>
              </a:tabLst>
            </a:pPr>
            <a:r>
              <a:rPr lang="en-GB" sz="1600" spc="-95" dirty="0">
                <a:cs typeface="Arial Black"/>
              </a:rPr>
              <a:t>Using our community insight to provide feedback on patient experience of accessing GP appointments</a:t>
            </a:r>
            <a:endParaRPr sz="1600" dirty="0">
              <a:cs typeface="Arial Black"/>
            </a:endParaRPr>
          </a:p>
        </p:txBody>
      </p:sp>
      <p:sp>
        <p:nvSpPr>
          <p:cNvPr id="8" name="object 8"/>
          <p:cNvSpPr txBox="1">
            <a:spLocks noGrp="1"/>
          </p:cNvSpPr>
          <p:nvPr>
            <p:ph type="title"/>
          </p:nvPr>
        </p:nvSpPr>
        <p:spPr>
          <a:xfrm>
            <a:off x="492963" y="4509261"/>
            <a:ext cx="5339080" cy="1675459"/>
          </a:xfrm>
          <a:prstGeom prst="rect">
            <a:avLst/>
          </a:prstGeom>
        </p:spPr>
        <p:txBody>
          <a:bodyPr vert="horz" wrap="square" lIns="0" tIns="13335" rIns="0" bIns="0" rtlCol="0">
            <a:spAutoFit/>
          </a:bodyPr>
          <a:lstStyle/>
          <a:p>
            <a:pPr marL="12700">
              <a:lnSpc>
                <a:spcPct val="100000"/>
              </a:lnSpc>
              <a:spcBef>
                <a:spcPts val="105"/>
              </a:spcBef>
            </a:pPr>
            <a:r>
              <a:rPr sz="5400" spc="270" dirty="0">
                <a:solidFill>
                  <a:srgbClr val="004F6B"/>
                </a:solidFill>
                <a:latin typeface="+mj-lt"/>
              </a:rPr>
              <a:t>Hearing</a:t>
            </a:r>
            <a:r>
              <a:rPr sz="5400" spc="-340" dirty="0">
                <a:solidFill>
                  <a:srgbClr val="004F6B"/>
                </a:solidFill>
                <a:latin typeface="+mj-lt"/>
              </a:rPr>
              <a:t> </a:t>
            </a:r>
            <a:r>
              <a:rPr sz="5400" spc="320" dirty="0">
                <a:solidFill>
                  <a:srgbClr val="004F6B"/>
                </a:solidFill>
                <a:latin typeface="+mj-lt"/>
              </a:rPr>
              <a:t>from</a:t>
            </a:r>
            <a:endParaRPr sz="5400" dirty="0">
              <a:latin typeface="+mj-lt"/>
            </a:endParaRPr>
          </a:p>
          <a:p>
            <a:pPr marL="12700">
              <a:lnSpc>
                <a:spcPct val="100000"/>
              </a:lnSpc>
            </a:pPr>
            <a:r>
              <a:rPr sz="5400" spc="260" dirty="0">
                <a:solidFill>
                  <a:srgbClr val="004F6B"/>
                </a:solidFill>
                <a:latin typeface="+mj-lt"/>
              </a:rPr>
              <a:t>all</a:t>
            </a:r>
            <a:r>
              <a:rPr sz="5400" spc="-400" dirty="0">
                <a:solidFill>
                  <a:srgbClr val="004F6B"/>
                </a:solidFill>
                <a:latin typeface="+mj-lt"/>
              </a:rPr>
              <a:t> </a:t>
            </a:r>
            <a:r>
              <a:rPr sz="5400" spc="325" dirty="0">
                <a:solidFill>
                  <a:srgbClr val="004F6B"/>
                </a:solidFill>
                <a:latin typeface="+mj-lt"/>
              </a:rPr>
              <a:t>communities</a:t>
            </a:r>
            <a:endParaRPr sz="5400" dirty="0">
              <a:latin typeface="+mj-lt"/>
            </a:endParaRPr>
          </a:p>
        </p:txBody>
      </p:sp>
      <p:sp>
        <p:nvSpPr>
          <p:cNvPr id="11" name="object 12">
            <a:extLst>
              <a:ext uri="{FF2B5EF4-FFF2-40B4-BE49-F238E27FC236}">
                <a16:creationId xmlns:a16="http://schemas.microsoft.com/office/drawing/2014/main" id="{0BC2A2D5-38F3-45C4-99FB-76D1CDEEFCF7}"/>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7780" y="1311275"/>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3" name="object 3"/>
          <p:cNvSpPr txBox="1">
            <a:spLocks noGrp="1"/>
          </p:cNvSpPr>
          <p:nvPr>
            <p:ph type="title"/>
          </p:nvPr>
        </p:nvSpPr>
        <p:spPr>
          <a:xfrm>
            <a:off x="492963" y="419861"/>
            <a:ext cx="6570573" cy="997068"/>
          </a:xfrm>
          <a:prstGeom prst="rect">
            <a:avLst/>
          </a:prstGeom>
        </p:spPr>
        <p:txBody>
          <a:bodyPr vert="horz" wrap="square" lIns="0" tIns="12065" rIns="0" bIns="0" rtlCol="0">
            <a:spAutoFit/>
          </a:bodyPr>
          <a:lstStyle/>
          <a:p>
            <a:pPr marL="12700" marR="5080">
              <a:lnSpc>
                <a:spcPct val="100000"/>
              </a:lnSpc>
              <a:spcBef>
                <a:spcPts val="95"/>
              </a:spcBef>
            </a:pPr>
            <a:r>
              <a:rPr lang="en-GB" sz="3200" spc="75" dirty="0">
                <a:latin typeface="+mj-lt"/>
              </a:rPr>
              <a:t>Understanding how the maternity experience informs choice</a:t>
            </a:r>
            <a:endParaRPr sz="3200" spc="130" dirty="0">
              <a:latin typeface="+mj-lt"/>
            </a:endParaRPr>
          </a:p>
        </p:txBody>
      </p:sp>
      <p:sp>
        <p:nvSpPr>
          <p:cNvPr id="5" name="object 5"/>
          <p:cNvSpPr/>
          <p:nvPr/>
        </p:nvSpPr>
        <p:spPr>
          <a:xfrm>
            <a:off x="9164" y="4415565"/>
            <a:ext cx="7198086" cy="3873029"/>
          </a:xfrm>
          <a:custGeom>
            <a:avLst/>
            <a:gdLst/>
            <a:ahLst/>
            <a:cxnLst/>
            <a:rect l="l" t="t" r="r" b="b"/>
            <a:pathLst>
              <a:path w="7056120" h="2533015">
                <a:moveTo>
                  <a:pt x="7055993" y="0"/>
                </a:moveTo>
                <a:lnTo>
                  <a:pt x="0" y="0"/>
                </a:lnTo>
                <a:lnTo>
                  <a:pt x="0" y="2532888"/>
                </a:lnTo>
                <a:lnTo>
                  <a:pt x="7055993" y="2532888"/>
                </a:lnTo>
                <a:lnTo>
                  <a:pt x="7055993" y="0"/>
                </a:lnTo>
                <a:close/>
              </a:path>
            </a:pathLst>
          </a:custGeom>
          <a:solidFill>
            <a:srgbClr val="E4F5FA"/>
          </a:solidFill>
        </p:spPr>
        <p:txBody>
          <a:bodyPr wrap="square" lIns="0" tIns="0" rIns="0" bIns="0" rtlCol="0"/>
          <a:lstStyle/>
          <a:p>
            <a:endParaRPr/>
          </a:p>
        </p:txBody>
      </p:sp>
      <p:sp>
        <p:nvSpPr>
          <p:cNvPr id="6" name="object 6"/>
          <p:cNvSpPr txBox="1"/>
          <p:nvPr/>
        </p:nvSpPr>
        <p:spPr>
          <a:xfrm>
            <a:off x="487780" y="8592195"/>
            <a:ext cx="6441440" cy="1146468"/>
          </a:xfrm>
          <a:prstGeom prst="rect">
            <a:avLst/>
          </a:prstGeom>
        </p:spPr>
        <p:txBody>
          <a:bodyPr vert="horz" wrap="square" lIns="0" tIns="12700" rIns="0" bIns="0" rtlCol="0">
            <a:spAutoFit/>
          </a:bodyPr>
          <a:lstStyle/>
          <a:p>
            <a:pPr marL="12700" marR="5080">
              <a:lnSpc>
                <a:spcPct val="100000"/>
              </a:lnSpc>
              <a:spcBef>
                <a:spcPts val="100"/>
              </a:spcBef>
            </a:pPr>
            <a:r>
              <a:rPr lang="en-GB" sz="1600" b="1" dirty="0">
                <a:latin typeface="+mj-lt"/>
                <a:cs typeface="Arial Black"/>
              </a:rPr>
              <a:t>Cultural Sensitivity</a:t>
            </a:r>
          </a:p>
          <a:p>
            <a:pPr marL="12700" marR="5080">
              <a:lnSpc>
                <a:spcPct val="100000"/>
              </a:lnSpc>
              <a:spcBef>
                <a:spcPts val="100"/>
              </a:spcBef>
            </a:pPr>
            <a:endParaRPr lang="en-GB" sz="1400" dirty="0">
              <a:latin typeface="Arial Black"/>
              <a:cs typeface="Arial Black"/>
            </a:endParaRPr>
          </a:p>
          <a:p>
            <a:pPr marL="12700" marR="5080">
              <a:lnSpc>
                <a:spcPct val="100000"/>
              </a:lnSpc>
              <a:spcBef>
                <a:spcPts val="100"/>
              </a:spcBef>
            </a:pPr>
            <a:r>
              <a:rPr lang="en-GB" sz="1400" b="1" dirty="0">
                <a:cs typeface="Arial Black"/>
              </a:rPr>
              <a:t>For some communities, the gender of their Maternity Health Professional and the provision of culturally sensitive maternity care was significant. For other communities, this was less important.</a:t>
            </a:r>
            <a:endParaRPr sz="1400" b="1" dirty="0">
              <a:cs typeface="Arial Black"/>
            </a:endParaRPr>
          </a:p>
        </p:txBody>
      </p:sp>
      <p:sp>
        <p:nvSpPr>
          <p:cNvPr id="7" name="object 7"/>
          <p:cNvSpPr txBox="1"/>
          <p:nvPr/>
        </p:nvSpPr>
        <p:spPr>
          <a:xfrm>
            <a:off x="476572" y="4436139"/>
            <a:ext cx="2734945" cy="320601"/>
          </a:xfrm>
          <a:prstGeom prst="rect">
            <a:avLst/>
          </a:prstGeom>
        </p:spPr>
        <p:txBody>
          <a:bodyPr vert="horz" wrap="square" lIns="0" tIns="12700" rIns="0" bIns="0" rtlCol="0">
            <a:spAutoFit/>
          </a:bodyPr>
          <a:lstStyle/>
          <a:p>
            <a:pPr marL="12700">
              <a:lnSpc>
                <a:spcPct val="100000"/>
              </a:lnSpc>
              <a:spcBef>
                <a:spcPts val="100"/>
              </a:spcBef>
            </a:pPr>
            <a:r>
              <a:rPr lang="en-GB" sz="2000" b="1" spc="40" dirty="0">
                <a:solidFill>
                  <a:srgbClr val="004F6B"/>
                </a:solidFill>
                <a:latin typeface="+mj-lt"/>
                <a:cs typeface="Arial"/>
              </a:rPr>
              <a:t>What we found</a:t>
            </a:r>
            <a:r>
              <a:rPr sz="2000" b="1" spc="90" dirty="0">
                <a:solidFill>
                  <a:srgbClr val="004F6B"/>
                </a:solidFill>
                <a:latin typeface="+mj-lt"/>
                <a:cs typeface="Arial"/>
              </a:rPr>
              <a:t>:</a:t>
            </a:r>
            <a:endParaRPr lang="en-GB" sz="2000" b="1" spc="90" dirty="0">
              <a:solidFill>
                <a:srgbClr val="004F6B"/>
              </a:solidFill>
              <a:latin typeface="+mj-lt"/>
              <a:cs typeface="Arial"/>
            </a:endParaRPr>
          </a:p>
        </p:txBody>
      </p:sp>
      <p:sp>
        <p:nvSpPr>
          <p:cNvPr id="8" name="object 8"/>
          <p:cNvSpPr txBox="1"/>
          <p:nvPr/>
        </p:nvSpPr>
        <p:spPr>
          <a:xfrm>
            <a:off x="476572" y="4914234"/>
            <a:ext cx="6626859" cy="3480440"/>
          </a:xfrm>
          <a:prstGeom prst="rect">
            <a:avLst/>
          </a:prstGeom>
        </p:spPr>
        <p:txBody>
          <a:bodyPr vert="horz" wrap="square" lIns="0" tIns="12700" rIns="0" bIns="0" rtlCol="0">
            <a:spAutoFit/>
          </a:bodyPr>
          <a:lstStyle/>
          <a:p>
            <a:pPr marL="285750" indent="-285750" algn="just">
              <a:buFont typeface="Arial" panose="020B0604020202020204" pitchFamily="34" charset="0"/>
              <a:buChar char="•"/>
            </a:pPr>
            <a:r>
              <a:rPr lang="en-GB" sz="1400" b="1" i="0" u="none" strike="noStrike" baseline="0" dirty="0">
                <a:solidFill>
                  <a:srgbClr val="000000"/>
                </a:solidFill>
              </a:rPr>
              <a:t>Referral by GP seems to lead to less choice and co-production experienced by maternity service users than self-referral mechanisms.</a:t>
            </a:r>
          </a:p>
          <a:p>
            <a:pPr marL="285750" indent="-285750">
              <a:buFont typeface="Arial" panose="020B0604020202020204" pitchFamily="34" charset="0"/>
              <a:buChar char="•"/>
            </a:pPr>
            <a:r>
              <a:rPr lang="en-GB" sz="1400" b="1" i="0" u="none" strike="noStrike" baseline="0" dirty="0">
                <a:solidFill>
                  <a:srgbClr val="000000"/>
                </a:solidFill>
              </a:rPr>
              <a:t>Service users from Black African, Turkish, Pakistani and Eastern European communities are less likely to experience a choice of maternity unit.</a:t>
            </a:r>
          </a:p>
          <a:p>
            <a:pPr marL="285750" indent="-285750" algn="just">
              <a:buFont typeface="Arial" panose="020B0604020202020204" pitchFamily="34" charset="0"/>
              <a:buChar char="•"/>
            </a:pPr>
            <a:r>
              <a:rPr lang="en-GB" sz="1400" b="1" i="0" u="none" strike="noStrike" baseline="0" dirty="0">
                <a:solidFill>
                  <a:srgbClr val="000000"/>
                </a:solidFill>
              </a:rPr>
              <a:t>Fluency in English is a well-known marker of inequality, and we see this here.</a:t>
            </a:r>
          </a:p>
          <a:p>
            <a:pPr marL="285750" indent="-285750" algn="just">
              <a:buFont typeface="Arial" panose="020B0604020202020204" pitchFamily="34" charset="0"/>
              <a:buChar char="•"/>
            </a:pPr>
            <a:r>
              <a:rPr lang="en-GB" sz="1400" b="1" i="0" u="none" strike="noStrike" baseline="0" dirty="0">
                <a:solidFill>
                  <a:srgbClr val="000000"/>
                </a:solidFill>
              </a:rPr>
              <a:t>Being a single parent, although now less stigmatised, remains a marker of inequality.</a:t>
            </a:r>
          </a:p>
          <a:p>
            <a:pPr marL="285750" indent="-285750" algn="just">
              <a:buFont typeface="Arial" panose="020B0604020202020204" pitchFamily="34" charset="0"/>
              <a:buChar char="•"/>
            </a:pPr>
            <a:r>
              <a:rPr lang="en-GB" sz="1400" b="1" i="0" u="none" strike="noStrike" baseline="0" dirty="0">
                <a:solidFill>
                  <a:srgbClr val="000000"/>
                </a:solidFill>
              </a:rPr>
              <a:t>Respondents of Black ethnicities experience a double barrier to maternity care. because they are more likely to value cultural symmetry but less likely to share this.</a:t>
            </a:r>
          </a:p>
          <a:p>
            <a:pPr marL="285750" indent="-285750" algn="just">
              <a:buFont typeface="Arial" panose="020B0604020202020204" pitchFamily="34" charset="0"/>
              <a:buChar char="•"/>
            </a:pPr>
            <a:r>
              <a:rPr lang="en-GB" sz="1400" b="1" i="0" u="none" strike="noStrike" baseline="0" dirty="0">
                <a:solidFill>
                  <a:srgbClr val="000000"/>
                </a:solidFill>
              </a:rPr>
              <a:t>Polish and Pakistani respondents were less likely to report having access to professionals who speak their language.</a:t>
            </a:r>
          </a:p>
          <a:p>
            <a:pPr marL="285750" indent="-285750" algn="just">
              <a:buFont typeface="Arial" panose="020B0604020202020204" pitchFamily="34" charset="0"/>
              <a:buChar char="•"/>
            </a:pPr>
            <a:r>
              <a:rPr lang="en-GB" sz="1400" b="1" i="0" u="none" strike="noStrike" baseline="0" dirty="0">
                <a:solidFill>
                  <a:srgbClr val="000000"/>
                </a:solidFill>
              </a:rPr>
              <a:t>Antenatal classes have suffered a pandemic impact. They are no longer widely available for free at the point of access, which might negatively impact service users facing inequality.</a:t>
            </a:r>
          </a:p>
          <a:p>
            <a:pPr marL="285750" indent="-285750" algn="just">
              <a:buFont typeface="Arial" panose="020B0604020202020204" pitchFamily="34" charset="0"/>
              <a:buChar char="•"/>
            </a:pPr>
            <a:r>
              <a:rPr lang="en-GB" sz="1400" b="1" i="0" u="none" strike="noStrike" baseline="0" dirty="0">
                <a:solidFill>
                  <a:srgbClr val="000000"/>
                </a:solidFill>
              </a:rPr>
              <a:t>Antenatal provision is sometimes perceived to be rushed and lacking engagement from Maternity Health professionals.</a:t>
            </a:r>
          </a:p>
          <a:p>
            <a:pPr>
              <a:lnSpc>
                <a:spcPct val="100000"/>
              </a:lnSpc>
              <a:spcBef>
                <a:spcPts val="65"/>
              </a:spcBef>
            </a:pPr>
            <a:endParaRPr sz="1450" dirty="0">
              <a:latin typeface="Arial Black"/>
              <a:cs typeface="Arial Black"/>
            </a:endParaRPr>
          </a:p>
        </p:txBody>
      </p:sp>
      <p:sp>
        <p:nvSpPr>
          <p:cNvPr id="10" name="object 1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14</a:t>
            </a:fld>
            <a:endParaRPr spc="80"/>
          </a:p>
        </p:txBody>
      </p:sp>
      <p:sp>
        <p:nvSpPr>
          <p:cNvPr id="4" name="object 4"/>
          <p:cNvSpPr txBox="1"/>
          <p:nvPr/>
        </p:nvSpPr>
        <p:spPr>
          <a:xfrm>
            <a:off x="476572" y="1431568"/>
            <a:ext cx="6574536" cy="2839239"/>
          </a:xfrm>
          <a:prstGeom prst="rect">
            <a:avLst/>
          </a:prstGeom>
        </p:spPr>
        <p:txBody>
          <a:bodyPr vert="horz" wrap="square" lIns="0" tIns="12700" rIns="0" bIns="0" rtlCol="0">
            <a:spAutoFit/>
          </a:bodyPr>
          <a:lstStyle/>
          <a:p>
            <a:pPr marL="12700" marR="108585">
              <a:spcBef>
                <a:spcPts val="100"/>
              </a:spcBef>
            </a:pPr>
            <a:r>
              <a:rPr lang="en-GB" sz="1400" b="1" spc="45" dirty="0">
                <a:cs typeface="Arial"/>
              </a:rPr>
              <a:t>North East London Local Maternity and Neonatal Service commissioned Healthwatch Partners to understand the demand for and nature of culturally sensitive Maternity care provision within NEL and the reasons for the choice of Maternity Unit to evidence any contributing factors following the development of the Maternity Equity and Equality Action plan 2022 and concern about the ongoing division in maternity experience relating to health inequality. We heard from 403 women.</a:t>
            </a:r>
          </a:p>
          <a:p>
            <a:pPr marL="12700" marR="108585" algn="just">
              <a:spcBef>
                <a:spcPts val="100"/>
              </a:spcBef>
            </a:pPr>
            <a:endParaRPr lang="en-GB" sz="1400" b="1" spc="45" dirty="0">
              <a:cs typeface="Arial"/>
            </a:endParaRPr>
          </a:p>
          <a:p>
            <a:pPr marL="12700" marR="108585" algn="just">
              <a:spcBef>
                <a:spcPts val="100"/>
              </a:spcBef>
            </a:pPr>
            <a:r>
              <a:rPr lang="en-GB" sz="1400" b="1" spc="45" dirty="0">
                <a:cs typeface="Arial"/>
              </a:rPr>
              <a:t>North East London has the highest birth rate in the UK and a prediction of growth in population to 270,000 in the next 20 years. As the most diverse ICS in the country, with 53% of the population identifying as Black, Asian or from a global majority, compared to 11% across England overall. 73% of babies born in NEL in 2020/21 are from the two most deprived quintiles.</a:t>
            </a:r>
          </a:p>
        </p:txBody>
      </p:sp>
      <p:sp>
        <p:nvSpPr>
          <p:cNvPr id="9" name="object 12">
            <a:extLst>
              <a:ext uri="{FF2B5EF4-FFF2-40B4-BE49-F238E27FC236}">
                <a16:creationId xmlns:a16="http://schemas.microsoft.com/office/drawing/2014/main" id="{FED7D14B-3081-A9B7-11CA-11DCC6B016A2}"/>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516262" y="8742567"/>
            <a:ext cx="706755" cy="400685"/>
          </a:xfrm>
          <a:custGeom>
            <a:avLst/>
            <a:gdLst/>
            <a:ahLst/>
            <a:cxnLst/>
            <a:rect l="l" t="t" r="r" b="b"/>
            <a:pathLst>
              <a:path w="706755" h="400684">
                <a:moveTo>
                  <a:pt x="292285" y="1953"/>
                </a:moveTo>
                <a:lnTo>
                  <a:pt x="263144" y="0"/>
                </a:lnTo>
                <a:lnTo>
                  <a:pt x="234586" y="40"/>
                </a:lnTo>
                <a:lnTo>
                  <a:pt x="206688" y="2041"/>
                </a:lnTo>
                <a:lnTo>
                  <a:pt x="115828" y="26934"/>
                </a:lnTo>
                <a:lnTo>
                  <a:pt x="68629" y="59745"/>
                </a:lnTo>
                <a:lnTo>
                  <a:pt x="35689" y="99404"/>
                </a:lnTo>
                <a:lnTo>
                  <a:pt x="14766" y="140912"/>
                </a:lnTo>
                <a:lnTo>
                  <a:pt x="3617" y="179266"/>
                </a:lnTo>
                <a:lnTo>
                  <a:pt x="0" y="209469"/>
                </a:lnTo>
                <a:lnTo>
                  <a:pt x="4327" y="258283"/>
                </a:lnTo>
                <a:lnTo>
                  <a:pt x="17952" y="303306"/>
                </a:lnTo>
                <a:lnTo>
                  <a:pt x="41418" y="342287"/>
                </a:lnTo>
                <a:lnTo>
                  <a:pt x="75268" y="372969"/>
                </a:lnTo>
                <a:lnTo>
                  <a:pt x="120043" y="393101"/>
                </a:lnTo>
                <a:lnTo>
                  <a:pt x="176287" y="400428"/>
                </a:lnTo>
                <a:lnTo>
                  <a:pt x="224317" y="393883"/>
                </a:lnTo>
                <a:lnTo>
                  <a:pt x="266905" y="375196"/>
                </a:lnTo>
                <a:lnTo>
                  <a:pt x="301063" y="346159"/>
                </a:lnTo>
                <a:lnTo>
                  <a:pt x="323800" y="308565"/>
                </a:lnTo>
                <a:lnTo>
                  <a:pt x="332128" y="264207"/>
                </a:lnTo>
                <a:lnTo>
                  <a:pt x="326034" y="222100"/>
                </a:lnTo>
                <a:lnTo>
                  <a:pt x="308643" y="187237"/>
                </a:lnTo>
                <a:lnTo>
                  <a:pt x="247017" y="143359"/>
                </a:lnTo>
                <a:lnTo>
                  <a:pt x="206304" y="136402"/>
                </a:lnTo>
                <a:lnTo>
                  <a:pt x="161339" y="140805"/>
                </a:lnTo>
                <a:lnTo>
                  <a:pt x="172812" y="104088"/>
                </a:lnTo>
                <a:lnTo>
                  <a:pt x="200343" y="79616"/>
                </a:lnTo>
                <a:lnTo>
                  <a:pt x="241055" y="66979"/>
                </a:lnTo>
                <a:lnTo>
                  <a:pt x="292074" y="65767"/>
                </a:lnTo>
                <a:lnTo>
                  <a:pt x="292285" y="1953"/>
                </a:lnTo>
                <a:close/>
              </a:path>
              <a:path w="706755" h="400684">
                <a:moveTo>
                  <a:pt x="666597" y="1953"/>
                </a:moveTo>
                <a:lnTo>
                  <a:pt x="637436" y="0"/>
                </a:lnTo>
                <a:lnTo>
                  <a:pt x="608873" y="40"/>
                </a:lnTo>
                <a:lnTo>
                  <a:pt x="580980" y="2041"/>
                </a:lnTo>
                <a:lnTo>
                  <a:pt x="490123" y="26934"/>
                </a:lnTo>
                <a:lnTo>
                  <a:pt x="442923" y="59745"/>
                </a:lnTo>
                <a:lnTo>
                  <a:pt x="409983" y="99404"/>
                </a:lnTo>
                <a:lnTo>
                  <a:pt x="389059" y="140912"/>
                </a:lnTo>
                <a:lnTo>
                  <a:pt x="377910" y="179266"/>
                </a:lnTo>
                <a:lnTo>
                  <a:pt x="374292" y="209469"/>
                </a:lnTo>
                <a:lnTo>
                  <a:pt x="378620" y="258283"/>
                </a:lnTo>
                <a:lnTo>
                  <a:pt x="392245" y="303306"/>
                </a:lnTo>
                <a:lnTo>
                  <a:pt x="415712" y="342287"/>
                </a:lnTo>
                <a:lnTo>
                  <a:pt x="449561" y="372969"/>
                </a:lnTo>
                <a:lnTo>
                  <a:pt x="494337" y="393101"/>
                </a:lnTo>
                <a:lnTo>
                  <a:pt x="550581" y="400428"/>
                </a:lnTo>
                <a:lnTo>
                  <a:pt x="598615" y="393883"/>
                </a:lnTo>
                <a:lnTo>
                  <a:pt x="641202" y="375196"/>
                </a:lnTo>
                <a:lnTo>
                  <a:pt x="675358" y="346159"/>
                </a:lnTo>
                <a:lnTo>
                  <a:pt x="698097" y="308565"/>
                </a:lnTo>
                <a:lnTo>
                  <a:pt x="706434" y="264207"/>
                </a:lnTo>
                <a:lnTo>
                  <a:pt x="700343" y="222100"/>
                </a:lnTo>
                <a:lnTo>
                  <a:pt x="682951" y="187237"/>
                </a:lnTo>
                <a:lnTo>
                  <a:pt x="621317" y="143359"/>
                </a:lnTo>
                <a:lnTo>
                  <a:pt x="580600" y="136402"/>
                </a:lnTo>
                <a:lnTo>
                  <a:pt x="535633" y="140805"/>
                </a:lnTo>
                <a:lnTo>
                  <a:pt x="547105" y="104088"/>
                </a:lnTo>
                <a:lnTo>
                  <a:pt x="574632" y="79616"/>
                </a:lnTo>
                <a:lnTo>
                  <a:pt x="615342" y="66979"/>
                </a:lnTo>
                <a:lnTo>
                  <a:pt x="666362" y="65767"/>
                </a:lnTo>
                <a:lnTo>
                  <a:pt x="666597" y="1953"/>
                </a:lnTo>
                <a:close/>
              </a:path>
            </a:pathLst>
          </a:custGeom>
          <a:ln w="19572">
            <a:solidFill>
              <a:srgbClr val="7ECAEB"/>
            </a:solidFill>
          </a:ln>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15</a:t>
            </a:fld>
            <a:endParaRPr spc="80"/>
          </a:p>
        </p:txBody>
      </p:sp>
      <p:pic>
        <p:nvPicPr>
          <p:cNvPr id="13" name="Picture 12">
            <a:extLst>
              <a:ext uri="{FF2B5EF4-FFF2-40B4-BE49-F238E27FC236}">
                <a16:creationId xmlns:a16="http://schemas.microsoft.com/office/drawing/2014/main" id="{EC16A85A-B8BD-89C1-98AB-AA02A3B1EBF6}"/>
              </a:ext>
            </a:extLst>
          </p:cNvPr>
          <p:cNvPicPr>
            <a:picLocks noChangeAspect="1"/>
          </p:cNvPicPr>
          <p:nvPr/>
        </p:nvPicPr>
        <p:blipFill rotWithShape="1">
          <a:blip r:embed="rId2"/>
          <a:srcRect l="1441" t="1332" r="1688" b="4165"/>
          <a:stretch/>
        </p:blipFill>
        <p:spPr>
          <a:xfrm>
            <a:off x="82550" y="194109"/>
            <a:ext cx="7320114" cy="4016833"/>
          </a:xfrm>
          <a:prstGeom prst="rect">
            <a:avLst/>
          </a:prstGeom>
        </p:spPr>
      </p:pic>
      <p:sp>
        <p:nvSpPr>
          <p:cNvPr id="17" name="TextBox 16">
            <a:extLst>
              <a:ext uri="{FF2B5EF4-FFF2-40B4-BE49-F238E27FC236}">
                <a16:creationId xmlns:a16="http://schemas.microsoft.com/office/drawing/2014/main" id="{33F3FAF7-1217-41D5-6327-117CDDEBE247}"/>
              </a:ext>
            </a:extLst>
          </p:cNvPr>
          <p:cNvSpPr txBox="1"/>
          <p:nvPr/>
        </p:nvSpPr>
        <p:spPr>
          <a:xfrm>
            <a:off x="175094" y="4476148"/>
            <a:ext cx="7391400" cy="738664"/>
          </a:xfrm>
          <a:prstGeom prst="rect">
            <a:avLst/>
          </a:prstGeom>
          <a:noFill/>
        </p:spPr>
        <p:txBody>
          <a:bodyPr wrap="square">
            <a:spAutoFit/>
          </a:bodyPr>
          <a:lstStyle/>
          <a:p>
            <a:r>
              <a:rPr lang="en-GB" sz="1400" b="1" i="0" u="none" strike="noStrike" baseline="0" dirty="0">
                <a:solidFill>
                  <a:srgbClr val="000000"/>
                </a:solidFill>
              </a:rPr>
              <a:t>Most respondents had positive feedback on their antenatal experience and felt listened to by midwives; however, inequalities correlating with ethnicity, social class and disability may be affecting a small but distinct population of NEL Maternity service users: </a:t>
            </a:r>
            <a:endParaRPr lang="en-GB" sz="1400" b="1" dirty="0"/>
          </a:p>
        </p:txBody>
      </p:sp>
      <p:pic>
        <p:nvPicPr>
          <p:cNvPr id="19" name="Picture 18">
            <a:extLst>
              <a:ext uri="{FF2B5EF4-FFF2-40B4-BE49-F238E27FC236}">
                <a16:creationId xmlns:a16="http://schemas.microsoft.com/office/drawing/2014/main" id="{C89FBD66-9C2E-5CD8-0DC6-D2B4148D3F74}"/>
              </a:ext>
            </a:extLst>
          </p:cNvPr>
          <p:cNvPicPr>
            <a:picLocks noChangeAspect="1"/>
          </p:cNvPicPr>
          <p:nvPr/>
        </p:nvPicPr>
        <p:blipFill rotWithShape="1">
          <a:blip r:embed="rId3"/>
          <a:srcRect l="653" t="1844" r="1001" b="1682"/>
          <a:stretch/>
        </p:blipFill>
        <p:spPr>
          <a:xfrm>
            <a:off x="82549" y="5197475"/>
            <a:ext cx="7431433" cy="4016834"/>
          </a:xfrm>
          <a:prstGeom prst="rect">
            <a:avLst/>
          </a:prstGeom>
        </p:spPr>
      </p:pic>
      <p:sp>
        <p:nvSpPr>
          <p:cNvPr id="3" name="object 12">
            <a:extLst>
              <a:ext uri="{FF2B5EF4-FFF2-40B4-BE49-F238E27FC236}">
                <a16:creationId xmlns:a16="http://schemas.microsoft.com/office/drawing/2014/main" id="{0ACA35DC-E405-5648-922A-3002BFC77950}"/>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extLst>
      <p:ext uri="{BB962C8B-B14F-4D97-AF65-F5344CB8AC3E}">
        <p14:creationId xmlns:p14="http://schemas.microsoft.com/office/powerpoint/2010/main" val="1306493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16</a:t>
            </a:fld>
            <a:endParaRPr spc="80"/>
          </a:p>
        </p:txBody>
      </p:sp>
      <p:sp>
        <p:nvSpPr>
          <p:cNvPr id="17" name="TextBox 16">
            <a:extLst>
              <a:ext uri="{FF2B5EF4-FFF2-40B4-BE49-F238E27FC236}">
                <a16:creationId xmlns:a16="http://schemas.microsoft.com/office/drawing/2014/main" id="{33F3FAF7-1217-41D5-6327-117CDDEBE247}"/>
              </a:ext>
            </a:extLst>
          </p:cNvPr>
          <p:cNvSpPr txBox="1"/>
          <p:nvPr/>
        </p:nvSpPr>
        <p:spPr>
          <a:xfrm>
            <a:off x="71671" y="3902075"/>
            <a:ext cx="7391400" cy="2308324"/>
          </a:xfrm>
          <a:prstGeom prst="rect">
            <a:avLst/>
          </a:prstGeom>
          <a:noFill/>
        </p:spPr>
        <p:txBody>
          <a:bodyPr wrap="square">
            <a:spAutoFit/>
          </a:bodyPr>
          <a:lstStyle/>
          <a:p>
            <a:r>
              <a:rPr lang="en-GB" sz="1200" b="1" i="0" u="none" strike="noStrike" baseline="0" dirty="0">
                <a:solidFill>
                  <a:srgbClr val="000000"/>
                </a:solidFill>
              </a:rPr>
              <a:t>Recommendations</a:t>
            </a:r>
          </a:p>
          <a:p>
            <a:r>
              <a:rPr lang="en-GB" sz="1200" b="1" i="0" u="none" strike="noStrike" baseline="0" dirty="0">
                <a:solidFill>
                  <a:srgbClr val="000000"/>
                </a:solidFill>
              </a:rPr>
              <a:t>• Creating greater awareness of the nature of health inequality across North East London.</a:t>
            </a:r>
          </a:p>
          <a:p>
            <a:r>
              <a:rPr lang="en-GB" sz="1200" b="1" i="0" u="none" strike="noStrike" baseline="0" dirty="0">
                <a:solidFill>
                  <a:srgbClr val="000000"/>
                </a:solidFill>
              </a:rPr>
              <a:t>• Further research into GP referral structures.</a:t>
            </a:r>
          </a:p>
          <a:p>
            <a:r>
              <a:rPr lang="en-GB" sz="1200" b="1" i="0" u="none" strike="noStrike" baseline="0" dirty="0">
                <a:solidFill>
                  <a:srgbClr val="000000"/>
                </a:solidFill>
              </a:rPr>
              <a:t>• Further research into self-referral choice mechanisms.</a:t>
            </a:r>
          </a:p>
          <a:p>
            <a:r>
              <a:rPr lang="en-GB" sz="1200" b="1" i="0" u="none" strike="noStrike" baseline="0" dirty="0">
                <a:solidFill>
                  <a:srgbClr val="000000"/>
                </a:solidFill>
              </a:rPr>
              <a:t>• Management of capacity issues within antenatal provision.</a:t>
            </a:r>
          </a:p>
          <a:p>
            <a:r>
              <a:rPr lang="en-GB" sz="1200" b="1" i="0" u="none" strike="noStrike" baseline="0" dirty="0">
                <a:solidFill>
                  <a:srgbClr val="000000"/>
                </a:solidFill>
              </a:rPr>
              <a:t>• Clear information about antenatal waiting times and the impact of delayed arrival.</a:t>
            </a:r>
          </a:p>
          <a:p>
            <a:r>
              <a:rPr lang="en-GB" sz="1200" b="1" i="0" u="none" strike="noStrike" baseline="0" dirty="0">
                <a:solidFill>
                  <a:srgbClr val="000000"/>
                </a:solidFill>
              </a:rPr>
              <a:t>• Training for staff in engagement and empathy (and trauma-informed care, particularly for previous baby loss as with the previous equity and equality recommendations).</a:t>
            </a:r>
          </a:p>
          <a:p>
            <a:r>
              <a:rPr lang="en-GB" sz="1200" b="1" i="0" u="none" strike="noStrike" baseline="0" dirty="0">
                <a:solidFill>
                  <a:srgbClr val="000000"/>
                </a:solidFill>
              </a:rPr>
              <a:t>• Cultural sensitivity training for Maternity staff caring for service users from Black, Polish and Pakistani communities.</a:t>
            </a:r>
          </a:p>
          <a:p>
            <a:r>
              <a:rPr lang="en-GB" sz="1200" b="1" i="0" u="none" strike="noStrike" baseline="0" dirty="0">
                <a:solidFill>
                  <a:srgbClr val="000000"/>
                </a:solidFill>
              </a:rPr>
              <a:t>• Interpreting services for any service user with less than conversational English.</a:t>
            </a:r>
          </a:p>
          <a:p>
            <a:r>
              <a:rPr lang="en-GB" sz="1200" b="1" i="0" u="none" strike="noStrike" baseline="0" dirty="0">
                <a:solidFill>
                  <a:srgbClr val="000000"/>
                </a:solidFill>
              </a:rPr>
              <a:t>• Improved parking facilities where a car is the primary mode of transport.</a:t>
            </a:r>
            <a:endParaRPr lang="en-GB" sz="1200" b="1" dirty="0"/>
          </a:p>
        </p:txBody>
      </p:sp>
      <p:pic>
        <p:nvPicPr>
          <p:cNvPr id="3" name="Picture 2">
            <a:extLst>
              <a:ext uri="{FF2B5EF4-FFF2-40B4-BE49-F238E27FC236}">
                <a16:creationId xmlns:a16="http://schemas.microsoft.com/office/drawing/2014/main" id="{1A79B428-F925-C406-6CD9-EB0A5C827204}"/>
              </a:ext>
            </a:extLst>
          </p:cNvPr>
          <p:cNvPicPr>
            <a:picLocks noChangeAspect="1"/>
          </p:cNvPicPr>
          <p:nvPr/>
        </p:nvPicPr>
        <p:blipFill rotWithShape="1">
          <a:blip r:embed="rId2"/>
          <a:srcRect l="1472" t="1712" r="1764" b="2110"/>
          <a:stretch/>
        </p:blipFill>
        <p:spPr>
          <a:xfrm>
            <a:off x="166203" y="169038"/>
            <a:ext cx="7184557" cy="3733037"/>
          </a:xfrm>
          <a:prstGeom prst="rect">
            <a:avLst/>
          </a:prstGeom>
        </p:spPr>
      </p:pic>
      <p:pic>
        <p:nvPicPr>
          <p:cNvPr id="5" name="Picture 4">
            <a:extLst>
              <a:ext uri="{FF2B5EF4-FFF2-40B4-BE49-F238E27FC236}">
                <a16:creationId xmlns:a16="http://schemas.microsoft.com/office/drawing/2014/main" id="{A2DA10F2-C852-5117-0052-B37BC93CB75D}"/>
              </a:ext>
            </a:extLst>
          </p:cNvPr>
          <p:cNvPicPr>
            <a:picLocks noChangeAspect="1"/>
          </p:cNvPicPr>
          <p:nvPr/>
        </p:nvPicPr>
        <p:blipFill rotWithShape="1">
          <a:blip r:embed="rId3"/>
          <a:srcRect r="1059"/>
          <a:stretch/>
        </p:blipFill>
        <p:spPr>
          <a:xfrm>
            <a:off x="166203" y="6165462"/>
            <a:ext cx="7124414" cy="3882628"/>
          </a:xfrm>
          <a:prstGeom prst="rect">
            <a:avLst/>
          </a:prstGeom>
        </p:spPr>
      </p:pic>
      <p:sp>
        <p:nvSpPr>
          <p:cNvPr id="2" name="object 12">
            <a:extLst>
              <a:ext uri="{FF2B5EF4-FFF2-40B4-BE49-F238E27FC236}">
                <a16:creationId xmlns:a16="http://schemas.microsoft.com/office/drawing/2014/main" id="{5070C9D3-0A0F-A14A-486D-017E98350308}"/>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extLst>
      <p:ext uri="{BB962C8B-B14F-4D97-AF65-F5344CB8AC3E}">
        <p14:creationId xmlns:p14="http://schemas.microsoft.com/office/powerpoint/2010/main" val="1109501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8CAD96CE-0B45-6A85-1D5F-7787E7007C34}"/>
              </a:ext>
            </a:extLst>
          </p:cNvPr>
          <p:cNvSpPr/>
          <p:nvPr/>
        </p:nvSpPr>
        <p:spPr>
          <a:xfrm>
            <a:off x="-1017" y="688847"/>
            <a:ext cx="7556501" cy="1613028"/>
          </a:xfrm>
          <a:custGeom>
            <a:avLst/>
            <a:gdLst/>
            <a:ahLst/>
            <a:cxnLst/>
            <a:rect l="l" t="t" r="r" b="b"/>
            <a:pathLst>
              <a:path w="7056120" h="4624070">
                <a:moveTo>
                  <a:pt x="7055993" y="0"/>
                </a:moveTo>
                <a:lnTo>
                  <a:pt x="0" y="0"/>
                </a:lnTo>
                <a:lnTo>
                  <a:pt x="0" y="4623688"/>
                </a:lnTo>
                <a:lnTo>
                  <a:pt x="7055993" y="4623688"/>
                </a:lnTo>
                <a:lnTo>
                  <a:pt x="7055993" y="0"/>
                </a:lnTo>
                <a:close/>
              </a:path>
            </a:pathLst>
          </a:custGeom>
          <a:solidFill>
            <a:srgbClr val="F3F8E4"/>
          </a:solidFill>
        </p:spPr>
        <p:txBody>
          <a:bodyPr wrap="square" lIns="0" tIns="0" rIns="0" bIns="0" rtlCol="0"/>
          <a:lstStyle/>
          <a:p>
            <a:endParaRPr/>
          </a:p>
        </p:txBody>
      </p:sp>
      <p:sp>
        <p:nvSpPr>
          <p:cNvPr id="2" name="object 2"/>
          <p:cNvSpPr/>
          <p:nvPr/>
        </p:nvSpPr>
        <p:spPr>
          <a:xfrm>
            <a:off x="0" y="2828654"/>
            <a:ext cx="7556501" cy="3062411"/>
          </a:xfrm>
          <a:custGeom>
            <a:avLst/>
            <a:gdLst/>
            <a:ahLst/>
            <a:cxnLst/>
            <a:rect l="l" t="t" r="r" b="b"/>
            <a:pathLst>
              <a:path w="7056120" h="4624070">
                <a:moveTo>
                  <a:pt x="7055993" y="0"/>
                </a:moveTo>
                <a:lnTo>
                  <a:pt x="0" y="0"/>
                </a:lnTo>
                <a:lnTo>
                  <a:pt x="0" y="4623688"/>
                </a:lnTo>
                <a:lnTo>
                  <a:pt x="7055993" y="4623688"/>
                </a:lnTo>
                <a:lnTo>
                  <a:pt x="7055993" y="0"/>
                </a:lnTo>
                <a:close/>
              </a:path>
            </a:pathLst>
          </a:custGeom>
          <a:solidFill>
            <a:srgbClr val="F3F8E4"/>
          </a:solidFill>
        </p:spPr>
        <p:txBody>
          <a:bodyPr wrap="square" lIns="0" tIns="0" rIns="0" bIns="0" rtlCol="0"/>
          <a:lstStyle/>
          <a:p>
            <a:endParaRPr/>
          </a:p>
        </p:txBody>
      </p:sp>
      <p:sp>
        <p:nvSpPr>
          <p:cNvPr id="3" name="object 3"/>
          <p:cNvSpPr/>
          <p:nvPr/>
        </p:nvSpPr>
        <p:spPr>
          <a:xfrm>
            <a:off x="-1017" y="6494228"/>
            <a:ext cx="7556502" cy="2344218"/>
          </a:xfrm>
          <a:custGeom>
            <a:avLst/>
            <a:gdLst/>
            <a:ahLst/>
            <a:cxnLst/>
            <a:rect l="l" t="t" r="r" b="b"/>
            <a:pathLst>
              <a:path w="7051675" h="4390390">
                <a:moveTo>
                  <a:pt x="7051421" y="0"/>
                </a:moveTo>
                <a:lnTo>
                  <a:pt x="0" y="0"/>
                </a:lnTo>
                <a:lnTo>
                  <a:pt x="0" y="4390263"/>
                </a:lnTo>
                <a:lnTo>
                  <a:pt x="7051421" y="4390263"/>
                </a:lnTo>
                <a:lnTo>
                  <a:pt x="7051421" y="0"/>
                </a:lnTo>
                <a:close/>
              </a:path>
            </a:pathLst>
          </a:custGeom>
          <a:solidFill>
            <a:srgbClr val="F3F8E4"/>
          </a:solidFill>
        </p:spPr>
        <p:txBody>
          <a:bodyPr wrap="square" lIns="0" tIns="0" rIns="0" bIns="0" rtlCol="0"/>
          <a:lstStyle/>
          <a:p>
            <a:endParaRPr/>
          </a:p>
        </p:txBody>
      </p:sp>
      <p:sp>
        <p:nvSpPr>
          <p:cNvPr id="4" name="object 4"/>
          <p:cNvSpPr txBox="1"/>
          <p:nvPr/>
        </p:nvSpPr>
        <p:spPr>
          <a:xfrm>
            <a:off x="487781" y="578865"/>
            <a:ext cx="6119495" cy="1978747"/>
          </a:xfrm>
          <a:prstGeom prst="rect">
            <a:avLst/>
          </a:prstGeom>
        </p:spPr>
        <p:txBody>
          <a:bodyPr vert="horz" wrap="square" lIns="0" tIns="135890" rIns="0" bIns="0" rtlCol="0">
            <a:spAutoFit/>
          </a:bodyPr>
          <a:lstStyle/>
          <a:p>
            <a:pPr marL="12700">
              <a:lnSpc>
                <a:spcPct val="100000"/>
              </a:lnSpc>
              <a:spcBef>
                <a:spcPts val="1070"/>
              </a:spcBef>
            </a:pPr>
            <a:r>
              <a:rPr lang="en-GB" sz="2000" b="1" spc="55" dirty="0">
                <a:solidFill>
                  <a:srgbClr val="004F6B"/>
                </a:solidFill>
                <a:latin typeface="+mj-lt"/>
                <a:cs typeface="Arial"/>
              </a:rPr>
              <a:t>Reducing the isolation of the Deaf/Hard of Hearing  Communities</a:t>
            </a:r>
            <a:endParaRPr sz="2000" dirty="0">
              <a:latin typeface="+mj-lt"/>
              <a:cs typeface="Arial"/>
            </a:endParaRPr>
          </a:p>
          <a:p>
            <a:pPr marL="12700" marR="233679">
              <a:lnSpc>
                <a:spcPct val="100000"/>
              </a:lnSpc>
              <a:spcBef>
                <a:spcPts val="650"/>
              </a:spcBef>
            </a:pPr>
            <a:r>
              <a:rPr sz="1400" b="1" spc="-65" dirty="0">
                <a:cs typeface="Arial Black"/>
              </a:rPr>
              <a:t>Healthwatch</a:t>
            </a:r>
            <a:r>
              <a:rPr sz="1400" b="1" spc="-100" dirty="0">
                <a:cs typeface="Arial Black"/>
              </a:rPr>
              <a:t> </a:t>
            </a:r>
            <a:r>
              <a:rPr lang="en-GB" sz="1400" b="1" spc="-95" dirty="0">
                <a:cs typeface="Arial Black"/>
              </a:rPr>
              <a:t>Newham is working closely with Newham Health and Care Partnership, Newham Deaf Forum and Deaf presented to our Advisory Board on the work.  We are working in partnership to raise the profile of the community, which we hope will be realised in 2023/2024.</a:t>
            </a:r>
          </a:p>
          <a:p>
            <a:pPr marL="12700" marR="233679" algn="just">
              <a:lnSpc>
                <a:spcPct val="100000"/>
              </a:lnSpc>
              <a:spcBef>
                <a:spcPts val="650"/>
              </a:spcBef>
            </a:pPr>
            <a:endParaRPr lang="en-GB" sz="1200" spc="-95" dirty="0">
              <a:latin typeface="Arial Black"/>
              <a:cs typeface="Arial Black"/>
            </a:endParaRPr>
          </a:p>
        </p:txBody>
      </p:sp>
      <p:sp>
        <p:nvSpPr>
          <p:cNvPr id="5" name="object 5"/>
          <p:cNvSpPr txBox="1"/>
          <p:nvPr/>
        </p:nvSpPr>
        <p:spPr>
          <a:xfrm>
            <a:off x="442994" y="6661791"/>
            <a:ext cx="6611856" cy="1782539"/>
          </a:xfrm>
          <a:prstGeom prst="rect">
            <a:avLst/>
          </a:prstGeom>
        </p:spPr>
        <p:txBody>
          <a:bodyPr vert="horz" wrap="square" lIns="0" tIns="12700" rIns="0" bIns="0" rtlCol="0">
            <a:spAutoFit/>
          </a:bodyPr>
          <a:lstStyle/>
          <a:p>
            <a:pPr marL="12700">
              <a:lnSpc>
                <a:spcPct val="100000"/>
              </a:lnSpc>
              <a:spcBef>
                <a:spcPts val="100"/>
              </a:spcBef>
            </a:pPr>
            <a:r>
              <a:rPr lang="en-GB" sz="2000" b="1" spc="60" dirty="0">
                <a:solidFill>
                  <a:srgbClr val="004F6B"/>
                </a:solidFill>
                <a:latin typeface="+mj-lt"/>
                <a:cs typeface="Arial"/>
              </a:rPr>
              <a:t>Residents’ Experience of Using London Ambulance Service</a:t>
            </a:r>
            <a:endParaRPr sz="2000" dirty="0">
              <a:latin typeface="+mj-lt"/>
              <a:cs typeface="Arial"/>
            </a:endParaRPr>
          </a:p>
          <a:p>
            <a:pPr marL="13970" marR="10795">
              <a:lnSpc>
                <a:spcPct val="100000"/>
              </a:lnSpc>
              <a:spcBef>
                <a:spcPts val="1525"/>
              </a:spcBef>
            </a:pPr>
            <a:r>
              <a:rPr lang="en-GB" sz="1400" b="1" i="0" u="none" strike="noStrike" baseline="0" dirty="0">
                <a:solidFill>
                  <a:srgbClr val="000000"/>
                </a:solidFill>
              </a:rPr>
              <a:t>Healthwatch within London were invited to shape the 2023 – 28 organisation strategy for the London Ambulance Service (LAS) in November 2022. We partnered with the Healthwatch North East London (HW NEL).</a:t>
            </a:r>
          </a:p>
          <a:p>
            <a:pPr marL="13970" marR="10795">
              <a:lnSpc>
                <a:spcPct val="100000"/>
              </a:lnSpc>
              <a:spcBef>
                <a:spcPts val="1525"/>
              </a:spcBef>
            </a:pPr>
            <a:r>
              <a:rPr lang="en-GB" sz="1400" b="1" dirty="0">
                <a:solidFill>
                  <a:srgbClr val="000000"/>
                </a:solidFill>
                <a:cs typeface="Arial Black"/>
              </a:rPr>
              <a:t>We engaged with 75 Newham residents and made a number of recommendations which we hope will be incorporated into the LAS 5-year strategy.  </a:t>
            </a:r>
            <a:endParaRPr sz="1050" b="1" dirty="0">
              <a:cs typeface="Arial Black"/>
            </a:endParaRPr>
          </a:p>
        </p:txBody>
      </p:sp>
      <p:sp>
        <p:nvSpPr>
          <p:cNvPr id="12" name="object 12"/>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17</a:t>
            </a:fld>
            <a:endParaRPr spc="80"/>
          </a:p>
        </p:txBody>
      </p:sp>
      <p:sp>
        <p:nvSpPr>
          <p:cNvPr id="15" name="object 4">
            <a:extLst>
              <a:ext uri="{FF2B5EF4-FFF2-40B4-BE49-F238E27FC236}">
                <a16:creationId xmlns:a16="http://schemas.microsoft.com/office/drawing/2014/main" id="{374D9402-3746-4900-558F-16342C1C63B1}"/>
              </a:ext>
            </a:extLst>
          </p:cNvPr>
          <p:cNvSpPr txBox="1"/>
          <p:nvPr/>
        </p:nvSpPr>
        <p:spPr>
          <a:xfrm>
            <a:off x="483704" y="2828654"/>
            <a:ext cx="6571146" cy="2653290"/>
          </a:xfrm>
          <a:prstGeom prst="rect">
            <a:avLst/>
          </a:prstGeom>
        </p:spPr>
        <p:txBody>
          <a:bodyPr vert="horz" wrap="square" lIns="0" tIns="135890" rIns="0" bIns="0" rtlCol="0">
            <a:spAutoFit/>
          </a:bodyPr>
          <a:lstStyle/>
          <a:p>
            <a:pPr marL="12700">
              <a:lnSpc>
                <a:spcPct val="100000"/>
              </a:lnSpc>
              <a:spcBef>
                <a:spcPts val="1070"/>
              </a:spcBef>
            </a:pPr>
            <a:r>
              <a:rPr lang="en-GB" sz="2000" b="1" spc="55" dirty="0">
                <a:solidFill>
                  <a:srgbClr val="004F6B"/>
                </a:solidFill>
                <a:latin typeface="+mj-lt"/>
                <a:cs typeface="Arial"/>
              </a:rPr>
              <a:t>Presenting the resident experience with dental services</a:t>
            </a:r>
            <a:endParaRPr sz="2000" dirty="0">
              <a:latin typeface="+mj-lt"/>
              <a:cs typeface="Arial"/>
            </a:endParaRPr>
          </a:p>
          <a:p>
            <a:pPr marL="12700" marR="233679">
              <a:lnSpc>
                <a:spcPct val="100000"/>
              </a:lnSpc>
              <a:spcBef>
                <a:spcPts val="650"/>
              </a:spcBef>
            </a:pPr>
            <a:r>
              <a:rPr lang="en-GB" sz="1400" b="1" spc="-65" dirty="0">
                <a:cs typeface="Arial Black"/>
              </a:rPr>
              <a:t>Healthwatch Newham summarised our work on dentistry to the Health Overview and Scrutiny Committee in March 2023.  </a:t>
            </a:r>
          </a:p>
          <a:p>
            <a:pPr marL="12700" marR="233679">
              <a:lnSpc>
                <a:spcPct val="100000"/>
              </a:lnSpc>
              <a:spcBef>
                <a:spcPts val="650"/>
              </a:spcBef>
            </a:pPr>
            <a:r>
              <a:rPr lang="en-GB" sz="1400" b="1" spc="-65" dirty="0">
                <a:cs typeface="Arial Black"/>
              </a:rPr>
              <a:t>Between 2017 – 2020, Healthwatch Newham (HWN) conducted several deep-dive reports into resident experiences using all 29 dentists in the borough. Residents have repeatedly reported difficulty accessing both emergency and general NHS dentist appointments. All reports have emphasised the need to review the allocation of NHS dentist appointments in Newham to address current availability constraints. </a:t>
            </a:r>
            <a:endParaRPr lang="en-GB" sz="1400" b="1" spc="-95" dirty="0">
              <a:cs typeface="Arial Black"/>
            </a:endParaRPr>
          </a:p>
          <a:p>
            <a:pPr marL="12700" marR="233679">
              <a:lnSpc>
                <a:spcPct val="100000"/>
              </a:lnSpc>
              <a:spcBef>
                <a:spcPts val="650"/>
              </a:spcBef>
            </a:pPr>
            <a:r>
              <a:rPr lang="en-GB" sz="1400" b="1" spc="-95" dirty="0">
                <a:cs typeface="Arial Black"/>
              </a:rPr>
              <a:t>Despite dental commissioning moving to local ICBs, we are concerned that the current system will still disadvantage Newham residents.</a:t>
            </a:r>
            <a:endParaRPr lang="en-GB" sz="1400" b="1" spc="-65" dirty="0">
              <a:cs typeface="Arial Black"/>
            </a:endParaRPr>
          </a:p>
        </p:txBody>
      </p:sp>
      <p:sp>
        <p:nvSpPr>
          <p:cNvPr id="6" name="object 12">
            <a:extLst>
              <a:ext uri="{FF2B5EF4-FFF2-40B4-BE49-F238E27FC236}">
                <a16:creationId xmlns:a16="http://schemas.microsoft.com/office/drawing/2014/main" id="{664B53BD-4C2E-36F0-C649-6E1D5E13A7D1}"/>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97180" y="9097102"/>
            <a:ext cx="2458811" cy="1596801"/>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0" y="0"/>
            <a:ext cx="7556500" cy="6426200"/>
            <a:chOff x="0" y="0"/>
            <a:chExt cx="7556500" cy="6426200"/>
          </a:xfrm>
        </p:grpSpPr>
        <p:sp>
          <p:nvSpPr>
            <p:cNvPr id="4" name="object 4"/>
            <p:cNvSpPr/>
            <p:nvPr/>
          </p:nvSpPr>
          <p:spPr>
            <a:xfrm>
              <a:off x="5610585" y="4264151"/>
              <a:ext cx="1945406" cy="216178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0"/>
              <a:ext cx="7555992" cy="4273295"/>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p:nvPr/>
        </p:nvSpPr>
        <p:spPr>
          <a:xfrm>
            <a:off x="489000" y="6289674"/>
            <a:ext cx="6173470" cy="2449388"/>
          </a:xfrm>
          <a:prstGeom prst="rect">
            <a:avLst/>
          </a:prstGeom>
        </p:spPr>
        <p:txBody>
          <a:bodyPr vert="horz" wrap="square" lIns="0" tIns="12700" rIns="0" bIns="0" rtlCol="0">
            <a:spAutoFit/>
          </a:bodyPr>
          <a:lstStyle/>
          <a:p>
            <a:pPr marL="12700" marR="5080">
              <a:lnSpc>
                <a:spcPct val="100000"/>
              </a:lnSpc>
              <a:spcBef>
                <a:spcPts val="100"/>
              </a:spcBef>
            </a:pPr>
            <a:r>
              <a:rPr sz="2000" b="1" spc="-165" dirty="0">
                <a:solidFill>
                  <a:srgbClr val="004F6B"/>
                </a:solidFill>
                <a:cs typeface="Arial Black"/>
              </a:rPr>
              <a:t>If </a:t>
            </a:r>
            <a:r>
              <a:rPr sz="2000" b="1" spc="-50" dirty="0">
                <a:solidFill>
                  <a:srgbClr val="004F6B"/>
                </a:solidFill>
                <a:cs typeface="Arial Black"/>
              </a:rPr>
              <a:t>you </a:t>
            </a:r>
            <a:r>
              <a:rPr sz="2000" b="1" spc="-105" dirty="0">
                <a:solidFill>
                  <a:srgbClr val="004F6B"/>
                </a:solidFill>
                <a:cs typeface="Arial Black"/>
              </a:rPr>
              <a:t>feel </a:t>
            </a:r>
            <a:r>
              <a:rPr sz="2000" b="1" spc="-110" dirty="0">
                <a:solidFill>
                  <a:srgbClr val="004F6B"/>
                </a:solidFill>
                <a:cs typeface="Arial Black"/>
              </a:rPr>
              <a:t>lost </a:t>
            </a:r>
            <a:r>
              <a:rPr sz="2000" b="1" dirty="0">
                <a:solidFill>
                  <a:srgbClr val="004F6B"/>
                </a:solidFill>
                <a:cs typeface="Arial Black"/>
              </a:rPr>
              <a:t>and </a:t>
            </a:r>
            <a:r>
              <a:rPr sz="2000" b="1" spc="-55" dirty="0">
                <a:solidFill>
                  <a:srgbClr val="004F6B"/>
                </a:solidFill>
                <a:cs typeface="Arial Black"/>
              </a:rPr>
              <a:t>don’t </a:t>
            </a:r>
            <a:r>
              <a:rPr sz="2000" b="1" spc="-130" dirty="0">
                <a:solidFill>
                  <a:srgbClr val="004F6B"/>
                </a:solidFill>
                <a:cs typeface="Arial Black"/>
              </a:rPr>
              <a:t>know </a:t>
            </a:r>
            <a:r>
              <a:rPr sz="2000" b="1" spc="-110" dirty="0">
                <a:solidFill>
                  <a:srgbClr val="004F6B"/>
                </a:solidFill>
                <a:cs typeface="Arial Black"/>
              </a:rPr>
              <a:t>where </a:t>
            </a:r>
            <a:r>
              <a:rPr sz="2000" b="1" spc="-95" dirty="0">
                <a:solidFill>
                  <a:srgbClr val="004F6B"/>
                </a:solidFill>
                <a:cs typeface="Arial Black"/>
              </a:rPr>
              <a:t>to </a:t>
            </a:r>
            <a:r>
              <a:rPr sz="2000" b="1" spc="-100" dirty="0">
                <a:solidFill>
                  <a:srgbClr val="004F6B"/>
                </a:solidFill>
                <a:cs typeface="Arial Black"/>
              </a:rPr>
              <a:t>turn,  Healthwatch </a:t>
            </a:r>
            <a:r>
              <a:rPr sz="2000" b="1" spc="-135" dirty="0">
                <a:solidFill>
                  <a:srgbClr val="004F6B"/>
                </a:solidFill>
                <a:cs typeface="Arial Black"/>
              </a:rPr>
              <a:t>is </a:t>
            </a:r>
            <a:r>
              <a:rPr sz="2000" b="1" spc="-80" dirty="0">
                <a:solidFill>
                  <a:srgbClr val="004F6B"/>
                </a:solidFill>
                <a:cs typeface="Arial Black"/>
              </a:rPr>
              <a:t>here </a:t>
            </a:r>
            <a:r>
              <a:rPr sz="2000" b="1" spc="-90" dirty="0">
                <a:solidFill>
                  <a:srgbClr val="004F6B"/>
                </a:solidFill>
                <a:cs typeface="Arial Black"/>
              </a:rPr>
              <a:t>for </a:t>
            </a:r>
            <a:r>
              <a:rPr sz="2000" b="1" spc="-80" dirty="0">
                <a:solidFill>
                  <a:srgbClr val="004F6B"/>
                </a:solidFill>
                <a:cs typeface="Arial Black"/>
              </a:rPr>
              <a:t>you. </a:t>
            </a:r>
            <a:r>
              <a:rPr sz="2000" b="1" spc="-130" dirty="0">
                <a:solidFill>
                  <a:srgbClr val="004F6B"/>
                </a:solidFill>
                <a:cs typeface="Arial Black"/>
              </a:rPr>
              <a:t>In </a:t>
            </a:r>
            <a:r>
              <a:rPr sz="2000" b="1" spc="-85" dirty="0">
                <a:solidFill>
                  <a:srgbClr val="004F6B"/>
                </a:solidFill>
                <a:cs typeface="Arial Black"/>
              </a:rPr>
              <a:t>times </a:t>
            </a:r>
            <a:r>
              <a:rPr sz="2000" b="1" spc="-80" dirty="0">
                <a:solidFill>
                  <a:srgbClr val="004F6B"/>
                </a:solidFill>
                <a:cs typeface="Arial Black"/>
              </a:rPr>
              <a:t>of </a:t>
            </a:r>
            <a:r>
              <a:rPr sz="2000" b="1" spc="-105" dirty="0">
                <a:solidFill>
                  <a:srgbClr val="004F6B"/>
                </a:solidFill>
                <a:cs typeface="Arial Black"/>
              </a:rPr>
              <a:t>worry </a:t>
            </a:r>
            <a:r>
              <a:rPr sz="2000" b="1" spc="-80" dirty="0">
                <a:solidFill>
                  <a:srgbClr val="004F6B"/>
                </a:solidFill>
                <a:cs typeface="Arial Black"/>
              </a:rPr>
              <a:t>or</a:t>
            </a:r>
            <a:r>
              <a:rPr lang="en-GB" sz="2000" b="1" spc="-80" dirty="0">
                <a:solidFill>
                  <a:srgbClr val="004F6B"/>
                </a:solidFill>
                <a:cs typeface="Arial Black"/>
              </a:rPr>
              <a:t> </a:t>
            </a:r>
            <a:r>
              <a:rPr sz="2000" b="1" spc="-135" dirty="0">
                <a:solidFill>
                  <a:srgbClr val="004F6B"/>
                </a:solidFill>
                <a:cs typeface="Arial Black"/>
              </a:rPr>
              <a:t>stress, </a:t>
            </a:r>
            <a:r>
              <a:rPr sz="2000" b="1" spc="-155" dirty="0">
                <a:solidFill>
                  <a:srgbClr val="004F6B"/>
                </a:solidFill>
                <a:cs typeface="Arial Black"/>
              </a:rPr>
              <a:t>we </a:t>
            </a:r>
            <a:r>
              <a:rPr sz="2000" b="1" spc="-45" dirty="0">
                <a:solidFill>
                  <a:srgbClr val="004F6B"/>
                </a:solidFill>
                <a:cs typeface="Arial Black"/>
              </a:rPr>
              <a:t>can </a:t>
            </a:r>
            <a:r>
              <a:rPr sz="2000" b="1" spc="-60" dirty="0">
                <a:solidFill>
                  <a:srgbClr val="004F6B"/>
                </a:solidFill>
                <a:cs typeface="Arial Black"/>
              </a:rPr>
              <a:t>provide </a:t>
            </a:r>
            <a:r>
              <a:rPr sz="2000" b="1" spc="-75" dirty="0">
                <a:solidFill>
                  <a:srgbClr val="004F6B"/>
                </a:solidFill>
                <a:cs typeface="Arial Black"/>
              </a:rPr>
              <a:t>confidential </a:t>
            </a:r>
            <a:r>
              <a:rPr sz="2000" b="1" spc="-60" dirty="0">
                <a:solidFill>
                  <a:srgbClr val="004F6B"/>
                </a:solidFill>
                <a:cs typeface="Arial Black"/>
              </a:rPr>
              <a:t>support </a:t>
            </a:r>
            <a:r>
              <a:rPr sz="2000" b="1" dirty="0">
                <a:solidFill>
                  <a:srgbClr val="004F6B"/>
                </a:solidFill>
                <a:cs typeface="Arial Black"/>
              </a:rPr>
              <a:t>and </a:t>
            </a:r>
            <a:r>
              <a:rPr lang="en-GB" sz="2000" b="1" spc="-100" dirty="0">
                <a:solidFill>
                  <a:srgbClr val="004F6B"/>
                </a:solidFill>
                <a:cs typeface="Arial Black"/>
              </a:rPr>
              <a:t>accessible </a:t>
            </a:r>
            <a:r>
              <a:rPr sz="2000" b="1" spc="-60" dirty="0">
                <a:solidFill>
                  <a:srgbClr val="004F6B"/>
                </a:solidFill>
                <a:cs typeface="Arial Black"/>
              </a:rPr>
              <a:t>information</a:t>
            </a:r>
            <a:r>
              <a:rPr sz="2000" b="1" spc="-165" dirty="0">
                <a:solidFill>
                  <a:srgbClr val="004F6B"/>
                </a:solidFill>
                <a:cs typeface="Arial Black"/>
              </a:rPr>
              <a:t> </a:t>
            </a:r>
            <a:r>
              <a:rPr sz="2000" b="1" spc="-95" dirty="0">
                <a:solidFill>
                  <a:srgbClr val="004F6B"/>
                </a:solidFill>
                <a:cs typeface="Arial Black"/>
              </a:rPr>
              <a:t>to</a:t>
            </a:r>
            <a:r>
              <a:rPr sz="2000" b="1" spc="-125" dirty="0">
                <a:solidFill>
                  <a:srgbClr val="004F6B"/>
                </a:solidFill>
                <a:cs typeface="Arial Black"/>
              </a:rPr>
              <a:t> </a:t>
            </a:r>
            <a:r>
              <a:rPr sz="2000" b="1" spc="-60" dirty="0">
                <a:solidFill>
                  <a:srgbClr val="004F6B"/>
                </a:solidFill>
                <a:cs typeface="Arial Black"/>
              </a:rPr>
              <a:t>help</a:t>
            </a:r>
            <a:r>
              <a:rPr sz="2000" b="1" spc="-150" dirty="0">
                <a:solidFill>
                  <a:srgbClr val="004F6B"/>
                </a:solidFill>
                <a:cs typeface="Arial Black"/>
              </a:rPr>
              <a:t> </a:t>
            </a:r>
            <a:r>
              <a:rPr sz="2000" b="1" spc="-50" dirty="0">
                <a:solidFill>
                  <a:srgbClr val="004F6B"/>
                </a:solidFill>
                <a:cs typeface="Arial Black"/>
              </a:rPr>
              <a:t>you</a:t>
            </a:r>
            <a:r>
              <a:rPr sz="2000" b="1" spc="-130" dirty="0">
                <a:solidFill>
                  <a:srgbClr val="004F6B"/>
                </a:solidFill>
                <a:cs typeface="Arial Black"/>
              </a:rPr>
              <a:t> </a:t>
            </a:r>
            <a:r>
              <a:rPr sz="2000" b="1" spc="-55" dirty="0">
                <a:solidFill>
                  <a:srgbClr val="004F6B"/>
                </a:solidFill>
                <a:cs typeface="Arial Black"/>
              </a:rPr>
              <a:t>understand</a:t>
            </a:r>
            <a:r>
              <a:rPr sz="2000" b="1" spc="-135" dirty="0">
                <a:solidFill>
                  <a:srgbClr val="004F6B"/>
                </a:solidFill>
                <a:cs typeface="Arial Black"/>
              </a:rPr>
              <a:t> </a:t>
            </a:r>
            <a:r>
              <a:rPr sz="2000" b="1" spc="-65" dirty="0">
                <a:solidFill>
                  <a:srgbClr val="004F6B"/>
                </a:solidFill>
                <a:cs typeface="Arial Black"/>
              </a:rPr>
              <a:t>your</a:t>
            </a:r>
            <a:r>
              <a:rPr sz="2000" b="1" spc="-140" dirty="0">
                <a:solidFill>
                  <a:srgbClr val="004F6B"/>
                </a:solidFill>
                <a:cs typeface="Arial Black"/>
              </a:rPr>
              <a:t> </a:t>
            </a:r>
            <a:r>
              <a:rPr sz="2000" b="1" spc="-75" dirty="0">
                <a:solidFill>
                  <a:srgbClr val="004F6B"/>
                </a:solidFill>
                <a:cs typeface="Arial Black"/>
              </a:rPr>
              <a:t>options</a:t>
            </a:r>
            <a:r>
              <a:rPr sz="2000" b="1" spc="-145" dirty="0">
                <a:solidFill>
                  <a:srgbClr val="004F6B"/>
                </a:solidFill>
                <a:cs typeface="Arial Black"/>
              </a:rPr>
              <a:t> </a:t>
            </a:r>
            <a:r>
              <a:rPr sz="2000" b="1" dirty="0">
                <a:solidFill>
                  <a:srgbClr val="004F6B"/>
                </a:solidFill>
                <a:cs typeface="Arial Black"/>
              </a:rPr>
              <a:t>and</a:t>
            </a:r>
            <a:r>
              <a:rPr lang="en-GB" sz="2000" b="1" dirty="0">
                <a:solidFill>
                  <a:srgbClr val="004F6B"/>
                </a:solidFill>
                <a:cs typeface="Arial Black"/>
              </a:rPr>
              <a:t> </a:t>
            </a:r>
            <a:r>
              <a:rPr sz="2000" b="1" spc="-65" dirty="0">
                <a:solidFill>
                  <a:srgbClr val="004F6B"/>
                </a:solidFill>
                <a:cs typeface="Arial Black"/>
              </a:rPr>
              <a:t>get </a:t>
            </a:r>
            <a:r>
              <a:rPr sz="2000" b="1" spc="-85" dirty="0">
                <a:solidFill>
                  <a:srgbClr val="004F6B"/>
                </a:solidFill>
                <a:cs typeface="Arial Black"/>
              </a:rPr>
              <a:t>the </a:t>
            </a:r>
            <a:r>
              <a:rPr sz="2000" b="1" spc="-60" dirty="0">
                <a:solidFill>
                  <a:srgbClr val="004F6B"/>
                </a:solidFill>
                <a:cs typeface="Arial Black"/>
              </a:rPr>
              <a:t>help </a:t>
            </a:r>
            <a:r>
              <a:rPr sz="2000" b="1" spc="-50" dirty="0">
                <a:solidFill>
                  <a:srgbClr val="004F6B"/>
                </a:solidFill>
                <a:cs typeface="Arial Black"/>
              </a:rPr>
              <a:t>you </a:t>
            </a:r>
            <a:r>
              <a:rPr sz="2000" b="1" spc="-75" dirty="0">
                <a:solidFill>
                  <a:srgbClr val="004F6B"/>
                </a:solidFill>
                <a:cs typeface="Arial Black"/>
              </a:rPr>
              <a:t>need. </a:t>
            </a:r>
            <a:r>
              <a:rPr sz="2000" b="1" spc="-70" dirty="0">
                <a:solidFill>
                  <a:srgbClr val="004F6B"/>
                </a:solidFill>
                <a:cs typeface="Arial Black"/>
              </a:rPr>
              <a:t>Whether </a:t>
            </a:r>
            <a:r>
              <a:rPr sz="2000" b="1" spc="-114" dirty="0">
                <a:solidFill>
                  <a:srgbClr val="004F6B"/>
                </a:solidFill>
                <a:cs typeface="Arial Black"/>
              </a:rPr>
              <a:t>it’s </a:t>
            </a:r>
            <a:r>
              <a:rPr sz="2000" b="1" spc="-55" dirty="0">
                <a:solidFill>
                  <a:srgbClr val="004F6B"/>
                </a:solidFill>
                <a:cs typeface="Arial Black"/>
              </a:rPr>
              <a:t>finding </a:t>
            </a:r>
            <a:r>
              <a:rPr sz="2000" b="1" spc="-10" dirty="0">
                <a:solidFill>
                  <a:srgbClr val="004F6B"/>
                </a:solidFill>
                <a:cs typeface="Arial Black"/>
              </a:rPr>
              <a:t>an </a:t>
            </a:r>
            <a:r>
              <a:rPr sz="2000" b="1" spc="-215" dirty="0">
                <a:solidFill>
                  <a:srgbClr val="004F6B"/>
                </a:solidFill>
                <a:cs typeface="Arial Black"/>
              </a:rPr>
              <a:t>NHS  </a:t>
            </a:r>
            <a:r>
              <a:rPr sz="2000" b="1" spc="-105" dirty="0">
                <a:solidFill>
                  <a:srgbClr val="004F6B"/>
                </a:solidFill>
                <a:cs typeface="Arial Black"/>
              </a:rPr>
              <a:t>dentist,</a:t>
            </a:r>
            <a:r>
              <a:rPr sz="2000" b="1" spc="-140" dirty="0">
                <a:solidFill>
                  <a:srgbClr val="004F6B"/>
                </a:solidFill>
                <a:cs typeface="Arial Black"/>
              </a:rPr>
              <a:t> </a:t>
            </a:r>
            <a:r>
              <a:rPr sz="2000" b="1" spc="-100" dirty="0">
                <a:solidFill>
                  <a:srgbClr val="004F6B"/>
                </a:solidFill>
                <a:cs typeface="Arial Black"/>
              </a:rPr>
              <a:t>how</a:t>
            </a:r>
            <a:r>
              <a:rPr sz="2000" b="1" spc="-140" dirty="0">
                <a:solidFill>
                  <a:srgbClr val="004F6B"/>
                </a:solidFill>
                <a:cs typeface="Arial Black"/>
              </a:rPr>
              <a:t> </a:t>
            </a:r>
            <a:r>
              <a:rPr sz="2000" b="1" spc="-95" dirty="0">
                <a:solidFill>
                  <a:srgbClr val="004F6B"/>
                </a:solidFill>
                <a:cs typeface="Arial Black"/>
              </a:rPr>
              <a:t>to</a:t>
            </a:r>
            <a:r>
              <a:rPr sz="2000" b="1" spc="-125" dirty="0">
                <a:solidFill>
                  <a:srgbClr val="004F6B"/>
                </a:solidFill>
                <a:cs typeface="Arial Black"/>
              </a:rPr>
              <a:t> </a:t>
            </a:r>
            <a:r>
              <a:rPr sz="2000" b="1" spc="-55" dirty="0">
                <a:solidFill>
                  <a:srgbClr val="004F6B"/>
                </a:solidFill>
                <a:cs typeface="Arial Black"/>
              </a:rPr>
              <a:t>make</a:t>
            </a:r>
            <a:r>
              <a:rPr sz="2000" b="1" spc="-135" dirty="0">
                <a:solidFill>
                  <a:srgbClr val="004F6B"/>
                </a:solidFill>
                <a:cs typeface="Arial Black"/>
              </a:rPr>
              <a:t> </a:t>
            </a:r>
            <a:r>
              <a:rPr sz="2000" b="1" spc="15" dirty="0">
                <a:solidFill>
                  <a:srgbClr val="004F6B"/>
                </a:solidFill>
                <a:cs typeface="Arial Black"/>
              </a:rPr>
              <a:t>a</a:t>
            </a:r>
            <a:r>
              <a:rPr sz="2000" b="1" spc="-135" dirty="0">
                <a:solidFill>
                  <a:srgbClr val="004F6B"/>
                </a:solidFill>
                <a:cs typeface="Arial Black"/>
              </a:rPr>
              <a:t> </a:t>
            </a:r>
            <a:r>
              <a:rPr sz="2000" b="1" spc="-55" dirty="0">
                <a:solidFill>
                  <a:srgbClr val="004F6B"/>
                </a:solidFill>
                <a:cs typeface="Arial Black"/>
              </a:rPr>
              <a:t>complaint</a:t>
            </a:r>
            <a:r>
              <a:rPr sz="2000" b="1" spc="-145" dirty="0">
                <a:solidFill>
                  <a:srgbClr val="004F6B"/>
                </a:solidFill>
                <a:cs typeface="Arial Black"/>
              </a:rPr>
              <a:t> </a:t>
            </a:r>
            <a:r>
              <a:rPr sz="2000" b="1" spc="-80" dirty="0">
                <a:solidFill>
                  <a:srgbClr val="004F6B"/>
                </a:solidFill>
                <a:cs typeface="Arial Black"/>
              </a:rPr>
              <a:t>or</a:t>
            </a:r>
            <a:r>
              <a:rPr sz="2000" b="1" spc="-135" dirty="0">
                <a:solidFill>
                  <a:srgbClr val="004F6B"/>
                </a:solidFill>
                <a:cs typeface="Arial Black"/>
              </a:rPr>
              <a:t> </a:t>
            </a:r>
            <a:r>
              <a:rPr sz="2000" b="1" spc="-70" dirty="0">
                <a:solidFill>
                  <a:srgbClr val="004F6B"/>
                </a:solidFill>
                <a:cs typeface="Arial Black"/>
              </a:rPr>
              <a:t>choosing</a:t>
            </a:r>
            <a:r>
              <a:rPr sz="2000" b="1" spc="-160" dirty="0">
                <a:solidFill>
                  <a:srgbClr val="004F6B"/>
                </a:solidFill>
                <a:cs typeface="Arial Black"/>
              </a:rPr>
              <a:t> </a:t>
            </a:r>
            <a:r>
              <a:rPr sz="2000" b="1" spc="15" dirty="0">
                <a:solidFill>
                  <a:srgbClr val="004F6B"/>
                </a:solidFill>
                <a:cs typeface="Arial Black"/>
              </a:rPr>
              <a:t>a</a:t>
            </a:r>
            <a:r>
              <a:rPr sz="2000" b="1" spc="-130" dirty="0">
                <a:solidFill>
                  <a:srgbClr val="004F6B"/>
                </a:solidFill>
                <a:cs typeface="Arial Black"/>
              </a:rPr>
              <a:t> </a:t>
            </a:r>
            <a:r>
              <a:rPr sz="2000" b="1" spc="-15" dirty="0">
                <a:solidFill>
                  <a:srgbClr val="004F6B"/>
                </a:solidFill>
                <a:cs typeface="Arial Black"/>
              </a:rPr>
              <a:t>good</a:t>
            </a:r>
            <a:r>
              <a:rPr lang="en-GB" sz="2000" b="1" spc="-15" dirty="0">
                <a:solidFill>
                  <a:srgbClr val="004F6B"/>
                </a:solidFill>
                <a:cs typeface="Arial Black"/>
              </a:rPr>
              <a:t> </a:t>
            </a:r>
            <a:r>
              <a:rPr sz="2000" b="1" spc="-75" dirty="0">
                <a:solidFill>
                  <a:srgbClr val="004F6B"/>
                </a:solidFill>
                <a:cs typeface="Arial Black"/>
              </a:rPr>
              <a:t>care</a:t>
            </a:r>
            <a:r>
              <a:rPr sz="2000" b="1" spc="-155" dirty="0">
                <a:solidFill>
                  <a:srgbClr val="004F6B"/>
                </a:solidFill>
                <a:cs typeface="Arial Black"/>
              </a:rPr>
              <a:t> </a:t>
            </a:r>
            <a:r>
              <a:rPr sz="2000" b="1" spc="-30" dirty="0">
                <a:solidFill>
                  <a:srgbClr val="004F6B"/>
                </a:solidFill>
                <a:cs typeface="Arial Black"/>
              </a:rPr>
              <a:t>home</a:t>
            </a:r>
            <a:r>
              <a:rPr sz="2000" b="1" spc="-140" dirty="0">
                <a:solidFill>
                  <a:srgbClr val="004F6B"/>
                </a:solidFill>
                <a:cs typeface="Arial Black"/>
              </a:rPr>
              <a:t> </a:t>
            </a:r>
            <a:r>
              <a:rPr sz="2000" b="1" spc="-90" dirty="0">
                <a:solidFill>
                  <a:srgbClr val="004F6B"/>
                </a:solidFill>
                <a:cs typeface="Arial Black"/>
              </a:rPr>
              <a:t>for</a:t>
            </a:r>
            <a:r>
              <a:rPr sz="2000" b="1" spc="-140" dirty="0">
                <a:solidFill>
                  <a:srgbClr val="004F6B"/>
                </a:solidFill>
                <a:cs typeface="Arial Black"/>
              </a:rPr>
              <a:t> </a:t>
            </a:r>
            <a:r>
              <a:rPr sz="2000" b="1" spc="20" dirty="0">
                <a:solidFill>
                  <a:srgbClr val="004F6B"/>
                </a:solidFill>
                <a:cs typeface="Arial Black"/>
              </a:rPr>
              <a:t>a</a:t>
            </a:r>
            <a:r>
              <a:rPr sz="2000" b="1" spc="-135" dirty="0">
                <a:solidFill>
                  <a:srgbClr val="004F6B"/>
                </a:solidFill>
                <a:cs typeface="Arial Black"/>
              </a:rPr>
              <a:t> </a:t>
            </a:r>
            <a:r>
              <a:rPr sz="2000" b="1" spc="-65" dirty="0">
                <a:solidFill>
                  <a:srgbClr val="004F6B"/>
                </a:solidFill>
                <a:cs typeface="Arial Black"/>
              </a:rPr>
              <a:t>loved</a:t>
            </a:r>
            <a:r>
              <a:rPr sz="2000" b="1" spc="-145" dirty="0">
                <a:solidFill>
                  <a:srgbClr val="004F6B"/>
                </a:solidFill>
                <a:cs typeface="Arial Black"/>
              </a:rPr>
              <a:t> </a:t>
            </a:r>
            <a:r>
              <a:rPr sz="2000" b="1" spc="-60" dirty="0">
                <a:solidFill>
                  <a:srgbClr val="004F6B"/>
                </a:solidFill>
                <a:cs typeface="Arial Black"/>
              </a:rPr>
              <a:t>one</a:t>
            </a:r>
            <a:r>
              <a:rPr sz="2000" b="1" spc="-135" dirty="0">
                <a:solidFill>
                  <a:srgbClr val="004F6B"/>
                </a:solidFill>
                <a:cs typeface="Arial Black"/>
              </a:rPr>
              <a:t> </a:t>
            </a:r>
            <a:r>
              <a:rPr sz="2000" b="1" spc="375" dirty="0">
                <a:solidFill>
                  <a:srgbClr val="004F6B"/>
                </a:solidFill>
                <a:cs typeface="Arial Black"/>
              </a:rPr>
              <a:t>–</a:t>
            </a:r>
            <a:r>
              <a:rPr sz="2000" b="1" spc="-135" dirty="0">
                <a:solidFill>
                  <a:srgbClr val="004F6B"/>
                </a:solidFill>
                <a:cs typeface="Arial Black"/>
              </a:rPr>
              <a:t> </a:t>
            </a:r>
            <a:r>
              <a:rPr sz="2000" b="1" spc="-45" dirty="0">
                <a:solidFill>
                  <a:srgbClr val="004F6B"/>
                </a:solidFill>
                <a:cs typeface="Arial Black"/>
              </a:rPr>
              <a:t>you</a:t>
            </a:r>
            <a:r>
              <a:rPr sz="2000" b="1" spc="-155" dirty="0">
                <a:solidFill>
                  <a:srgbClr val="004F6B"/>
                </a:solidFill>
                <a:cs typeface="Arial Black"/>
              </a:rPr>
              <a:t> </a:t>
            </a:r>
            <a:r>
              <a:rPr sz="2000" b="1" spc="-45" dirty="0">
                <a:solidFill>
                  <a:srgbClr val="004F6B"/>
                </a:solidFill>
                <a:cs typeface="Arial Black"/>
              </a:rPr>
              <a:t>can</a:t>
            </a:r>
            <a:r>
              <a:rPr sz="2000" b="1" spc="-140" dirty="0">
                <a:solidFill>
                  <a:srgbClr val="004F6B"/>
                </a:solidFill>
                <a:cs typeface="Arial Black"/>
              </a:rPr>
              <a:t> </a:t>
            </a:r>
            <a:r>
              <a:rPr sz="2000" b="1" spc="-75" dirty="0">
                <a:solidFill>
                  <a:srgbClr val="004F6B"/>
                </a:solidFill>
                <a:cs typeface="Arial Black"/>
              </a:rPr>
              <a:t>count</a:t>
            </a:r>
            <a:r>
              <a:rPr sz="2000" b="1" spc="-160" dirty="0">
                <a:solidFill>
                  <a:srgbClr val="004F6B"/>
                </a:solidFill>
                <a:cs typeface="Arial Black"/>
              </a:rPr>
              <a:t> </a:t>
            </a:r>
            <a:r>
              <a:rPr sz="2000" b="1" spc="-45" dirty="0">
                <a:solidFill>
                  <a:srgbClr val="004F6B"/>
                </a:solidFill>
                <a:cs typeface="Arial Black"/>
              </a:rPr>
              <a:t>on</a:t>
            </a:r>
            <a:r>
              <a:rPr sz="2000" b="1" spc="-135" dirty="0">
                <a:solidFill>
                  <a:srgbClr val="004F6B"/>
                </a:solidFill>
                <a:cs typeface="Arial Black"/>
              </a:rPr>
              <a:t> </a:t>
            </a:r>
            <a:r>
              <a:rPr sz="2000" b="1" spc="-120" dirty="0">
                <a:solidFill>
                  <a:srgbClr val="004F6B"/>
                </a:solidFill>
                <a:cs typeface="Arial Black"/>
              </a:rPr>
              <a:t>us.</a:t>
            </a:r>
            <a:endParaRPr sz="2000" b="1" dirty="0">
              <a:cs typeface="Arial Black"/>
            </a:endParaRPr>
          </a:p>
          <a:p>
            <a:pPr marL="12700">
              <a:lnSpc>
                <a:spcPct val="100000"/>
              </a:lnSpc>
              <a:spcBef>
                <a:spcPts val="2160"/>
              </a:spcBef>
            </a:pPr>
            <a:r>
              <a:rPr sz="2000" b="1" spc="-145" dirty="0">
                <a:solidFill>
                  <a:srgbClr val="004F6B"/>
                </a:solidFill>
                <a:cs typeface="Arial Black"/>
              </a:rPr>
              <a:t>This </a:t>
            </a:r>
            <a:r>
              <a:rPr sz="2000" b="1" spc="-60" dirty="0">
                <a:solidFill>
                  <a:srgbClr val="004F6B"/>
                </a:solidFill>
                <a:cs typeface="Arial Black"/>
              </a:rPr>
              <a:t>year</a:t>
            </a:r>
            <a:r>
              <a:rPr lang="en-GB" sz="2000" b="1" spc="-60" dirty="0">
                <a:solidFill>
                  <a:srgbClr val="004F6B"/>
                </a:solidFill>
                <a:cs typeface="Arial Black"/>
              </a:rPr>
              <a:t>,</a:t>
            </a:r>
            <a:r>
              <a:rPr sz="2000" b="1" spc="-60" dirty="0">
                <a:solidFill>
                  <a:srgbClr val="004F6B"/>
                </a:solidFill>
                <a:cs typeface="Arial Black"/>
              </a:rPr>
              <a:t> </a:t>
            </a:r>
            <a:r>
              <a:rPr sz="2000" b="1" spc="-110" dirty="0">
                <a:solidFill>
                  <a:srgbClr val="004F6B"/>
                </a:solidFill>
                <a:cs typeface="Arial Black"/>
              </a:rPr>
              <a:t>we’ve </a:t>
            </a:r>
            <a:r>
              <a:rPr sz="2000" b="1" spc="-50" dirty="0">
                <a:solidFill>
                  <a:srgbClr val="004F6B"/>
                </a:solidFill>
                <a:cs typeface="Arial Black"/>
              </a:rPr>
              <a:t>helped </a:t>
            </a:r>
            <a:r>
              <a:rPr sz="2000" b="1" spc="-55" dirty="0">
                <a:solidFill>
                  <a:srgbClr val="004F6B"/>
                </a:solidFill>
                <a:cs typeface="Arial Black"/>
              </a:rPr>
              <a:t>people</a:t>
            </a:r>
            <a:r>
              <a:rPr sz="2000" b="1" spc="-350" dirty="0">
                <a:solidFill>
                  <a:srgbClr val="004F6B"/>
                </a:solidFill>
                <a:cs typeface="Arial Black"/>
              </a:rPr>
              <a:t> </a:t>
            </a:r>
            <a:r>
              <a:rPr sz="2000" b="1" spc="-65" dirty="0">
                <a:solidFill>
                  <a:srgbClr val="004F6B"/>
                </a:solidFill>
                <a:cs typeface="Arial Black"/>
              </a:rPr>
              <a:t>by:</a:t>
            </a:r>
            <a:endParaRPr sz="2000" b="1" dirty="0">
              <a:cs typeface="Arial Black"/>
            </a:endParaRPr>
          </a:p>
        </p:txBody>
      </p:sp>
      <p:sp>
        <p:nvSpPr>
          <p:cNvPr id="9" name="object 9"/>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18</a:t>
            </a:fld>
            <a:endParaRPr spc="80"/>
          </a:p>
        </p:txBody>
      </p:sp>
      <p:sp>
        <p:nvSpPr>
          <p:cNvPr id="7" name="object 7"/>
          <p:cNvSpPr txBox="1"/>
          <p:nvPr/>
        </p:nvSpPr>
        <p:spPr>
          <a:xfrm>
            <a:off x="489000" y="8844016"/>
            <a:ext cx="5270450" cy="1243930"/>
          </a:xfrm>
          <a:prstGeom prst="rect">
            <a:avLst/>
          </a:prstGeom>
        </p:spPr>
        <p:txBody>
          <a:bodyPr vert="horz" wrap="square" lIns="0" tIns="12700" rIns="0" bIns="0" rtlCol="0">
            <a:spAutoFit/>
          </a:bodyPr>
          <a:lstStyle/>
          <a:p>
            <a:pPr marL="299085" indent="-287020">
              <a:lnSpc>
                <a:spcPct val="100000"/>
              </a:lnSpc>
              <a:spcBef>
                <a:spcPts val="100"/>
              </a:spcBef>
              <a:buFont typeface="Arial"/>
              <a:buChar char="•"/>
              <a:tabLst>
                <a:tab pos="299085" algn="l"/>
                <a:tab pos="299720" algn="l"/>
              </a:tabLst>
            </a:pPr>
            <a:r>
              <a:rPr sz="1600" spc="-75" dirty="0">
                <a:cs typeface="Arial Black"/>
              </a:rPr>
              <a:t>Providing </a:t>
            </a:r>
            <a:r>
              <a:rPr lang="en-GB" sz="1600" spc="-20" dirty="0">
                <a:cs typeface="Arial Black"/>
              </a:rPr>
              <a:t>up-to-date</a:t>
            </a:r>
            <a:r>
              <a:rPr sz="1600" spc="-35" dirty="0">
                <a:cs typeface="Arial Black"/>
              </a:rPr>
              <a:t> </a:t>
            </a:r>
            <a:r>
              <a:rPr sz="1600" spc="-60" dirty="0">
                <a:cs typeface="Arial Black"/>
              </a:rPr>
              <a:t>information </a:t>
            </a:r>
            <a:r>
              <a:rPr sz="1600" spc="-45" dirty="0">
                <a:cs typeface="Arial Black"/>
              </a:rPr>
              <a:t>people </a:t>
            </a:r>
            <a:r>
              <a:rPr sz="1600" spc="-35" dirty="0">
                <a:cs typeface="Arial Black"/>
              </a:rPr>
              <a:t>can</a:t>
            </a:r>
            <a:r>
              <a:rPr sz="1600" spc="-225" dirty="0">
                <a:cs typeface="Arial Black"/>
              </a:rPr>
              <a:t> </a:t>
            </a:r>
            <a:r>
              <a:rPr sz="1600" spc="-100" dirty="0">
                <a:cs typeface="Arial Black"/>
              </a:rPr>
              <a:t>trust</a:t>
            </a:r>
            <a:endParaRPr sz="1600" dirty="0">
              <a:cs typeface="Arial Black"/>
            </a:endParaRPr>
          </a:p>
          <a:p>
            <a:pPr marL="299085" indent="-287020">
              <a:lnSpc>
                <a:spcPct val="100000"/>
              </a:lnSpc>
              <a:buFont typeface="Arial"/>
              <a:buChar char="•"/>
              <a:tabLst>
                <a:tab pos="299085" algn="l"/>
                <a:tab pos="299720" algn="l"/>
              </a:tabLst>
            </a:pPr>
            <a:r>
              <a:rPr sz="1600" spc="-75" dirty="0">
                <a:cs typeface="Arial Black"/>
              </a:rPr>
              <a:t>Helping </a:t>
            </a:r>
            <a:r>
              <a:rPr sz="1600" spc="-45" dirty="0">
                <a:cs typeface="Arial Black"/>
              </a:rPr>
              <a:t>people </a:t>
            </a:r>
            <a:r>
              <a:rPr sz="1600" spc="-75" dirty="0">
                <a:cs typeface="Arial Black"/>
              </a:rPr>
              <a:t>access </a:t>
            </a:r>
            <a:r>
              <a:rPr sz="1600" spc="-70" dirty="0">
                <a:cs typeface="Arial Black"/>
              </a:rPr>
              <a:t>the </a:t>
            </a:r>
            <a:r>
              <a:rPr sz="1600" spc="-95" dirty="0">
                <a:cs typeface="Arial Black"/>
              </a:rPr>
              <a:t>services </a:t>
            </a:r>
            <a:r>
              <a:rPr sz="1600" spc="-75" dirty="0">
                <a:cs typeface="Arial Black"/>
              </a:rPr>
              <a:t>they</a:t>
            </a:r>
            <a:r>
              <a:rPr sz="1600" spc="-50" dirty="0">
                <a:cs typeface="Arial Black"/>
              </a:rPr>
              <a:t> </a:t>
            </a:r>
            <a:r>
              <a:rPr sz="1600" spc="-40" dirty="0">
                <a:cs typeface="Arial Black"/>
              </a:rPr>
              <a:t>need</a:t>
            </a:r>
            <a:endParaRPr sz="1600" dirty="0">
              <a:cs typeface="Arial Black"/>
            </a:endParaRPr>
          </a:p>
          <a:p>
            <a:pPr marL="299085" indent="-287020">
              <a:lnSpc>
                <a:spcPct val="100000"/>
              </a:lnSpc>
              <a:buFont typeface="Arial"/>
              <a:buChar char="•"/>
              <a:tabLst>
                <a:tab pos="299085" algn="l"/>
                <a:tab pos="299720" algn="l"/>
              </a:tabLst>
            </a:pPr>
            <a:r>
              <a:rPr sz="1600" spc="-75" dirty="0">
                <a:cs typeface="Arial Black"/>
              </a:rPr>
              <a:t>Helping </a:t>
            </a:r>
            <a:r>
              <a:rPr sz="1600" spc="-45" dirty="0">
                <a:cs typeface="Arial Black"/>
              </a:rPr>
              <a:t>people </a:t>
            </a:r>
            <a:r>
              <a:rPr sz="1600" spc="-75" dirty="0">
                <a:cs typeface="Arial Black"/>
              </a:rPr>
              <a:t>access </a:t>
            </a:r>
            <a:r>
              <a:rPr sz="1600" spc="-185" dirty="0">
                <a:cs typeface="Arial Black"/>
              </a:rPr>
              <a:t>NHS</a:t>
            </a:r>
            <a:r>
              <a:rPr sz="1600" spc="-100" dirty="0">
                <a:cs typeface="Arial Black"/>
              </a:rPr>
              <a:t> </a:t>
            </a:r>
            <a:r>
              <a:rPr sz="1600" spc="-85" dirty="0">
                <a:cs typeface="Arial Black"/>
              </a:rPr>
              <a:t>dentistry</a:t>
            </a:r>
            <a:endParaRPr sz="1600" dirty="0">
              <a:cs typeface="Arial Black"/>
            </a:endParaRPr>
          </a:p>
          <a:p>
            <a:pPr marL="297180" marR="5080" indent="-285115">
              <a:lnSpc>
                <a:spcPct val="100000"/>
              </a:lnSpc>
              <a:buFont typeface="Arial"/>
              <a:buChar char="•"/>
              <a:tabLst>
                <a:tab pos="299085" algn="l"/>
                <a:tab pos="299720" algn="l"/>
              </a:tabLst>
            </a:pPr>
            <a:r>
              <a:rPr sz="1600" spc="-65" dirty="0">
                <a:cs typeface="Arial Black"/>
              </a:rPr>
              <a:t>Supporting </a:t>
            </a:r>
            <a:r>
              <a:rPr sz="1600" spc="-45" dirty="0">
                <a:cs typeface="Arial Black"/>
              </a:rPr>
              <a:t>people </a:t>
            </a:r>
            <a:r>
              <a:rPr sz="1600" spc="-70" dirty="0">
                <a:cs typeface="Arial Black"/>
              </a:rPr>
              <a:t>to </a:t>
            </a:r>
            <a:r>
              <a:rPr sz="1600" spc="-105" dirty="0">
                <a:cs typeface="Arial Black"/>
              </a:rPr>
              <a:t>look </a:t>
            </a:r>
            <a:r>
              <a:rPr sz="1600" spc="-65" dirty="0">
                <a:cs typeface="Arial Black"/>
              </a:rPr>
              <a:t>after </a:t>
            </a:r>
            <a:r>
              <a:rPr sz="1600" spc="-90" dirty="0">
                <a:cs typeface="Arial Black"/>
              </a:rPr>
              <a:t>their </a:t>
            </a:r>
            <a:r>
              <a:rPr sz="1600" spc="-65" dirty="0">
                <a:cs typeface="Arial Black"/>
              </a:rPr>
              <a:t>health </a:t>
            </a:r>
            <a:r>
              <a:rPr sz="1600" spc="-50" dirty="0">
                <a:cs typeface="Arial Black"/>
              </a:rPr>
              <a:t>during </a:t>
            </a:r>
            <a:r>
              <a:rPr sz="1600" spc="-70" dirty="0">
                <a:cs typeface="Arial Black"/>
              </a:rPr>
              <a:t>the </a:t>
            </a:r>
            <a:r>
              <a:rPr lang="en-GB" sz="1600" spc="-85" dirty="0">
                <a:cs typeface="Arial Black"/>
              </a:rPr>
              <a:t>cost–of–living</a:t>
            </a:r>
            <a:r>
              <a:rPr sz="1600" spc="-100" dirty="0">
                <a:cs typeface="Arial Black"/>
              </a:rPr>
              <a:t> </a:t>
            </a:r>
            <a:r>
              <a:rPr sz="1600" spc="-114" dirty="0">
                <a:cs typeface="Arial Black"/>
              </a:rPr>
              <a:t>crisis</a:t>
            </a:r>
            <a:endParaRPr sz="1600" dirty="0">
              <a:cs typeface="Arial Black"/>
            </a:endParaRPr>
          </a:p>
        </p:txBody>
      </p:sp>
      <p:sp>
        <p:nvSpPr>
          <p:cNvPr id="8" name="object 8"/>
          <p:cNvSpPr txBox="1">
            <a:spLocks noGrp="1"/>
          </p:cNvSpPr>
          <p:nvPr>
            <p:ph type="title"/>
          </p:nvPr>
        </p:nvSpPr>
        <p:spPr>
          <a:xfrm>
            <a:off x="492963" y="4509261"/>
            <a:ext cx="3930015" cy="1675459"/>
          </a:xfrm>
          <a:prstGeom prst="rect">
            <a:avLst/>
          </a:prstGeom>
        </p:spPr>
        <p:txBody>
          <a:bodyPr vert="horz" wrap="square" lIns="0" tIns="13335" rIns="0" bIns="0" rtlCol="0">
            <a:spAutoFit/>
          </a:bodyPr>
          <a:lstStyle/>
          <a:p>
            <a:pPr marL="12700" marR="5080">
              <a:lnSpc>
                <a:spcPct val="100000"/>
              </a:lnSpc>
              <a:spcBef>
                <a:spcPts val="105"/>
              </a:spcBef>
            </a:pPr>
            <a:r>
              <a:rPr sz="5400" spc="229" dirty="0">
                <a:solidFill>
                  <a:srgbClr val="004F6B"/>
                </a:solidFill>
                <a:latin typeface="+mj-lt"/>
              </a:rPr>
              <a:t>Advice </a:t>
            </a:r>
            <a:r>
              <a:rPr sz="5400" spc="420" dirty="0">
                <a:solidFill>
                  <a:srgbClr val="004F6B"/>
                </a:solidFill>
                <a:latin typeface="+mj-lt"/>
              </a:rPr>
              <a:t>and  </a:t>
            </a:r>
            <a:r>
              <a:rPr sz="5400" spc="295" dirty="0">
                <a:solidFill>
                  <a:srgbClr val="004F6B"/>
                </a:solidFill>
                <a:latin typeface="+mj-lt"/>
              </a:rPr>
              <a:t>information</a:t>
            </a:r>
            <a:endParaRPr sz="5400" dirty="0">
              <a:latin typeface="+mj-lt"/>
            </a:endParaRPr>
          </a:p>
        </p:txBody>
      </p:sp>
      <p:sp>
        <p:nvSpPr>
          <p:cNvPr id="11" name="object 12">
            <a:extLst>
              <a:ext uri="{FF2B5EF4-FFF2-40B4-BE49-F238E27FC236}">
                <a16:creationId xmlns:a16="http://schemas.microsoft.com/office/drawing/2014/main" id="{5F9B2677-21CF-1AB3-DAF0-A6AE5996FE15}"/>
              </a:ext>
            </a:extLst>
          </p:cNvPr>
          <p:cNvSpPr txBox="1">
            <a:spLocks/>
          </p:cNvSpPr>
          <p:nvPr/>
        </p:nvSpPr>
        <p:spPr>
          <a:xfrm>
            <a:off x="489000" y="10127471"/>
            <a:ext cx="2833269" cy="141705"/>
          </a:xfrm>
          <a:prstGeom prst="rect">
            <a:avLst/>
          </a:prstGeom>
        </p:spPr>
        <p:txBody>
          <a:bodyPr vert="horz" wrap="square" lIns="0" tIns="18415" rIns="0" bIns="0" rtlCol="0">
            <a:spAutoFit/>
          </a:bodyPr>
          <a:lstStyle>
            <a:defPPr>
              <a:defRPr lang="en-US"/>
            </a:defPPr>
            <a:lvl1pPr marL="0" algn="l" defTabSz="914400" rtl="0" eaLnBrk="1" latinLnBrk="0" hangingPunct="1">
              <a:defRPr sz="800" b="0" i="0" kern="1200">
                <a:solidFill>
                  <a:srgbClr val="565655"/>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45"/>
              </a:spcBef>
            </a:pPr>
            <a:r>
              <a:rPr lang="en-GB" spc="5"/>
              <a:t>Healthwatch</a:t>
            </a:r>
            <a:r>
              <a:rPr lang="en-GB" spc="-85"/>
              <a:t> </a:t>
            </a:r>
            <a:r>
              <a:rPr lang="en-GB"/>
              <a:t>Newham</a:t>
            </a:r>
            <a:r>
              <a:rPr lang="en-GB" spc="-75"/>
              <a:t> </a:t>
            </a:r>
            <a:r>
              <a:rPr lang="en-GB" spc="5"/>
              <a:t>Annual</a:t>
            </a:r>
            <a:r>
              <a:rPr lang="en-GB" spc="-75"/>
              <a:t> </a:t>
            </a:r>
            <a:r>
              <a:rPr lang="en-GB" spc="-10"/>
              <a:t>Report</a:t>
            </a:r>
            <a:r>
              <a:rPr lang="en-GB" spc="-80"/>
              <a:t> </a:t>
            </a:r>
            <a:r>
              <a:rPr lang="en-GB" spc="-20"/>
              <a:t>2022/23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95DF58-4118-4551-8C61-1A7ED177FA2D}" type="slidenum">
              <a:rPr lang="en-GB" noProof="0" smtClean="0"/>
              <a:pPr/>
              <a:t>19</a:t>
            </a:fld>
            <a:endParaRPr lang="en-GB" noProof="0"/>
          </a:p>
        </p:txBody>
      </p:sp>
      <p:sp>
        <p:nvSpPr>
          <p:cNvPr id="19" name="TextBox 18">
            <a:extLst>
              <a:ext uri="{FF2B5EF4-FFF2-40B4-BE49-F238E27FC236}">
                <a16:creationId xmlns:a16="http://schemas.microsoft.com/office/drawing/2014/main" id="{D0F940ED-38AF-4CA3-A41B-16C9579A9EBE}"/>
              </a:ext>
            </a:extLst>
          </p:cNvPr>
          <p:cNvSpPr txBox="1"/>
          <p:nvPr/>
        </p:nvSpPr>
        <p:spPr>
          <a:xfrm>
            <a:off x="517458" y="888735"/>
            <a:ext cx="6497389" cy="3639330"/>
          </a:xfrm>
          <a:prstGeom prst="rect">
            <a:avLst/>
          </a:prstGeom>
          <a:noFill/>
        </p:spPr>
        <p:txBody>
          <a:bodyPr wrap="square">
            <a:spAutoFit/>
          </a:bodyPr>
          <a:lstStyle/>
          <a:p>
            <a:pPr>
              <a:lnSpc>
                <a:spcPct val="107000"/>
              </a:lnSpc>
              <a:spcAft>
                <a:spcPts val="864"/>
              </a:spcAft>
            </a:pPr>
            <a:r>
              <a:rPr kumimoji="0" lang="en-GB" sz="3200" b="1" i="0" u="none" strike="noStrike" kern="0" cap="none" spc="75" normalizeH="0" baseline="0" noProof="0" dirty="0">
                <a:ln>
                  <a:noFill/>
                </a:ln>
                <a:solidFill>
                  <a:srgbClr val="E73D96"/>
                </a:solidFill>
                <a:effectLst/>
                <a:uLnTx/>
                <a:uFillTx/>
                <a:latin typeface="+mj-lt"/>
                <a:ea typeface="+mj-ea"/>
                <a:cs typeface="Arial"/>
              </a:rPr>
              <a:t>Advice and Information Service </a:t>
            </a:r>
          </a:p>
          <a:p>
            <a:pPr>
              <a:lnSpc>
                <a:spcPct val="107000"/>
              </a:lnSpc>
              <a:spcAft>
                <a:spcPts val="864"/>
              </a:spcAft>
            </a:pPr>
            <a:r>
              <a:rPr lang="en-GB" sz="1600" b="1" dirty="0">
                <a:solidFill>
                  <a:srgbClr val="004F6B"/>
                </a:solidFill>
                <a:ea typeface="Calibri" panose="020F0502020204030204" pitchFamily="34" charset="0"/>
                <a:cs typeface="Times New Roman" panose="02020603050405020304" pitchFamily="18" charset="0"/>
              </a:rPr>
              <a:t>Healthwatch Newham Website Resources </a:t>
            </a:r>
          </a:p>
          <a:p>
            <a:pPr>
              <a:lnSpc>
                <a:spcPct val="107000"/>
              </a:lnSpc>
              <a:spcAft>
                <a:spcPts val="864"/>
              </a:spcAft>
            </a:pPr>
            <a:r>
              <a:rPr lang="en-GB" sz="1400" b="1" dirty="0">
                <a:ea typeface="Calibri" panose="020F0502020204030204" pitchFamily="34" charset="0"/>
                <a:cs typeface="Times New Roman" panose="02020603050405020304" pitchFamily="18" charset="0"/>
              </a:rPr>
              <a:t>Visit </a:t>
            </a:r>
            <a:r>
              <a:rPr lang="en-GB" sz="1400" b="1" dirty="0">
                <a:ea typeface="Calibri" panose="020F0502020204030204" pitchFamily="34" charset="0"/>
                <a:cs typeface="Times New Roman" panose="02020603050405020304" pitchFamily="18" charset="0"/>
                <a:hlinkClick r:id="rId2"/>
              </a:rPr>
              <a:t>www.healthwatchnewham.co.uk </a:t>
            </a:r>
            <a:r>
              <a:rPr lang="en-GB" sz="1400" b="1" dirty="0">
                <a:ea typeface="Calibri" panose="020F0502020204030204" pitchFamily="34" charset="0"/>
                <a:cs typeface="Times New Roman" panose="02020603050405020304" pitchFamily="18" charset="0"/>
              </a:rPr>
              <a:t>to see our up-to-date resources, including updates on GP, hospital and social care providers, support and guidance on COVID-19, specific information for high-risk groups and details of support available locally, shopping and prescription deliveries to look for after one’s physical and mental health whilst in isolation. We review and update all our resources regularly. </a:t>
            </a:r>
          </a:p>
          <a:p>
            <a:pPr>
              <a:lnSpc>
                <a:spcPct val="107000"/>
              </a:lnSpc>
              <a:spcAft>
                <a:spcPts val="864"/>
              </a:spcAft>
            </a:pPr>
            <a:r>
              <a:rPr lang="en-GB" sz="1400" b="1" dirty="0">
                <a:ea typeface="Calibri" panose="020F0502020204030204" pitchFamily="34" charset="0"/>
                <a:cs typeface="Times New Roman" panose="02020603050405020304" pitchFamily="18" charset="0"/>
              </a:rPr>
              <a:t>We help residents find their required health and social care by providing details and signposting people to relevant services. To learn more, visit our resources and directory pages at </a:t>
            </a:r>
            <a:r>
              <a:rPr lang="en-GB" sz="1400" b="1" u="sng" dirty="0">
                <a:solidFill>
                  <a:srgbClr val="0000FF"/>
                </a:solidFill>
                <a:ea typeface="Calibri" panose="020F0502020204030204" pitchFamily="34" charset="0"/>
                <a:cs typeface="Times New Roman" panose="02020603050405020304" pitchFamily="18" charset="0"/>
                <a:hlinkClick r:id="rId3"/>
              </a:rPr>
              <a:t>healthwatchnewham.co.uk/resources-1</a:t>
            </a:r>
            <a:r>
              <a:rPr lang="en-GB" sz="1400" b="1" dirty="0">
                <a:ea typeface="Calibri" panose="020F0502020204030204" pitchFamily="34" charset="0"/>
                <a:cs typeface="Times New Roman" panose="02020603050405020304" pitchFamily="18" charset="0"/>
              </a:rPr>
              <a:t> and </a:t>
            </a:r>
            <a:r>
              <a:rPr lang="en-GB" sz="1400" b="1" u="sng" dirty="0">
                <a:solidFill>
                  <a:srgbClr val="0000FF"/>
                </a:solidFill>
                <a:ea typeface="Calibri" panose="020F0502020204030204" pitchFamily="34" charset="0"/>
                <a:cs typeface="Times New Roman" panose="02020603050405020304" pitchFamily="18" charset="0"/>
                <a:hlinkClick r:id="rId4"/>
              </a:rPr>
              <a:t>healthwatchnewham.co.uk/directory</a:t>
            </a:r>
            <a:r>
              <a:rPr lang="en-GB" sz="1400" b="1" u="sng" dirty="0">
                <a:solidFill>
                  <a:srgbClr val="0000FF"/>
                </a:solidFill>
                <a:ea typeface="Calibri" panose="020F0502020204030204" pitchFamily="34" charset="0"/>
                <a:cs typeface="Times New Roman" panose="02020603050405020304" pitchFamily="18" charset="0"/>
              </a:rPr>
              <a:t>.</a:t>
            </a:r>
            <a:r>
              <a:rPr lang="en-GB" sz="1400" b="1" dirty="0">
                <a:ea typeface="Calibri" panose="020F0502020204030204" pitchFamily="34" charset="0"/>
                <a:cs typeface="Times New Roman" panose="02020603050405020304" pitchFamily="18" charset="0"/>
              </a:rPr>
              <a:t> </a:t>
            </a:r>
          </a:p>
          <a:p>
            <a:pPr>
              <a:lnSpc>
                <a:spcPct val="107000"/>
              </a:lnSpc>
              <a:spcAft>
                <a:spcPts val="864"/>
              </a:spcAft>
            </a:pPr>
            <a:r>
              <a:rPr lang="en-GB" sz="1400" b="1" dirty="0">
                <a:ea typeface="Calibri" panose="020F0502020204030204" pitchFamily="34" charset="0"/>
                <a:cs typeface="Times New Roman" panose="02020603050405020304" pitchFamily="18" charset="0"/>
              </a:rPr>
              <a:t>Call us on 020 3866 2969 for any health and social care questions. </a:t>
            </a:r>
            <a:endParaRPr lang="en-GB" sz="1200" b="1" dirty="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E798313B-A1E8-4F36-8D8F-BE6C3961E5B2}"/>
              </a:ext>
            </a:extLst>
          </p:cNvPr>
          <p:cNvSpPr txBox="1"/>
          <p:nvPr/>
        </p:nvSpPr>
        <p:spPr>
          <a:xfrm>
            <a:off x="507509" y="4664075"/>
            <a:ext cx="6272436" cy="1209242"/>
          </a:xfrm>
          <a:prstGeom prst="rect">
            <a:avLst/>
          </a:prstGeom>
          <a:noFill/>
        </p:spPr>
        <p:txBody>
          <a:bodyPr wrap="square">
            <a:spAutoFit/>
          </a:bodyPr>
          <a:lstStyle/>
          <a:p>
            <a:pPr>
              <a:lnSpc>
                <a:spcPct val="107000"/>
              </a:lnSpc>
              <a:spcAft>
                <a:spcPts val="864"/>
              </a:spcAft>
            </a:pPr>
            <a:r>
              <a:rPr lang="en-GB" sz="1944" b="1" dirty="0">
                <a:solidFill>
                  <a:srgbClr val="004F6B"/>
                </a:solidFill>
                <a:ea typeface="Calibri" panose="020F0502020204030204" pitchFamily="34" charset="0"/>
                <a:cs typeface="Times New Roman" panose="02020603050405020304" pitchFamily="18" charset="0"/>
              </a:rPr>
              <a:t>Complex cases and safeguarding</a:t>
            </a:r>
            <a:endParaRPr lang="en-GB" sz="1512" b="1" dirty="0">
              <a:ea typeface="Calibri" panose="020F0502020204030204" pitchFamily="34" charset="0"/>
              <a:cs typeface="Times New Roman" panose="02020603050405020304" pitchFamily="18" charset="0"/>
            </a:endParaRPr>
          </a:p>
          <a:p>
            <a:pPr>
              <a:lnSpc>
                <a:spcPct val="107000"/>
              </a:lnSpc>
              <a:spcAft>
                <a:spcPts val="864"/>
              </a:spcAft>
            </a:pPr>
            <a:r>
              <a:rPr lang="en-GB" sz="1400" b="1" dirty="0">
                <a:ea typeface="Calibri" panose="020F0502020204030204" pitchFamily="34" charset="0"/>
                <a:cs typeface="Calibri" panose="020F0502020204030204" pitchFamily="34" charset="0"/>
              </a:rPr>
              <a:t>Occasionally,</a:t>
            </a:r>
            <a:r>
              <a:rPr lang="en-GB" sz="1400" b="1" dirty="0">
                <a:solidFill>
                  <a:schemeClr val="accent1"/>
                </a:solidFill>
                <a:ea typeface="Calibri" panose="020F0502020204030204" pitchFamily="34" charset="0"/>
                <a:cs typeface="Calibri" panose="020F0502020204030204" pitchFamily="34" charset="0"/>
              </a:rPr>
              <a:t> </a:t>
            </a:r>
            <a:r>
              <a:rPr lang="en-GB" sz="1400" b="1" dirty="0">
                <a:ea typeface="Calibri" panose="020F0502020204030204" pitchFamily="34" charset="0"/>
                <a:cs typeface="Calibri" panose="020F0502020204030204" pitchFamily="34" charset="0"/>
              </a:rPr>
              <a:t>residents, patients or their relatives need help accessing services and support or feel lost or not listened to by service providers</a:t>
            </a:r>
            <a:r>
              <a:rPr lang="en-GB" sz="1400" b="1" dirty="0">
                <a:solidFill>
                  <a:schemeClr val="accent1"/>
                </a:solidFill>
                <a:ea typeface="Calibri" panose="020F0502020204030204" pitchFamily="34" charset="0"/>
                <a:cs typeface="Calibri" panose="020F0502020204030204" pitchFamily="34" charset="0"/>
              </a:rPr>
              <a:t>.</a:t>
            </a:r>
            <a:r>
              <a:rPr lang="en-GB" sz="1400" b="1" dirty="0">
                <a:ea typeface="Calibri" panose="020F0502020204030204" pitchFamily="34" charset="0"/>
                <a:cs typeface="Calibri" panose="020F0502020204030204" pitchFamily="34" charset="0"/>
              </a:rPr>
              <a:t> They refer to Healthwatch for signposting and support. </a:t>
            </a:r>
          </a:p>
        </p:txBody>
      </p:sp>
      <p:sp>
        <p:nvSpPr>
          <p:cNvPr id="3" name="object 12">
            <a:extLst>
              <a:ext uri="{FF2B5EF4-FFF2-40B4-BE49-F238E27FC236}">
                <a16:creationId xmlns:a16="http://schemas.microsoft.com/office/drawing/2014/main" id="{35AC3BBF-2A2D-054A-929B-C387507BC35F}"/>
              </a:ext>
            </a:extLst>
          </p:cNvPr>
          <p:cNvSpPr txBox="1">
            <a:spLocks/>
          </p:cNvSpPr>
          <p:nvPr/>
        </p:nvSpPr>
        <p:spPr>
          <a:xfrm>
            <a:off x="473945" y="10135675"/>
            <a:ext cx="2833269" cy="141705"/>
          </a:xfrm>
          <a:prstGeom prst="rect">
            <a:avLst/>
          </a:prstGeom>
        </p:spPr>
        <p:txBody>
          <a:bodyPr vert="horz" wrap="square" lIns="0" tIns="18415" rIns="0" bIns="0" rtlCol="0">
            <a:spAutoFit/>
          </a:bodyPr>
          <a:lstStyle>
            <a:defPPr>
              <a:defRPr lang="en-US"/>
            </a:defPPr>
            <a:lvl1pPr marL="12700">
              <a:spcBef>
                <a:spcPts val="145"/>
              </a:spcBef>
              <a:defRPr sz="800" b="0" i="0" spc="5">
                <a:solidFill>
                  <a:srgbClr val="565655"/>
                </a:solidFill>
                <a:latin typeface="Verdan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Healthwatch Newham Annual Report 2022/23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5205" y="1094993"/>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3" name="object 3"/>
          <p:cNvSpPr txBox="1"/>
          <p:nvPr/>
        </p:nvSpPr>
        <p:spPr>
          <a:xfrm>
            <a:off x="489000" y="1224482"/>
            <a:ext cx="5880050" cy="3546740"/>
          </a:xfrm>
          <a:prstGeom prst="rect">
            <a:avLst/>
          </a:prstGeom>
        </p:spPr>
        <p:txBody>
          <a:bodyPr vert="horz" wrap="square" lIns="0" tIns="13335" rIns="0" bIns="0" rtlCol="0">
            <a:spAutoFit/>
          </a:bodyPr>
          <a:lstStyle/>
          <a:p>
            <a:pPr marL="12700">
              <a:lnSpc>
                <a:spcPct val="100000"/>
              </a:lnSpc>
              <a:spcBef>
                <a:spcPts val="105"/>
              </a:spcBef>
            </a:pPr>
            <a:r>
              <a:rPr sz="1600" b="1" spc="-75" dirty="0">
                <a:cs typeface="Arial Black"/>
              </a:rPr>
              <a:t>Message </a:t>
            </a:r>
            <a:r>
              <a:rPr sz="1600" b="1" spc="-55" dirty="0">
                <a:cs typeface="Arial Black"/>
              </a:rPr>
              <a:t>from </a:t>
            </a:r>
            <a:r>
              <a:rPr sz="1600" b="1" spc="-70" dirty="0">
                <a:cs typeface="Arial Black"/>
              </a:rPr>
              <a:t>our</a:t>
            </a:r>
            <a:r>
              <a:rPr sz="1600" b="1" spc="-170" dirty="0">
                <a:cs typeface="Arial Black"/>
              </a:rPr>
              <a:t> </a:t>
            </a:r>
            <a:r>
              <a:rPr lang="en-GB" sz="1600" b="1" spc="-170" dirty="0">
                <a:cs typeface="Arial Black"/>
              </a:rPr>
              <a:t> team                                                                                                                                                    3</a:t>
            </a:r>
            <a:endParaRPr sz="1600" b="1" dirty="0">
              <a:cs typeface="Arial Black"/>
            </a:endParaRPr>
          </a:p>
          <a:p>
            <a:pPr marL="12700">
              <a:lnSpc>
                <a:spcPct val="100000"/>
              </a:lnSpc>
              <a:spcBef>
                <a:spcPts val="1200"/>
              </a:spcBef>
            </a:pPr>
            <a:r>
              <a:rPr sz="1600" b="1" spc="-75" dirty="0">
                <a:cs typeface="Arial Black"/>
              </a:rPr>
              <a:t>About</a:t>
            </a:r>
            <a:r>
              <a:rPr sz="1600" b="1" spc="-90" dirty="0">
                <a:cs typeface="Arial Black"/>
              </a:rPr>
              <a:t> </a:t>
            </a:r>
            <a:r>
              <a:rPr sz="1600" b="1" spc="-95" dirty="0">
                <a:cs typeface="Arial Black"/>
              </a:rPr>
              <a:t>us</a:t>
            </a:r>
            <a:r>
              <a:rPr lang="en-GB" sz="1600" b="1" spc="-95" dirty="0">
                <a:cs typeface="Arial Black"/>
              </a:rPr>
              <a:t>					                          4</a:t>
            </a:r>
            <a:endParaRPr sz="1600" b="1" dirty="0">
              <a:cs typeface="Arial Black"/>
            </a:endParaRPr>
          </a:p>
          <a:p>
            <a:pPr marL="12700" marR="19050">
              <a:lnSpc>
                <a:spcPct val="171400"/>
              </a:lnSpc>
            </a:pPr>
            <a:r>
              <a:rPr sz="1600" b="1" spc="-100" dirty="0">
                <a:cs typeface="Arial Black"/>
              </a:rPr>
              <a:t>Highlights </a:t>
            </a:r>
            <a:r>
              <a:rPr sz="1600" b="1" spc="-50" dirty="0">
                <a:cs typeface="Arial Black"/>
              </a:rPr>
              <a:t>from </a:t>
            </a:r>
            <a:r>
              <a:rPr sz="1600" b="1" spc="-65" dirty="0">
                <a:cs typeface="Arial Black"/>
              </a:rPr>
              <a:t>our year  </a:t>
            </a:r>
            <a:r>
              <a:rPr lang="en-GB" sz="1600" b="1" spc="-65" dirty="0">
                <a:cs typeface="Arial Black"/>
              </a:rPr>
              <a:t>			                       6</a:t>
            </a:r>
          </a:p>
          <a:p>
            <a:pPr marL="12700" marR="19050">
              <a:lnSpc>
                <a:spcPct val="171400"/>
              </a:lnSpc>
            </a:pPr>
            <a:r>
              <a:rPr sz="1600" b="1" spc="-114" dirty="0">
                <a:cs typeface="Arial Black"/>
              </a:rPr>
              <a:t>Listening </a:t>
            </a:r>
            <a:r>
              <a:rPr sz="1600" b="1" spc="-80" dirty="0">
                <a:cs typeface="Arial Black"/>
              </a:rPr>
              <a:t>to </a:t>
            </a:r>
            <a:r>
              <a:rPr sz="1600" b="1" spc="-75" dirty="0">
                <a:cs typeface="Arial Black"/>
              </a:rPr>
              <a:t>your</a:t>
            </a:r>
            <a:r>
              <a:rPr sz="1600" b="1" spc="-110" dirty="0">
                <a:cs typeface="Arial Black"/>
              </a:rPr>
              <a:t> </a:t>
            </a:r>
            <a:r>
              <a:rPr sz="1600" b="1" spc="-95" dirty="0">
                <a:cs typeface="Arial Black"/>
              </a:rPr>
              <a:t>experiences  </a:t>
            </a:r>
            <a:r>
              <a:rPr lang="en-GB" sz="1600" b="1" spc="-95" dirty="0">
                <a:cs typeface="Arial Black"/>
              </a:rPr>
              <a:t>			                         9 Hearing from all communities			                       13</a:t>
            </a:r>
          </a:p>
          <a:p>
            <a:pPr marL="12700" marR="19050">
              <a:lnSpc>
                <a:spcPct val="171400"/>
              </a:lnSpc>
            </a:pPr>
            <a:r>
              <a:rPr sz="1600" b="1" spc="-90" dirty="0">
                <a:cs typeface="Arial Black"/>
              </a:rPr>
              <a:t>Advice </a:t>
            </a:r>
            <a:r>
              <a:rPr sz="1600" b="1" spc="-10" dirty="0">
                <a:cs typeface="Arial Black"/>
              </a:rPr>
              <a:t>and </a:t>
            </a:r>
            <a:r>
              <a:rPr sz="1600" b="1" spc="-70" dirty="0">
                <a:cs typeface="Arial Black"/>
              </a:rPr>
              <a:t>information  </a:t>
            </a:r>
            <a:r>
              <a:rPr lang="en-GB" sz="1600" b="1" spc="-70" dirty="0">
                <a:cs typeface="Arial Black"/>
              </a:rPr>
              <a:t>			                     18</a:t>
            </a:r>
          </a:p>
          <a:p>
            <a:pPr marL="12700" marR="19050">
              <a:lnSpc>
                <a:spcPct val="171400"/>
              </a:lnSpc>
            </a:pPr>
            <a:r>
              <a:rPr sz="1600" b="1" spc="-95" dirty="0" err="1">
                <a:cs typeface="Arial Black"/>
              </a:rPr>
              <a:t>Voluntee</a:t>
            </a:r>
            <a:r>
              <a:rPr lang="en-GB" sz="1600" b="1" spc="-95" dirty="0">
                <a:cs typeface="Arial Black"/>
              </a:rPr>
              <a:t>ring 				                       21</a:t>
            </a:r>
            <a:endParaRPr sz="1600" b="1" dirty="0">
              <a:cs typeface="Arial Black"/>
            </a:endParaRPr>
          </a:p>
          <a:p>
            <a:pPr marL="12700" marR="5080">
              <a:lnSpc>
                <a:spcPts val="2880"/>
              </a:lnSpc>
              <a:spcBef>
                <a:spcPts val="300"/>
              </a:spcBef>
            </a:pPr>
            <a:r>
              <a:rPr sz="1600" b="1" spc="-95" dirty="0">
                <a:cs typeface="Arial Black"/>
              </a:rPr>
              <a:t>Finances </a:t>
            </a:r>
            <a:r>
              <a:rPr sz="1600" b="1" spc="-10" dirty="0">
                <a:cs typeface="Arial Black"/>
              </a:rPr>
              <a:t>and </a:t>
            </a:r>
            <a:r>
              <a:rPr sz="1600" b="1" spc="-80" dirty="0">
                <a:cs typeface="Arial Black"/>
              </a:rPr>
              <a:t>future</a:t>
            </a:r>
            <a:r>
              <a:rPr sz="1600" b="1" spc="-165" dirty="0">
                <a:cs typeface="Arial Black"/>
              </a:rPr>
              <a:t> </a:t>
            </a:r>
            <a:r>
              <a:rPr sz="1600" b="1" spc="-105" dirty="0">
                <a:cs typeface="Arial Black"/>
              </a:rPr>
              <a:t>priorities  </a:t>
            </a:r>
            <a:r>
              <a:rPr lang="en-GB" sz="1600" b="1" spc="-105" dirty="0">
                <a:cs typeface="Arial Black"/>
              </a:rPr>
              <a:t>			                        24</a:t>
            </a:r>
          </a:p>
          <a:p>
            <a:pPr marL="12700" marR="5080">
              <a:lnSpc>
                <a:spcPts val="2880"/>
              </a:lnSpc>
              <a:spcBef>
                <a:spcPts val="300"/>
              </a:spcBef>
            </a:pPr>
            <a:r>
              <a:rPr sz="1600" b="1" spc="-95" dirty="0">
                <a:cs typeface="Arial Black"/>
              </a:rPr>
              <a:t>Statutory</a:t>
            </a:r>
            <a:r>
              <a:rPr sz="1600" b="1" spc="-105" dirty="0">
                <a:cs typeface="Arial Black"/>
              </a:rPr>
              <a:t> </a:t>
            </a:r>
            <a:r>
              <a:rPr sz="1600" b="1" spc="-75" dirty="0">
                <a:cs typeface="Arial Black"/>
              </a:rPr>
              <a:t>statements</a:t>
            </a:r>
            <a:r>
              <a:rPr lang="en-GB" sz="1600" b="1" spc="-75" dirty="0">
                <a:cs typeface="Arial Black"/>
              </a:rPr>
              <a:t>                                                                                                        25</a:t>
            </a:r>
            <a:endParaRPr sz="1600" b="1" dirty="0">
              <a:cs typeface="Arial Black"/>
            </a:endParaRPr>
          </a:p>
        </p:txBody>
      </p:sp>
      <p:sp>
        <p:nvSpPr>
          <p:cNvPr id="4" name="object 4"/>
          <p:cNvSpPr txBox="1"/>
          <p:nvPr/>
        </p:nvSpPr>
        <p:spPr>
          <a:xfrm>
            <a:off x="489000" y="7306817"/>
            <a:ext cx="4467860" cy="2320507"/>
          </a:xfrm>
          <a:prstGeom prst="rect">
            <a:avLst/>
          </a:prstGeom>
        </p:spPr>
        <p:txBody>
          <a:bodyPr vert="horz" wrap="square" lIns="0" tIns="12065" rIns="0" bIns="0" rtlCol="0" anchor="t">
            <a:spAutoFit/>
          </a:bodyPr>
          <a:lstStyle/>
          <a:p>
            <a:pPr marL="12700" marR="340995">
              <a:spcBef>
                <a:spcPts val="95"/>
              </a:spcBef>
            </a:pPr>
            <a:r>
              <a:rPr b="1" spc="-175">
                <a:solidFill>
                  <a:srgbClr val="004F6B"/>
                </a:solidFill>
                <a:latin typeface="Calibri"/>
                <a:cs typeface="Arial Black"/>
              </a:rPr>
              <a:t>"In </a:t>
            </a:r>
            <a:r>
              <a:rPr b="1" spc="-80">
                <a:solidFill>
                  <a:srgbClr val="004F6B"/>
                </a:solidFill>
                <a:latin typeface="Calibri"/>
                <a:cs typeface="Arial Black"/>
              </a:rPr>
              <a:t>the </a:t>
            </a:r>
            <a:r>
              <a:rPr b="1" spc="-85">
                <a:solidFill>
                  <a:srgbClr val="004F6B"/>
                </a:solidFill>
                <a:latin typeface="Calibri"/>
                <a:cs typeface="Arial Black"/>
              </a:rPr>
              <a:t>last ten </a:t>
            </a:r>
            <a:r>
              <a:rPr b="1" spc="-90">
                <a:solidFill>
                  <a:srgbClr val="004F6B"/>
                </a:solidFill>
                <a:latin typeface="Calibri"/>
                <a:cs typeface="Arial Black"/>
              </a:rPr>
              <a:t>years, </a:t>
            </a:r>
            <a:r>
              <a:rPr b="1" spc="-85">
                <a:solidFill>
                  <a:srgbClr val="004F6B"/>
                </a:solidFill>
                <a:latin typeface="Calibri"/>
                <a:cs typeface="Arial Black"/>
              </a:rPr>
              <a:t>the </a:t>
            </a:r>
            <a:r>
              <a:rPr b="1" spc="-65">
                <a:solidFill>
                  <a:srgbClr val="004F6B"/>
                </a:solidFill>
                <a:latin typeface="Calibri"/>
                <a:cs typeface="Arial Black"/>
              </a:rPr>
              <a:t>health </a:t>
            </a:r>
            <a:r>
              <a:rPr b="1" spc="-5">
                <a:solidFill>
                  <a:srgbClr val="004F6B"/>
                </a:solidFill>
                <a:latin typeface="Calibri"/>
                <a:cs typeface="Arial Black"/>
              </a:rPr>
              <a:t>and</a:t>
            </a:r>
            <a:r>
              <a:rPr lang="en-GB" b="1" spc="-5">
                <a:solidFill>
                  <a:srgbClr val="004F6B"/>
                </a:solidFill>
                <a:latin typeface="Calibri"/>
                <a:cs typeface="Arial Black"/>
              </a:rPr>
              <a:t> </a:t>
            </a:r>
            <a:r>
              <a:rPr b="1" spc="-85">
                <a:solidFill>
                  <a:srgbClr val="004F6B"/>
                </a:solidFill>
                <a:latin typeface="Calibri"/>
                <a:cs typeface="Arial Black"/>
              </a:rPr>
              <a:t>social </a:t>
            </a:r>
            <a:r>
              <a:rPr b="1" spc="-70">
                <a:solidFill>
                  <a:srgbClr val="004F6B"/>
                </a:solidFill>
                <a:latin typeface="Calibri"/>
                <a:cs typeface="Arial Black"/>
              </a:rPr>
              <a:t>care </a:t>
            </a:r>
            <a:r>
              <a:rPr b="1" spc="-50">
                <a:solidFill>
                  <a:srgbClr val="004F6B"/>
                </a:solidFill>
                <a:latin typeface="Calibri"/>
                <a:cs typeface="Arial Black"/>
              </a:rPr>
              <a:t>landscape </a:t>
            </a:r>
            <a:r>
              <a:rPr b="1" spc="-55">
                <a:solidFill>
                  <a:srgbClr val="004F6B"/>
                </a:solidFill>
                <a:latin typeface="Calibri"/>
                <a:cs typeface="Arial Black"/>
              </a:rPr>
              <a:t>has </a:t>
            </a:r>
            <a:r>
              <a:rPr b="1" spc="-35">
                <a:solidFill>
                  <a:srgbClr val="004F6B"/>
                </a:solidFill>
                <a:latin typeface="Calibri"/>
                <a:cs typeface="Arial Black"/>
              </a:rPr>
              <a:t>changed</a:t>
            </a:r>
            <a:r>
              <a:rPr lang="en-GB" b="1" spc="-35">
                <a:solidFill>
                  <a:srgbClr val="004F6B"/>
                </a:solidFill>
                <a:latin typeface="Calibri"/>
                <a:cs typeface="Arial Black"/>
              </a:rPr>
              <a:t> </a:t>
            </a:r>
            <a:r>
              <a:rPr b="1" spc="-35">
                <a:solidFill>
                  <a:srgbClr val="004F6B"/>
                </a:solidFill>
                <a:latin typeface="Calibri"/>
                <a:cs typeface="Arial Black"/>
              </a:rPr>
              <a:t> </a:t>
            </a:r>
            <a:r>
              <a:rPr b="1" spc="-65">
                <a:solidFill>
                  <a:srgbClr val="004F6B"/>
                </a:solidFill>
                <a:latin typeface="Calibri"/>
                <a:cs typeface="Arial Black"/>
              </a:rPr>
              <a:t>dramatically, </a:t>
            </a:r>
            <a:r>
              <a:rPr b="1" spc="-50">
                <a:solidFill>
                  <a:srgbClr val="004F6B"/>
                </a:solidFill>
                <a:latin typeface="Calibri"/>
                <a:cs typeface="Arial Black"/>
              </a:rPr>
              <a:t>but </a:t>
            </a:r>
            <a:r>
              <a:rPr b="1" spc="-85">
                <a:solidFill>
                  <a:srgbClr val="004F6B"/>
                </a:solidFill>
                <a:latin typeface="Calibri"/>
                <a:cs typeface="Arial Black"/>
              </a:rPr>
              <a:t>the </a:t>
            </a:r>
            <a:r>
              <a:rPr b="1" spc="-60">
                <a:solidFill>
                  <a:srgbClr val="004F6B"/>
                </a:solidFill>
                <a:latin typeface="Calibri"/>
                <a:cs typeface="Arial Black"/>
              </a:rPr>
              <a:t>dedication </a:t>
            </a:r>
            <a:r>
              <a:rPr b="1" spc="-75">
                <a:solidFill>
                  <a:srgbClr val="004F6B"/>
                </a:solidFill>
                <a:latin typeface="Calibri"/>
                <a:cs typeface="Arial Black"/>
              </a:rPr>
              <a:t>of</a:t>
            </a:r>
            <a:r>
              <a:rPr b="1" spc="-200">
                <a:solidFill>
                  <a:srgbClr val="004F6B"/>
                </a:solidFill>
                <a:latin typeface="Calibri"/>
                <a:cs typeface="Arial Black"/>
              </a:rPr>
              <a:t> </a:t>
            </a:r>
            <a:r>
              <a:rPr b="1" spc="-75">
                <a:solidFill>
                  <a:srgbClr val="004F6B"/>
                </a:solidFill>
                <a:latin typeface="Calibri"/>
                <a:cs typeface="Arial Black"/>
              </a:rPr>
              <a:t>local</a:t>
            </a:r>
            <a:r>
              <a:rPr lang="en-GB" b="1" spc="-75">
                <a:solidFill>
                  <a:srgbClr val="004F6B"/>
                </a:solidFill>
                <a:latin typeface="Calibri"/>
                <a:cs typeface="Arial Black"/>
              </a:rPr>
              <a:t> </a:t>
            </a:r>
            <a:r>
              <a:rPr b="1" spc="-90">
                <a:solidFill>
                  <a:srgbClr val="004F6B"/>
                </a:solidFill>
                <a:latin typeface="Calibri"/>
                <a:cs typeface="Arial Black"/>
              </a:rPr>
              <a:t>Healthwatch hasn't. </a:t>
            </a:r>
            <a:r>
              <a:rPr b="1" spc="-120">
                <a:solidFill>
                  <a:srgbClr val="004F6B"/>
                </a:solidFill>
                <a:latin typeface="Calibri"/>
                <a:cs typeface="Arial Black"/>
              </a:rPr>
              <a:t>Your </a:t>
            </a:r>
            <a:r>
              <a:rPr b="1" spc="-75">
                <a:solidFill>
                  <a:srgbClr val="004F6B"/>
                </a:solidFill>
                <a:latin typeface="Calibri"/>
                <a:cs typeface="Arial Black"/>
              </a:rPr>
              <a:t>local</a:t>
            </a:r>
            <a:r>
              <a:rPr b="1" spc="-140">
                <a:solidFill>
                  <a:srgbClr val="004F6B"/>
                </a:solidFill>
                <a:latin typeface="Calibri"/>
                <a:cs typeface="Arial Black"/>
              </a:rPr>
              <a:t> </a:t>
            </a:r>
            <a:r>
              <a:rPr b="1" spc="-90">
                <a:solidFill>
                  <a:srgbClr val="004F6B"/>
                </a:solidFill>
                <a:latin typeface="Calibri"/>
                <a:cs typeface="Arial Black"/>
              </a:rPr>
              <a:t>Healthwatch </a:t>
            </a:r>
            <a:r>
              <a:rPr b="1" spc="-55">
                <a:solidFill>
                  <a:srgbClr val="004F6B"/>
                </a:solidFill>
                <a:latin typeface="Calibri"/>
                <a:cs typeface="Arial Black"/>
              </a:rPr>
              <a:t>has </a:t>
            </a:r>
            <a:r>
              <a:rPr b="1" spc="-100">
                <a:solidFill>
                  <a:srgbClr val="004F6B"/>
                </a:solidFill>
                <a:latin typeface="Calibri"/>
                <a:cs typeface="Arial Black"/>
              </a:rPr>
              <a:t>worked </a:t>
            </a:r>
            <a:r>
              <a:rPr b="1" spc="-105">
                <a:solidFill>
                  <a:srgbClr val="004F6B"/>
                </a:solidFill>
                <a:latin typeface="Calibri"/>
                <a:cs typeface="Arial Black"/>
              </a:rPr>
              <a:t>tirelessly </a:t>
            </a:r>
            <a:r>
              <a:rPr b="1" spc="-90">
                <a:solidFill>
                  <a:srgbClr val="004F6B"/>
                </a:solidFill>
                <a:latin typeface="Calibri"/>
                <a:cs typeface="Arial Black"/>
              </a:rPr>
              <a:t>to </a:t>
            </a:r>
            <a:r>
              <a:rPr b="1" spc="-50">
                <a:solidFill>
                  <a:srgbClr val="004F6B"/>
                </a:solidFill>
                <a:latin typeface="Calibri"/>
                <a:cs typeface="Arial Black"/>
              </a:rPr>
              <a:t>make </a:t>
            </a:r>
            <a:r>
              <a:rPr b="1" spc="-90">
                <a:solidFill>
                  <a:srgbClr val="004F6B"/>
                </a:solidFill>
                <a:latin typeface="Calibri"/>
                <a:cs typeface="Arial Black"/>
              </a:rPr>
              <a:t>sure </a:t>
            </a:r>
            <a:r>
              <a:rPr b="1" spc="-80">
                <a:solidFill>
                  <a:srgbClr val="004F6B"/>
                </a:solidFill>
                <a:latin typeface="Calibri"/>
                <a:cs typeface="Arial Black"/>
              </a:rPr>
              <a:t>the</a:t>
            </a:r>
            <a:r>
              <a:rPr lang="en-GB" b="1" spc="-80">
                <a:solidFill>
                  <a:srgbClr val="004F6B"/>
                </a:solidFill>
                <a:latin typeface="Calibri"/>
                <a:cs typeface="Arial Black"/>
              </a:rPr>
              <a:t> </a:t>
            </a:r>
            <a:r>
              <a:rPr b="1" spc="-80">
                <a:solidFill>
                  <a:srgbClr val="004F6B"/>
                </a:solidFill>
                <a:latin typeface="Calibri"/>
                <a:cs typeface="Arial Black"/>
              </a:rPr>
              <a:t> </a:t>
            </a:r>
            <a:r>
              <a:rPr b="1" spc="-114">
                <a:solidFill>
                  <a:srgbClr val="004F6B"/>
                </a:solidFill>
                <a:latin typeface="Calibri"/>
                <a:cs typeface="Arial Black"/>
              </a:rPr>
              <a:t>views </a:t>
            </a:r>
            <a:r>
              <a:rPr b="1" spc="-75">
                <a:solidFill>
                  <a:srgbClr val="004F6B"/>
                </a:solidFill>
                <a:latin typeface="Calibri"/>
                <a:cs typeface="Arial Black"/>
              </a:rPr>
              <a:t>of local </a:t>
            </a:r>
            <a:r>
              <a:rPr b="1" spc="-50">
                <a:solidFill>
                  <a:srgbClr val="004F6B"/>
                </a:solidFill>
                <a:latin typeface="Calibri"/>
                <a:cs typeface="Arial Black"/>
              </a:rPr>
              <a:t>people </a:t>
            </a:r>
            <a:r>
              <a:rPr b="1" spc="-55">
                <a:solidFill>
                  <a:srgbClr val="004F6B"/>
                </a:solidFill>
                <a:latin typeface="Calibri"/>
                <a:cs typeface="Arial Black"/>
              </a:rPr>
              <a:t>are </a:t>
            </a:r>
            <a:r>
              <a:rPr b="1" spc="-65">
                <a:solidFill>
                  <a:srgbClr val="004F6B"/>
                </a:solidFill>
                <a:latin typeface="Calibri"/>
                <a:cs typeface="Arial Black"/>
              </a:rPr>
              <a:t>heard, </a:t>
            </a:r>
            <a:r>
              <a:rPr b="1" spc="-5">
                <a:solidFill>
                  <a:srgbClr val="004F6B"/>
                </a:solidFill>
                <a:latin typeface="Calibri"/>
                <a:cs typeface="Arial Black"/>
              </a:rPr>
              <a:t>and </a:t>
            </a:r>
            <a:r>
              <a:rPr b="1" spc="-195">
                <a:solidFill>
                  <a:srgbClr val="004F6B"/>
                </a:solidFill>
                <a:latin typeface="Calibri"/>
                <a:cs typeface="Arial Black"/>
              </a:rPr>
              <a:t>NHS</a:t>
            </a:r>
            <a:r>
              <a:rPr lang="en-GB" b="1" spc="-195">
                <a:solidFill>
                  <a:srgbClr val="004F6B"/>
                </a:solidFill>
                <a:latin typeface="Calibri"/>
                <a:cs typeface="Arial Black"/>
              </a:rPr>
              <a:t> </a:t>
            </a:r>
            <a:r>
              <a:rPr b="1" spc="-195">
                <a:solidFill>
                  <a:srgbClr val="004F6B"/>
                </a:solidFill>
                <a:latin typeface="Calibri"/>
                <a:cs typeface="Arial Black"/>
              </a:rPr>
              <a:t> </a:t>
            </a:r>
            <a:r>
              <a:rPr b="1" spc="-5">
                <a:solidFill>
                  <a:srgbClr val="004F6B"/>
                </a:solidFill>
                <a:latin typeface="Calibri"/>
                <a:cs typeface="Arial Black"/>
              </a:rPr>
              <a:t>and </a:t>
            </a:r>
            <a:r>
              <a:rPr b="1" spc="-85">
                <a:solidFill>
                  <a:srgbClr val="004F6B"/>
                </a:solidFill>
                <a:latin typeface="Calibri"/>
                <a:cs typeface="Arial Black"/>
              </a:rPr>
              <a:t>social </a:t>
            </a:r>
            <a:r>
              <a:rPr b="1" spc="-70">
                <a:solidFill>
                  <a:srgbClr val="004F6B"/>
                </a:solidFill>
                <a:latin typeface="Calibri"/>
                <a:cs typeface="Arial Black"/>
              </a:rPr>
              <a:t>care leaders </a:t>
            </a:r>
            <a:r>
              <a:rPr b="1" spc="-80">
                <a:solidFill>
                  <a:srgbClr val="004F6B"/>
                </a:solidFill>
                <a:latin typeface="Calibri"/>
                <a:cs typeface="Arial Black"/>
              </a:rPr>
              <a:t>use </a:t>
            </a:r>
            <a:r>
              <a:rPr b="1" spc="-60">
                <a:solidFill>
                  <a:srgbClr val="004F6B"/>
                </a:solidFill>
                <a:latin typeface="Calibri"/>
                <a:cs typeface="Arial Black"/>
              </a:rPr>
              <a:t>your </a:t>
            </a:r>
            <a:r>
              <a:rPr b="1" spc="-65">
                <a:solidFill>
                  <a:srgbClr val="004F6B"/>
                </a:solidFill>
                <a:latin typeface="Calibri"/>
                <a:cs typeface="Arial Black"/>
              </a:rPr>
              <a:t>feedback</a:t>
            </a:r>
            <a:r>
              <a:rPr lang="en-GB" b="1" spc="-65">
                <a:solidFill>
                  <a:srgbClr val="004F6B"/>
                </a:solidFill>
                <a:latin typeface="Calibri"/>
                <a:cs typeface="Arial Black"/>
              </a:rPr>
              <a:t> </a:t>
            </a:r>
            <a:r>
              <a:rPr b="1" spc="-90">
                <a:solidFill>
                  <a:srgbClr val="004F6B"/>
                </a:solidFill>
                <a:latin typeface="Calibri"/>
                <a:cs typeface="Arial Black"/>
              </a:rPr>
              <a:t>to </a:t>
            </a:r>
            <a:r>
              <a:rPr b="1" spc="-50">
                <a:solidFill>
                  <a:srgbClr val="004F6B"/>
                </a:solidFill>
                <a:latin typeface="Calibri"/>
                <a:cs typeface="Arial Black"/>
              </a:rPr>
              <a:t>make </a:t>
            </a:r>
            <a:r>
              <a:rPr lang="en-GB" b="1" spc="-70">
                <a:solidFill>
                  <a:srgbClr val="004F6B"/>
                </a:solidFill>
                <a:latin typeface="Calibri"/>
                <a:cs typeface="Arial Black"/>
              </a:rPr>
              <a:t>care </a:t>
            </a:r>
            <a:r>
              <a:rPr lang="en-GB" b="1" spc="-120">
                <a:solidFill>
                  <a:srgbClr val="004F6B"/>
                </a:solidFill>
                <a:latin typeface="Calibri"/>
                <a:cs typeface="Arial Black"/>
              </a:rPr>
              <a:t>better</a:t>
            </a:r>
            <a:r>
              <a:rPr b="1" spc="-120">
                <a:solidFill>
                  <a:srgbClr val="004F6B"/>
                </a:solidFill>
                <a:latin typeface="Calibri"/>
                <a:cs typeface="Arial Black"/>
              </a:rPr>
              <a:t>."</a:t>
            </a:r>
            <a:endParaRPr lang="en-US" b="1">
              <a:latin typeface="Calibri"/>
              <a:cs typeface="Arial Black"/>
            </a:endParaRPr>
          </a:p>
          <a:p>
            <a:pPr marL="12700">
              <a:lnSpc>
                <a:spcPct val="100000"/>
              </a:lnSpc>
              <a:spcBef>
                <a:spcPts val="1210"/>
              </a:spcBef>
            </a:pPr>
            <a:r>
              <a:rPr sz="1400" spc="-110">
                <a:solidFill>
                  <a:srgbClr val="7ECAEB"/>
                </a:solidFill>
                <a:latin typeface="Arial Black"/>
                <a:cs typeface="Arial Black"/>
              </a:rPr>
              <a:t>Louise </a:t>
            </a:r>
            <a:r>
              <a:rPr sz="1400" spc="-80">
                <a:solidFill>
                  <a:srgbClr val="7ECAEB"/>
                </a:solidFill>
                <a:latin typeface="Arial Black"/>
                <a:cs typeface="Arial Black"/>
              </a:rPr>
              <a:t>Ansari, </a:t>
            </a:r>
            <a:r>
              <a:rPr sz="1400" spc="-75">
                <a:solidFill>
                  <a:srgbClr val="7ECAEB"/>
                </a:solidFill>
                <a:latin typeface="Arial Black"/>
                <a:cs typeface="Arial Black"/>
              </a:rPr>
              <a:t>Healthwatch </a:t>
            </a:r>
            <a:r>
              <a:rPr sz="1400" spc="-60">
                <a:solidFill>
                  <a:srgbClr val="7ECAEB"/>
                </a:solidFill>
                <a:latin typeface="Arial Black"/>
                <a:cs typeface="Arial Black"/>
              </a:rPr>
              <a:t>National</a:t>
            </a:r>
            <a:r>
              <a:rPr sz="1400" spc="-190">
                <a:solidFill>
                  <a:srgbClr val="7ECAEB"/>
                </a:solidFill>
                <a:latin typeface="Arial Black"/>
                <a:cs typeface="Arial Black"/>
              </a:rPr>
              <a:t> </a:t>
            </a:r>
            <a:r>
              <a:rPr sz="1400" spc="-85">
                <a:solidFill>
                  <a:srgbClr val="7ECAEB"/>
                </a:solidFill>
                <a:latin typeface="Arial Black"/>
                <a:cs typeface="Arial Black"/>
              </a:rPr>
              <a:t>Director</a:t>
            </a:r>
            <a:endParaRPr sz="1400">
              <a:latin typeface="Arial Black"/>
              <a:cs typeface="Arial Black"/>
            </a:endParaRPr>
          </a:p>
        </p:txBody>
      </p:sp>
      <p:sp>
        <p:nvSpPr>
          <p:cNvPr id="5" name="object 5"/>
          <p:cNvSpPr txBox="1">
            <a:spLocks noGrp="1"/>
          </p:cNvSpPr>
          <p:nvPr>
            <p:ph type="title"/>
          </p:nvPr>
        </p:nvSpPr>
        <p:spPr>
          <a:xfrm>
            <a:off x="492963" y="419861"/>
            <a:ext cx="1707514" cy="452120"/>
          </a:xfrm>
          <a:prstGeom prst="rect">
            <a:avLst/>
          </a:prstGeom>
        </p:spPr>
        <p:txBody>
          <a:bodyPr vert="horz" wrap="square" lIns="0" tIns="12065" rIns="0" bIns="0" rtlCol="0" anchor="t">
            <a:spAutoFit/>
          </a:bodyPr>
          <a:lstStyle/>
          <a:p>
            <a:pPr marL="12700">
              <a:lnSpc>
                <a:spcPct val="100000"/>
              </a:lnSpc>
              <a:spcBef>
                <a:spcPts val="95"/>
              </a:spcBef>
            </a:pPr>
            <a:r>
              <a:rPr spc="140" dirty="0">
                <a:latin typeface="Calibri"/>
              </a:rPr>
              <a:t>Cont</a:t>
            </a:r>
            <a:r>
              <a:rPr spc="145" dirty="0">
                <a:latin typeface="Calibri"/>
              </a:rPr>
              <a:t>e</a:t>
            </a:r>
            <a:r>
              <a:rPr spc="125" dirty="0">
                <a:latin typeface="Calibri"/>
              </a:rPr>
              <a:t>nts</a:t>
            </a:r>
          </a:p>
        </p:txBody>
      </p:sp>
      <p:grpSp>
        <p:nvGrpSpPr>
          <p:cNvPr id="6" name="object 6"/>
          <p:cNvGrpSpPr/>
          <p:nvPr/>
        </p:nvGrpSpPr>
        <p:grpSpPr>
          <a:xfrm>
            <a:off x="0" y="5480303"/>
            <a:ext cx="7556500" cy="5213985"/>
            <a:chOff x="0" y="5480303"/>
            <a:chExt cx="7556500" cy="5213985"/>
          </a:xfrm>
        </p:grpSpPr>
        <p:sp>
          <p:nvSpPr>
            <p:cNvPr id="7" name="object 7"/>
            <p:cNvSpPr/>
            <p:nvPr/>
          </p:nvSpPr>
          <p:spPr>
            <a:xfrm>
              <a:off x="523849" y="6422084"/>
              <a:ext cx="1067435" cy="603885"/>
            </a:xfrm>
            <a:custGeom>
              <a:avLst/>
              <a:gdLst/>
              <a:ahLst/>
              <a:cxnLst/>
              <a:rect l="l" t="t" r="r" b="b"/>
              <a:pathLst>
                <a:path w="1067435" h="603884">
                  <a:moveTo>
                    <a:pt x="441450" y="2944"/>
                  </a:moveTo>
                  <a:lnTo>
                    <a:pt x="397437" y="0"/>
                  </a:lnTo>
                  <a:lnTo>
                    <a:pt x="354304" y="60"/>
                  </a:lnTo>
                  <a:lnTo>
                    <a:pt x="312170" y="3076"/>
                  </a:lnTo>
                  <a:lnTo>
                    <a:pt x="271152" y="9000"/>
                  </a:lnTo>
                  <a:lnTo>
                    <a:pt x="210244" y="25391"/>
                  </a:lnTo>
                  <a:lnTo>
                    <a:pt x="158797" y="49295"/>
                  </a:lnTo>
                  <a:lnTo>
                    <a:pt x="116079" y="79085"/>
                  </a:lnTo>
                  <a:lnTo>
                    <a:pt x="81358" y="113133"/>
                  </a:lnTo>
                  <a:lnTo>
                    <a:pt x="53902" y="149811"/>
                  </a:lnTo>
                  <a:lnTo>
                    <a:pt x="32981" y="187492"/>
                  </a:lnTo>
                  <a:lnTo>
                    <a:pt x="17861" y="224548"/>
                  </a:lnTo>
                  <a:lnTo>
                    <a:pt x="2102" y="290273"/>
                  </a:lnTo>
                  <a:lnTo>
                    <a:pt x="0" y="315687"/>
                  </a:lnTo>
                  <a:lnTo>
                    <a:pt x="2282" y="360323"/>
                  </a:lnTo>
                  <a:lnTo>
                    <a:pt x="9501" y="403391"/>
                  </a:lnTo>
                  <a:lnTo>
                    <a:pt x="21835" y="444158"/>
                  </a:lnTo>
                  <a:lnTo>
                    <a:pt x="39461" y="481891"/>
                  </a:lnTo>
                  <a:lnTo>
                    <a:pt x="62556" y="515855"/>
                  </a:lnTo>
                  <a:lnTo>
                    <a:pt x="91296" y="545318"/>
                  </a:lnTo>
                  <a:lnTo>
                    <a:pt x="125859" y="569545"/>
                  </a:lnTo>
                  <a:lnTo>
                    <a:pt x="166421" y="587804"/>
                  </a:lnTo>
                  <a:lnTo>
                    <a:pt x="213160" y="599359"/>
                  </a:lnTo>
                  <a:lnTo>
                    <a:pt x="266253" y="603479"/>
                  </a:lnTo>
                  <a:lnTo>
                    <a:pt x="312312" y="599604"/>
                  </a:lnTo>
                  <a:lnTo>
                    <a:pt x="355822" y="588185"/>
                  </a:lnTo>
                  <a:lnTo>
                    <a:pt x="395681" y="569882"/>
                  </a:lnTo>
                  <a:lnTo>
                    <a:pt x="430786" y="545353"/>
                  </a:lnTo>
                  <a:lnTo>
                    <a:pt x="460036" y="515259"/>
                  </a:lnTo>
                  <a:lnTo>
                    <a:pt x="482327" y="480260"/>
                  </a:lnTo>
                  <a:lnTo>
                    <a:pt x="496558" y="441014"/>
                  </a:lnTo>
                  <a:lnTo>
                    <a:pt x="501626" y="398183"/>
                  </a:lnTo>
                  <a:lnTo>
                    <a:pt x="496426" y="349626"/>
                  </a:lnTo>
                  <a:lnTo>
                    <a:pt x="481255" y="306992"/>
                  </a:lnTo>
                  <a:lnTo>
                    <a:pt x="457235" y="270935"/>
                  </a:lnTo>
                  <a:lnTo>
                    <a:pt x="425488" y="242109"/>
                  </a:lnTo>
                  <a:lnTo>
                    <a:pt x="387137" y="221169"/>
                  </a:lnTo>
                  <a:lnTo>
                    <a:pt x="343303" y="208768"/>
                  </a:lnTo>
                  <a:lnTo>
                    <a:pt x="295109" y="205562"/>
                  </a:lnTo>
                  <a:lnTo>
                    <a:pt x="243677" y="212205"/>
                  </a:lnTo>
                  <a:lnTo>
                    <a:pt x="252320" y="173234"/>
                  </a:lnTo>
                  <a:lnTo>
                    <a:pt x="272385" y="142556"/>
                  </a:lnTo>
                  <a:lnTo>
                    <a:pt x="302586" y="119988"/>
                  </a:lnTo>
                  <a:lnTo>
                    <a:pt x="341635" y="105348"/>
                  </a:lnTo>
                  <a:lnTo>
                    <a:pt x="388245" y="98452"/>
                  </a:lnTo>
                  <a:lnTo>
                    <a:pt x="441130" y="99117"/>
                  </a:lnTo>
                  <a:lnTo>
                    <a:pt x="441450" y="2944"/>
                  </a:lnTo>
                  <a:close/>
                </a:path>
                <a:path w="1067435" h="603884">
                  <a:moveTo>
                    <a:pt x="1006787" y="2944"/>
                  </a:moveTo>
                  <a:lnTo>
                    <a:pt x="962744" y="0"/>
                  </a:lnTo>
                  <a:lnTo>
                    <a:pt x="919605" y="60"/>
                  </a:lnTo>
                  <a:lnTo>
                    <a:pt x="877476" y="3077"/>
                  </a:lnTo>
                  <a:lnTo>
                    <a:pt x="836463" y="9000"/>
                  </a:lnTo>
                  <a:lnTo>
                    <a:pt x="775555" y="25391"/>
                  </a:lnTo>
                  <a:lnTo>
                    <a:pt x="724109" y="49295"/>
                  </a:lnTo>
                  <a:lnTo>
                    <a:pt x="681390" y="79085"/>
                  </a:lnTo>
                  <a:lnTo>
                    <a:pt x="646669" y="113133"/>
                  </a:lnTo>
                  <a:lnTo>
                    <a:pt x="619213" y="149811"/>
                  </a:lnTo>
                  <a:lnTo>
                    <a:pt x="598291" y="187492"/>
                  </a:lnTo>
                  <a:lnTo>
                    <a:pt x="583171" y="224548"/>
                  </a:lnTo>
                  <a:lnTo>
                    <a:pt x="567411" y="290274"/>
                  </a:lnTo>
                  <a:lnTo>
                    <a:pt x="565308" y="315688"/>
                  </a:lnTo>
                  <a:lnTo>
                    <a:pt x="567590" y="360323"/>
                  </a:lnTo>
                  <a:lnTo>
                    <a:pt x="574810" y="403391"/>
                  </a:lnTo>
                  <a:lnTo>
                    <a:pt x="587145" y="444158"/>
                  </a:lnTo>
                  <a:lnTo>
                    <a:pt x="604771" y="481891"/>
                  </a:lnTo>
                  <a:lnTo>
                    <a:pt x="627866" y="515855"/>
                  </a:lnTo>
                  <a:lnTo>
                    <a:pt x="656606" y="545318"/>
                  </a:lnTo>
                  <a:lnTo>
                    <a:pt x="691169" y="569545"/>
                  </a:lnTo>
                  <a:lnTo>
                    <a:pt x="731732" y="587804"/>
                  </a:lnTo>
                  <a:lnTo>
                    <a:pt x="778471" y="599359"/>
                  </a:lnTo>
                  <a:lnTo>
                    <a:pt x="831564" y="603479"/>
                  </a:lnTo>
                  <a:lnTo>
                    <a:pt x="877627" y="599604"/>
                  </a:lnTo>
                  <a:lnTo>
                    <a:pt x="921138" y="588185"/>
                  </a:lnTo>
                  <a:lnTo>
                    <a:pt x="960996" y="569882"/>
                  </a:lnTo>
                  <a:lnTo>
                    <a:pt x="996099" y="545353"/>
                  </a:lnTo>
                  <a:lnTo>
                    <a:pt x="1025347" y="515259"/>
                  </a:lnTo>
                  <a:lnTo>
                    <a:pt x="1047640" y="480260"/>
                  </a:lnTo>
                  <a:lnTo>
                    <a:pt x="1061876" y="441014"/>
                  </a:lnTo>
                  <a:lnTo>
                    <a:pt x="1066955" y="398183"/>
                  </a:lnTo>
                  <a:lnTo>
                    <a:pt x="1061759" y="349626"/>
                  </a:lnTo>
                  <a:lnTo>
                    <a:pt x="1046588" y="306992"/>
                  </a:lnTo>
                  <a:lnTo>
                    <a:pt x="1022566" y="270935"/>
                  </a:lnTo>
                  <a:lnTo>
                    <a:pt x="990814" y="242109"/>
                  </a:lnTo>
                  <a:lnTo>
                    <a:pt x="952458" y="221169"/>
                  </a:lnTo>
                  <a:lnTo>
                    <a:pt x="908619" y="208768"/>
                  </a:lnTo>
                  <a:lnTo>
                    <a:pt x="860421" y="205563"/>
                  </a:lnTo>
                  <a:lnTo>
                    <a:pt x="808988" y="212206"/>
                  </a:lnTo>
                  <a:lnTo>
                    <a:pt x="817629" y="173234"/>
                  </a:lnTo>
                  <a:lnTo>
                    <a:pt x="837692" y="142556"/>
                  </a:lnTo>
                  <a:lnTo>
                    <a:pt x="867889" y="119988"/>
                  </a:lnTo>
                  <a:lnTo>
                    <a:pt x="906935" y="105348"/>
                  </a:lnTo>
                  <a:lnTo>
                    <a:pt x="953545" y="98452"/>
                  </a:lnTo>
                  <a:lnTo>
                    <a:pt x="1006432" y="99118"/>
                  </a:lnTo>
                  <a:lnTo>
                    <a:pt x="1006787" y="2944"/>
                  </a:lnTo>
                  <a:close/>
                </a:path>
              </a:pathLst>
            </a:custGeom>
            <a:ln w="29529">
              <a:solidFill>
                <a:srgbClr val="7ECAEB"/>
              </a:solidFill>
            </a:ln>
          </p:spPr>
          <p:txBody>
            <a:bodyPr wrap="square" lIns="0" tIns="0" rIns="0" bIns="0" rtlCol="0"/>
            <a:lstStyle/>
            <a:p>
              <a:endParaRPr/>
            </a:p>
          </p:txBody>
        </p:sp>
        <p:sp>
          <p:nvSpPr>
            <p:cNvPr id="8" name="object 8"/>
            <p:cNvSpPr/>
            <p:nvPr/>
          </p:nvSpPr>
          <p:spPr>
            <a:xfrm>
              <a:off x="5792694" y="5480303"/>
              <a:ext cx="1763395" cy="5213985"/>
            </a:xfrm>
            <a:custGeom>
              <a:avLst/>
              <a:gdLst/>
              <a:ahLst/>
              <a:cxnLst/>
              <a:rect l="l" t="t" r="r" b="b"/>
              <a:pathLst>
                <a:path w="1763395" h="5213984">
                  <a:moveTo>
                    <a:pt x="1763297" y="0"/>
                  </a:moveTo>
                  <a:lnTo>
                    <a:pt x="1622200" y="106679"/>
                  </a:lnTo>
                  <a:lnTo>
                    <a:pt x="1583280" y="138357"/>
                  </a:lnTo>
                  <a:lnTo>
                    <a:pt x="1544767" y="170422"/>
                  </a:lnTo>
                  <a:lnTo>
                    <a:pt x="1506660" y="202871"/>
                  </a:lnTo>
                  <a:lnTo>
                    <a:pt x="1468961" y="235705"/>
                  </a:lnTo>
                  <a:lnTo>
                    <a:pt x="1431671" y="268922"/>
                  </a:lnTo>
                  <a:lnTo>
                    <a:pt x="1394791" y="302522"/>
                  </a:lnTo>
                  <a:lnTo>
                    <a:pt x="1358322" y="336502"/>
                  </a:lnTo>
                  <a:lnTo>
                    <a:pt x="1322265" y="370863"/>
                  </a:lnTo>
                  <a:lnTo>
                    <a:pt x="1286621" y="405603"/>
                  </a:lnTo>
                  <a:lnTo>
                    <a:pt x="1251392" y="440722"/>
                  </a:lnTo>
                  <a:lnTo>
                    <a:pt x="1216578" y="476218"/>
                  </a:lnTo>
                  <a:lnTo>
                    <a:pt x="1182180" y="512090"/>
                  </a:lnTo>
                  <a:lnTo>
                    <a:pt x="1148200" y="548337"/>
                  </a:lnTo>
                  <a:lnTo>
                    <a:pt x="1114638" y="584959"/>
                  </a:lnTo>
                  <a:lnTo>
                    <a:pt x="1081496" y="621954"/>
                  </a:lnTo>
                  <a:lnTo>
                    <a:pt x="1048775" y="659321"/>
                  </a:lnTo>
                  <a:lnTo>
                    <a:pt x="1016475" y="697059"/>
                  </a:lnTo>
                  <a:lnTo>
                    <a:pt x="984599" y="735168"/>
                  </a:lnTo>
                  <a:lnTo>
                    <a:pt x="953146" y="773646"/>
                  </a:lnTo>
                  <a:lnTo>
                    <a:pt x="922119" y="812492"/>
                  </a:lnTo>
                  <a:lnTo>
                    <a:pt x="891517" y="851706"/>
                  </a:lnTo>
                  <a:lnTo>
                    <a:pt x="861343" y="891286"/>
                  </a:lnTo>
                  <a:lnTo>
                    <a:pt x="832617" y="929878"/>
                  </a:lnTo>
                  <a:lnTo>
                    <a:pt x="804370" y="968728"/>
                  </a:lnTo>
                  <a:lnTo>
                    <a:pt x="776602" y="1007832"/>
                  </a:lnTo>
                  <a:lnTo>
                    <a:pt x="749314" y="1047189"/>
                  </a:lnTo>
                  <a:lnTo>
                    <a:pt x="722506" y="1086795"/>
                  </a:lnTo>
                  <a:lnTo>
                    <a:pt x="696178" y="1126649"/>
                  </a:lnTo>
                  <a:lnTo>
                    <a:pt x="670331" y="1166747"/>
                  </a:lnTo>
                  <a:lnTo>
                    <a:pt x="644966" y="1207087"/>
                  </a:lnTo>
                  <a:lnTo>
                    <a:pt x="620083" y="1247667"/>
                  </a:lnTo>
                  <a:lnTo>
                    <a:pt x="595681" y="1288484"/>
                  </a:lnTo>
                  <a:lnTo>
                    <a:pt x="571763" y="1329536"/>
                  </a:lnTo>
                  <a:lnTo>
                    <a:pt x="548327" y="1370819"/>
                  </a:lnTo>
                  <a:lnTo>
                    <a:pt x="525376" y="1412332"/>
                  </a:lnTo>
                  <a:lnTo>
                    <a:pt x="502908" y="1454072"/>
                  </a:lnTo>
                  <a:lnTo>
                    <a:pt x="480925" y="1496037"/>
                  </a:lnTo>
                  <a:lnTo>
                    <a:pt x="459426" y="1538223"/>
                  </a:lnTo>
                  <a:lnTo>
                    <a:pt x="438413" y="1580629"/>
                  </a:lnTo>
                  <a:lnTo>
                    <a:pt x="417886" y="1623252"/>
                  </a:lnTo>
                  <a:lnTo>
                    <a:pt x="397845" y="1666089"/>
                  </a:lnTo>
                  <a:lnTo>
                    <a:pt x="378291" y="1709138"/>
                  </a:lnTo>
                  <a:lnTo>
                    <a:pt x="359224" y="1752396"/>
                  </a:lnTo>
                  <a:lnTo>
                    <a:pt x="340644" y="1795862"/>
                  </a:lnTo>
                  <a:lnTo>
                    <a:pt x="322553" y="1839531"/>
                  </a:lnTo>
                  <a:lnTo>
                    <a:pt x="304950" y="1883402"/>
                  </a:lnTo>
                  <a:lnTo>
                    <a:pt x="287836" y="1927473"/>
                  </a:lnTo>
                  <a:lnTo>
                    <a:pt x="271211" y="1971740"/>
                  </a:lnTo>
                  <a:lnTo>
                    <a:pt x="255076" y="2016201"/>
                  </a:lnTo>
                  <a:lnTo>
                    <a:pt x="239431" y="2060855"/>
                  </a:lnTo>
                  <a:lnTo>
                    <a:pt x="224277" y="2105697"/>
                  </a:lnTo>
                  <a:lnTo>
                    <a:pt x="209614" y="2150726"/>
                  </a:lnTo>
                  <a:lnTo>
                    <a:pt x="195442" y="2195939"/>
                  </a:lnTo>
                  <a:lnTo>
                    <a:pt x="181762" y="2241333"/>
                  </a:lnTo>
                  <a:lnTo>
                    <a:pt x="168575" y="2286907"/>
                  </a:lnTo>
                  <a:lnTo>
                    <a:pt x="155881" y="2332657"/>
                  </a:lnTo>
                  <a:lnTo>
                    <a:pt x="143680" y="2378582"/>
                  </a:lnTo>
                  <a:lnTo>
                    <a:pt x="131973" y="2424678"/>
                  </a:lnTo>
                  <a:lnTo>
                    <a:pt x="120760" y="2470942"/>
                  </a:lnTo>
                  <a:lnTo>
                    <a:pt x="110042" y="2517374"/>
                  </a:lnTo>
                  <a:lnTo>
                    <a:pt x="99818" y="2563969"/>
                  </a:lnTo>
                  <a:lnTo>
                    <a:pt x="90091" y="2610726"/>
                  </a:lnTo>
                  <a:lnTo>
                    <a:pt x="80859" y="2657641"/>
                  </a:lnTo>
                  <a:lnTo>
                    <a:pt x="72123" y="2704713"/>
                  </a:lnTo>
                  <a:lnTo>
                    <a:pt x="63885" y="2751939"/>
                  </a:lnTo>
                  <a:lnTo>
                    <a:pt x="56144" y="2799316"/>
                  </a:lnTo>
                  <a:lnTo>
                    <a:pt x="48900" y="2846842"/>
                  </a:lnTo>
                  <a:lnTo>
                    <a:pt x="42155" y="2894515"/>
                  </a:lnTo>
                  <a:lnTo>
                    <a:pt x="35908" y="2942331"/>
                  </a:lnTo>
                  <a:lnTo>
                    <a:pt x="30160" y="2990288"/>
                  </a:lnTo>
                  <a:lnTo>
                    <a:pt x="24912" y="3038384"/>
                  </a:lnTo>
                  <a:lnTo>
                    <a:pt x="20164" y="3086617"/>
                  </a:lnTo>
                  <a:lnTo>
                    <a:pt x="15916" y="3134983"/>
                  </a:lnTo>
                  <a:lnTo>
                    <a:pt x="12169" y="3183480"/>
                  </a:lnTo>
                  <a:lnTo>
                    <a:pt x="8923" y="3232106"/>
                  </a:lnTo>
                  <a:lnTo>
                    <a:pt x="6179" y="3280858"/>
                  </a:lnTo>
                  <a:lnTo>
                    <a:pt x="3937" y="3329733"/>
                  </a:lnTo>
                  <a:lnTo>
                    <a:pt x="2198" y="3378730"/>
                  </a:lnTo>
                  <a:lnTo>
                    <a:pt x="961" y="3427845"/>
                  </a:lnTo>
                  <a:lnTo>
                    <a:pt x="228" y="3477076"/>
                  </a:lnTo>
                  <a:lnTo>
                    <a:pt x="0" y="3526421"/>
                  </a:lnTo>
                  <a:lnTo>
                    <a:pt x="275" y="3575877"/>
                  </a:lnTo>
                  <a:lnTo>
                    <a:pt x="1055" y="3625441"/>
                  </a:lnTo>
                  <a:lnTo>
                    <a:pt x="2341" y="3675112"/>
                  </a:lnTo>
                  <a:lnTo>
                    <a:pt x="4132" y="3724885"/>
                  </a:lnTo>
                  <a:lnTo>
                    <a:pt x="6429" y="3774760"/>
                  </a:lnTo>
                  <a:lnTo>
                    <a:pt x="9233" y="3824733"/>
                  </a:lnTo>
                  <a:lnTo>
                    <a:pt x="12544" y="3874802"/>
                  </a:lnTo>
                  <a:lnTo>
                    <a:pt x="16362" y="3924964"/>
                  </a:lnTo>
                  <a:lnTo>
                    <a:pt x="20688" y="3975217"/>
                  </a:lnTo>
                  <a:lnTo>
                    <a:pt x="25522" y="4025558"/>
                  </a:lnTo>
                  <a:lnTo>
                    <a:pt x="30866" y="4075985"/>
                  </a:lnTo>
                  <a:lnTo>
                    <a:pt x="36718" y="4126496"/>
                  </a:lnTo>
                  <a:lnTo>
                    <a:pt x="43080" y="4177087"/>
                  </a:lnTo>
                  <a:lnTo>
                    <a:pt x="49953" y="4227756"/>
                  </a:lnTo>
                  <a:lnTo>
                    <a:pt x="57335" y="4278502"/>
                  </a:lnTo>
                  <a:lnTo>
                    <a:pt x="65229" y="4329320"/>
                  </a:lnTo>
                  <a:lnTo>
                    <a:pt x="73634" y="4380209"/>
                  </a:lnTo>
                  <a:lnTo>
                    <a:pt x="82551" y="4431166"/>
                  </a:lnTo>
                  <a:lnTo>
                    <a:pt x="91981" y="4482188"/>
                  </a:lnTo>
                  <a:lnTo>
                    <a:pt x="101923" y="4533274"/>
                  </a:lnTo>
                  <a:lnTo>
                    <a:pt x="112378" y="4584421"/>
                  </a:lnTo>
                  <a:lnTo>
                    <a:pt x="123347" y="4635625"/>
                  </a:lnTo>
                  <a:lnTo>
                    <a:pt x="134830" y="4686885"/>
                  </a:lnTo>
                  <a:lnTo>
                    <a:pt x="146827" y="4738198"/>
                  </a:lnTo>
                  <a:lnTo>
                    <a:pt x="159340" y="4789561"/>
                  </a:lnTo>
                  <a:lnTo>
                    <a:pt x="172368" y="4840973"/>
                  </a:lnTo>
                  <a:lnTo>
                    <a:pt x="185189" y="4889544"/>
                  </a:lnTo>
                  <a:lnTo>
                    <a:pt x="198506" y="4937893"/>
                  </a:lnTo>
                  <a:lnTo>
                    <a:pt x="212316" y="4986018"/>
                  </a:lnTo>
                  <a:lnTo>
                    <a:pt x="226617" y="5033917"/>
                  </a:lnTo>
                  <a:lnTo>
                    <a:pt x="241407" y="5081587"/>
                  </a:lnTo>
                  <a:lnTo>
                    <a:pt x="256683" y="5129026"/>
                  </a:lnTo>
                  <a:lnTo>
                    <a:pt x="272444" y="5176231"/>
                  </a:lnTo>
                  <a:lnTo>
                    <a:pt x="286795" y="5213603"/>
                  </a:lnTo>
                  <a:lnTo>
                    <a:pt x="509299" y="5213603"/>
                  </a:lnTo>
                  <a:lnTo>
                    <a:pt x="469294" y="5109184"/>
                  </a:lnTo>
                  <a:lnTo>
                    <a:pt x="454233" y="5064088"/>
                  </a:lnTo>
                  <a:lnTo>
                    <a:pt x="439638" y="5018771"/>
                  </a:lnTo>
                  <a:lnTo>
                    <a:pt x="425510" y="4973236"/>
                  </a:lnTo>
                  <a:lnTo>
                    <a:pt x="411848" y="4927483"/>
                  </a:lnTo>
                  <a:lnTo>
                    <a:pt x="398653" y="4881515"/>
                  </a:lnTo>
                  <a:lnTo>
                    <a:pt x="385925" y="4835334"/>
                  </a:lnTo>
                  <a:lnTo>
                    <a:pt x="373663" y="4788941"/>
                  </a:lnTo>
                  <a:lnTo>
                    <a:pt x="360598" y="4737310"/>
                  </a:lnTo>
                  <a:lnTo>
                    <a:pt x="348075" y="4685732"/>
                  </a:lnTo>
                  <a:lnTo>
                    <a:pt x="336093" y="4634210"/>
                  </a:lnTo>
                  <a:lnTo>
                    <a:pt x="324650" y="4582747"/>
                  </a:lnTo>
                  <a:lnTo>
                    <a:pt x="313747" y="4531346"/>
                  </a:lnTo>
                  <a:lnTo>
                    <a:pt x="303383" y="4480009"/>
                  </a:lnTo>
                  <a:lnTo>
                    <a:pt x="293558" y="4428739"/>
                  </a:lnTo>
                  <a:lnTo>
                    <a:pt x="284272" y="4377539"/>
                  </a:lnTo>
                  <a:lnTo>
                    <a:pt x="275523" y="4326413"/>
                  </a:lnTo>
                  <a:lnTo>
                    <a:pt x="267311" y="4275361"/>
                  </a:lnTo>
                  <a:lnTo>
                    <a:pt x="259635" y="4224388"/>
                  </a:lnTo>
                  <a:lnTo>
                    <a:pt x="252497" y="4173497"/>
                  </a:lnTo>
                  <a:lnTo>
                    <a:pt x="245893" y="4122689"/>
                  </a:lnTo>
                  <a:lnTo>
                    <a:pt x="239826" y="4071967"/>
                  </a:lnTo>
                  <a:lnTo>
                    <a:pt x="234293" y="4021336"/>
                  </a:lnTo>
                  <a:lnTo>
                    <a:pt x="229294" y="3970796"/>
                  </a:lnTo>
                  <a:lnTo>
                    <a:pt x="224829" y="3920352"/>
                  </a:lnTo>
                  <a:lnTo>
                    <a:pt x="220898" y="3870005"/>
                  </a:lnTo>
                  <a:lnTo>
                    <a:pt x="217499" y="3819759"/>
                  </a:lnTo>
                  <a:lnTo>
                    <a:pt x="214633" y="3769616"/>
                  </a:lnTo>
                  <a:lnTo>
                    <a:pt x="212299" y="3719579"/>
                  </a:lnTo>
                  <a:lnTo>
                    <a:pt x="210496" y="3669652"/>
                  </a:lnTo>
                  <a:lnTo>
                    <a:pt x="209225" y="3619836"/>
                  </a:lnTo>
                  <a:lnTo>
                    <a:pt x="208483" y="3570134"/>
                  </a:lnTo>
                  <a:lnTo>
                    <a:pt x="208272" y="3520550"/>
                  </a:lnTo>
                  <a:lnTo>
                    <a:pt x="208590" y="3471086"/>
                  </a:lnTo>
                  <a:lnTo>
                    <a:pt x="209438" y="3421745"/>
                  </a:lnTo>
                  <a:lnTo>
                    <a:pt x="210813" y="3372529"/>
                  </a:lnTo>
                  <a:lnTo>
                    <a:pt x="212717" y="3323441"/>
                  </a:lnTo>
                  <a:lnTo>
                    <a:pt x="215149" y="3274485"/>
                  </a:lnTo>
                  <a:lnTo>
                    <a:pt x="218107" y="3225663"/>
                  </a:lnTo>
                  <a:lnTo>
                    <a:pt x="221593" y="3176977"/>
                  </a:lnTo>
                  <a:lnTo>
                    <a:pt x="225604" y="3128431"/>
                  </a:lnTo>
                  <a:lnTo>
                    <a:pt x="230141" y="3080027"/>
                  </a:lnTo>
                  <a:lnTo>
                    <a:pt x="235203" y="3031769"/>
                  </a:lnTo>
                  <a:lnTo>
                    <a:pt x="240790" y="2983658"/>
                  </a:lnTo>
                  <a:lnTo>
                    <a:pt x="246902" y="2935698"/>
                  </a:lnTo>
                  <a:lnTo>
                    <a:pt x="253536" y="2887891"/>
                  </a:lnTo>
                  <a:lnTo>
                    <a:pt x="260695" y="2840240"/>
                  </a:lnTo>
                  <a:lnTo>
                    <a:pt x="268376" y="2792748"/>
                  </a:lnTo>
                  <a:lnTo>
                    <a:pt x="276579" y="2745418"/>
                  </a:lnTo>
                  <a:lnTo>
                    <a:pt x="285304" y="2698253"/>
                  </a:lnTo>
                  <a:lnTo>
                    <a:pt x="294550" y="2651255"/>
                  </a:lnTo>
                  <a:lnTo>
                    <a:pt x="304317" y="2604427"/>
                  </a:lnTo>
                  <a:lnTo>
                    <a:pt x="314605" y="2557772"/>
                  </a:lnTo>
                  <a:lnTo>
                    <a:pt x="325413" y="2511292"/>
                  </a:lnTo>
                  <a:lnTo>
                    <a:pt x="336739" y="2464991"/>
                  </a:lnTo>
                  <a:lnTo>
                    <a:pt x="348585" y="2418871"/>
                  </a:lnTo>
                  <a:lnTo>
                    <a:pt x="360949" y="2372935"/>
                  </a:lnTo>
                  <a:lnTo>
                    <a:pt x="373832" y="2327186"/>
                  </a:lnTo>
                  <a:lnTo>
                    <a:pt x="387231" y="2281626"/>
                  </a:lnTo>
                  <a:lnTo>
                    <a:pt x="401148" y="2236259"/>
                  </a:lnTo>
                  <a:lnTo>
                    <a:pt x="415581" y="2191087"/>
                  </a:lnTo>
                  <a:lnTo>
                    <a:pt x="430530" y="2146112"/>
                  </a:lnTo>
                  <a:lnTo>
                    <a:pt x="445995" y="2101339"/>
                  </a:lnTo>
                  <a:lnTo>
                    <a:pt x="461975" y="2056768"/>
                  </a:lnTo>
                  <a:lnTo>
                    <a:pt x="478469" y="2012404"/>
                  </a:lnTo>
                  <a:lnTo>
                    <a:pt x="495478" y="1968249"/>
                  </a:lnTo>
                  <a:lnTo>
                    <a:pt x="513000" y="1924306"/>
                  </a:lnTo>
                  <a:lnTo>
                    <a:pt x="531035" y="1880577"/>
                  </a:lnTo>
                  <a:lnTo>
                    <a:pt x="549583" y="1837066"/>
                  </a:lnTo>
                  <a:lnTo>
                    <a:pt x="568644" y="1793775"/>
                  </a:lnTo>
                  <a:lnTo>
                    <a:pt x="588215" y="1750706"/>
                  </a:lnTo>
                  <a:lnTo>
                    <a:pt x="608298" y="1707864"/>
                  </a:lnTo>
                  <a:lnTo>
                    <a:pt x="628892" y="1665250"/>
                  </a:lnTo>
                  <a:lnTo>
                    <a:pt x="649996" y="1622867"/>
                  </a:lnTo>
                  <a:lnTo>
                    <a:pt x="671610" y="1580718"/>
                  </a:lnTo>
                  <a:lnTo>
                    <a:pt x="693733" y="1538806"/>
                  </a:lnTo>
                  <a:lnTo>
                    <a:pt x="716365" y="1497133"/>
                  </a:lnTo>
                  <a:lnTo>
                    <a:pt x="739505" y="1455703"/>
                  </a:lnTo>
                  <a:lnTo>
                    <a:pt x="763153" y="1414518"/>
                  </a:lnTo>
                  <a:lnTo>
                    <a:pt x="787308" y="1373581"/>
                  </a:lnTo>
                  <a:lnTo>
                    <a:pt x="811971" y="1332894"/>
                  </a:lnTo>
                  <a:lnTo>
                    <a:pt x="837139" y="1292461"/>
                  </a:lnTo>
                  <a:lnTo>
                    <a:pt x="862814" y="1252285"/>
                  </a:lnTo>
                  <a:lnTo>
                    <a:pt x="888994" y="1212367"/>
                  </a:lnTo>
                  <a:lnTo>
                    <a:pt x="915679" y="1172711"/>
                  </a:lnTo>
                  <a:lnTo>
                    <a:pt x="942868" y="1133320"/>
                  </a:lnTo>
                  <a:lnTo>
                    <a:pt x="970562" y="1094196"/>
                  </a:lnTo>
                  <a:lnTo>
                    <a:pt x="998759" y="1055342"/>
                  </a:lnTo>
                  <a:lnTo>
                    <a:pt x="1027459" y="1016762"/>
                  </a:lnTo>
                  <a:lnTo>
                    <a:pt x="1057602" y="977220"/>
                  </a:lnTo>
                  <a:lnTo>
                    <a:pt x="1088198" y="938061"/>
                  </a:lnTo>
                  <a:lnTo>
                    <a:pt x="1119243" y="899286"/>
                  </a:lnTo>
                  <a:lnTo>
                    <a:pt x="1150738" y="860896"/>
                  </a:lnTo>
                  <a:lnTo>
                    <a:pt x="1182681" y="822891"/>
                  </a:lnTo>
                  <a:lnTo>
                    <a:pt x="1215071" y="785273"/>
                  </a:lnTo>
                  <a:lnTo>
                    <a:pt x="1247907" y="748044"/>
                  </a:lnTo>
                  <a:lnTo>
                    <a:pt x="1281188" y="711203"/>
                  </a:lnTo>
                  <a:lnTo>
                    <a:pt x="1314912" y="674751"/>
                  </a:lnTo>
                  <a:lnTo>
                    <a:pt x="1349078" y="638691"/>
                  </a:lnTo>
                  <a:lnTo>
                    <a:pt x="1383685" y="603022"/>
                  </a:lnTo>
                  <a:lnTo>
                    <a:pt x="1418733" y="567746"/>
                  </a:lnTo>
                  <a:lnTo>
                    <a:pt x="1454219" y="532863"/>
                  </a:lnTo>
                  <a:lnTo>
                    <a:pt x="1490143" y="498376"/>
                  </a:lnTo>
                  <a:lnTo>
                    <a:pt x="1526504" y="464284"/>
                  </a:lnTo>
                  <a:lnTo>
                    <a:pt x="1563300" y="430588"/>
                  </a:lnTo>
                  <a:lnTo>
                    <a:pt x="1600530" y="397291"/>
                  </a:lnTo>
                  <a:lnTo>
                    <a:pt x="1638194" y="364392"/>
                  </a:lnTo>
                  <a:lnTo>
                    <a:pt x="1676289" y="331892"/>
                  </a:lnTo>
                  <a:lnTo>
                    <a:pt x="1714816" y="299794"/>
                  </a:lnTo>
                  <a:lnTo>
                    <a:pt x="1753772" y="268096"/>
                  </a:lnTo>
                  <a:lnTo>
                    <a:pt x="1763297" y="260857"/>
                  </a:lnTo>
                  <a:lnTo>
                    <a:pt x="1763297" y="0"/>
                  </a:lnTo>
                  <a:close/>
                </a:path>
              </a:pathLst>
            </a:custGeom>
            <a:solidFill>
              <a:srgbClr val="E73D96"/>
            </a:solidFill>
          </p:spPr>
          <p:txBody>
            <a:bodyPr wrap="square" lIns="0" tIns="0" rIns="0" bIns="0" rtlCol="0"/>
            <a:lstStyle/>
            <a:p>
              <a:endParaRPr/>
            </a:p>
          </p:txBody>
        </p:sp>
        <p:sp>
          <p:nvSpPr>
            <p:cNvPr id="9" name="object 9"/>
            <p:cNvSpPr/>
            <p:nvPr/>
          </p:nvSpPr>
          <p:spPr>
            <a:xfrm>
              <a:off x="0" y="5524561"/>
              <a:ext cx="7556500" cy="2787650"/>
            </a:xfrm>
            <a:custGeom>
              <a:avLst/>
              <a:gdLst/>
              <a:ahLst/>
              <a:cxnLst/>
              <a:rect l="l" t="t" r="r" b="b"/>
              <a:pathLst>
                <a:path w="7556500" h="2787650">
                  <a:moveTo>
                    <a:pt x="2957068" y="65"/>
                  </a:moveTo>
                  <a:lnTo>
                    <a:pt x="2908713" y="0"/>
                  </a:lnTo>
                  <a:lnTo>
                    <a:pt x="2860238" y="298"/>
                  </a:lnTo>
                  <a:lnTo>
                    <a:pt x="2811644" y="959"/>
                  </a:lnTo>
                  <a:lnTo>
                    <a:pt x="2762932" y="1984"/>
                  </a:lnTo>
                  <a:lnTo>
                    <a:pt x="2714102" y="3372"/>
                  </a:lnTo>
                  <a:lnTo>
                    <a:pt x="2665155" y="5123"/>
                  </a:lnTo>
                  <a:lnTo>
                    <a:pt x="2616091" y="7238"/>
                  </a:lnTo>
                  <a:lnTo>
                    <a:pt x="2566912" y="9716"/>
                  </a:lnTo>
                  <a:lnTo>
                    <a:pt x="2517618" y="12557"/>
                  </a:lnTo>
                  <a:lnTo>
                    <a:pt x="2468210" y="15762"/>
                  </a:lnTo>
                  <a:lnTo>
                    <a:pt x="2418689" y="19329"/>
                  </a:lnTo>
                  <a:lnTo>
                    <a:pt x="2369056" y="23260"/>
                  </a:lnTo>
                  <a:lnTo>
                    <a:pt x="2319310" y="27554"/>
                  </a:lnTo>
                  <a:lnTo>
                    <a:pt x="2269454" y="32211"/>
                  </a:lnTo>
                  <a:lnTo>
                    <a:pt x="2219487" y="37231"/>
                  </a:lnTo>
                  <a:lnTo>
                    <a:pt x="2169411" y="42614"/>
                  </a:lnTo>
                  <a:lnTo>
                    <a:pt x="2119227" y="48360"/>
                  </a:lnTo>
                  <a:lnTo>
                    <a:pt x="2068934" y="54469"/>
                  </a:lnTo>
                  <a:lnTo>
                    <a:pt x="2018534" y="60941"/>
                  </a:lnTo>
                  <a:lnTo>
                    <a:pt x="1968027" y="67775"/>
                  </a:lnTo>
                  <a:lnTo>
                    <a:pt x="1917415" y="74973"/>
                  </a:lnTo>
                  <a:lnTo>
                    <a:pt x="1866697" y="82533"/>
                  </a:lnTo>
                  <a:lnTo>
                    <a:pt x="1815876" y="90457"/>
                  </a:lnTo>
                  <a:lnTo>
                    <a:pt x="1764951" y="98743"/>
                  </a:lnTo>
                  <a:lnTo>
                    <a:pt x="1713923" y="107392"/>
                  </a:lnTo>
                  <a:lnTo>
                    <a:pt x="1662793" y="116403"/>
                  </a:lnTo>
                  <a:lnTo>
                    <a:pt x="1611562" y="125777"/>
                  </a:lnTo>
                  <a:lnTo>
                    <a:pt x="1560231" y="135514"/>
                  </a:lnTo>
                  <a:lnTo>
                    <a:pt x="1508800" y="145613"/>
                  </a:lnTo>
                  <a:lnTo>
                    <a:pt x="1457270" y="156076"/>
                  </a:lnTo>
                  <a:lnTo>
                    <a:pt x="1405641" y="166900"/>
                  </a:lnTo>
                  <a:lnTo>
                    <a:pt x="1353915" y="178087"/>
                  </a:lnTo>
                  <a:lnTo>
                    <a:pt x="1302093" y="189637"/>
                  </a:lnTo>
                  <a:lnTo>
                    <a:pt x="1250174" y="201549"/>
                  </a:lnTo>
                  <a:lnTo>
                    <a:pt x="1198161" y="213824"/>
                  </a:lnTo>
                  <a:lnTo>
                    <a:pt x="1146052" y="226461"/>
                  </a:lnTo>
                  <a:lnTo>
                    <a:pt x="1093851" y="239460"/>
                  </a:lnTo>
                  <a:lnTo>
                    <a:pt x="1043478" y="252397"/>
                  </a:lnTo>
                  <a:lnTo>
                    <a:pt x="993267" y="265733"/>
                  </a:lnTo>
                  <a:lnTo>
                    <a:pt x="943221" y="279470"/>
                  </a:lnTo>
                  <a:lnTo>
                    <a:pt x="893339" y="293605"/>
                  </a:lnTo>
                  <a:lnTo>
                    <a:pt x="843625" y="308139"/>
                  </a:lnTo>
                  <a:lnTo>
                    <a:pt x="794078" y="323070"/>
                  </a:lnTo>
                  <a:lnTo>
                    <a:pt x="744702" y="338398"/>
                  </a:lnTo>
                  <a:lnTo>
                    <a:pt x="695496" y="354122"/>
                  </a:lnTo>
                  <a:lnTo>
                    <a:pt x="646463" y="370242"/>
                  </a:lnTo>
                  <a:lnTo>
                    <a:pt x="597605" y="386757"/>
                  </a:lnTo>
                  <a:lnTo>
                    <a:pt x="548922" y="403666"/>
                  </a:lnTo>
                  <a:lnTo>
                    <a:pt x="500416" y="420968"/>
                  </a:lnTo>
                  <a:lnTo>
                    <a:pt x="452088" y="438664"/>
                  </a:lnTo>
                  <a:lnTo>
                    <a:pt x="403941" y="456752"/>
                  </a:lnTo>
                  <a:lnTo>
                    <a:pt x="355975" y="475232"/>
                  </a:lnTo>
                  <a:lnTo>
                    <a:pt x="308192" y="494103"/>
                  </a:lnTo>
                  <a:lnTo>
                    <a:pt x="260593" y="513364"/>
                  </a:lnTo>
                  <a:lnTo>
                    <a:pt x="213181" y="533014"/>
                  </a:lnTo>
                  <a:lnTo>
                    <a:pt x="165956" y="553054"/>
                  </a:lnTo>
                  <a:lnTo>
                    <a:pt x="118919" y="573482"/>
                  </a:lnTo>
                  <a:lnTo>
                    <a:pt x="72073" y="594298"/>
                  </a:lnTo>
                  <a:lnTo>
                    <a:pt x="0" y="628588"/>
                  </a:lnTo>
                  <a:lnTo>
                    <a:pt x="0" y="859220"/>
                  </a:lnTo>
                  <a:lnTo>
                    <a:pt x="157353" y="784290"/>
                  </a:lnTo>
                  <a:lnTo>
                    <a:pt x="202606" y="764193"/>
                  </a:lnTo>
                  <a:lnTo>
                    <a:pt x="248044" y="744470"/>
                  </a:lnTo>
                  <a:lnTo>
                    <a:pt x="293666" y="725121"/>
                  </a:lnTo>
                  <a:lnTo>
                    <a:pt x="339468" y="706148"/>
                  </a:lnTo>
                  <a:lnTo>
                    <a:pt x="385451" y="687550"/>
                  </a:lnTo>
                  <a:lnTo>
                    <a:pt x="431612" y="669329"/>
                  </a:lnTo>
                  <a:lnTo>
                    <a:pt x="477950" y="651486"/>
                  </a:lnTo>
                  <a:lnTo>
                    <a:pt x="524464" y="634020"/>
                  </a:lnTo>
                  <a:lnTo>
                    <a:pt x="571152" y="616932"/>
                  </a:lnTo>
                  <a:lnTo>
                    <a:pt x="618013" y="600224"/>
                  </a:lnTo>
                  <a:lnTo>
                    <a:pt x="665046" y="583895"/>
                  </a:lnTo>
                  <a:lnTo>
                    <a:pt x="712248" y="567947"/>
                  </a:lnTo>
                  <a:lnTo>
                    <a:pt x="759620" y="552380"/>
                  </a:lnTo>
                  <a:lnTo>
                    <a:pt x="807158" y="537195"/>
                  </a:lnTo>
                  <a:lnTo>
                    <a:pt x="854862" y="522392"/>
                  </a:lnTo>
                  <a:lnTo>
                    <a:pt x="902730" y="507973"/>
                  </a:lnTo>
                  <a:lnTo>
                    <a:pt x="950761" y="493937"/>
                  </a:lnTo>
                  <a:lnTo>
                    <a:pt x="998954" y="480285"/>
                  </a:lnTo>
                  <a:lnTo>
                    <a:pt x="1047306" y="467019"/>
                  </a:lnTo>
                  <a:lnTo>
                    <a:pt x="1095817" y="454138"/>
                  </a:lnTo>
                  <a:lnTo>
                    <a:pt x="1144485" y="441644"/>
                  </a:lnTo>
                  <a:lnTo>
                    <a:pt x="1198102" y="428308"/>
                  </a:lnTo>
                  <a:lnTo>
                    <a:pt x="1251613" y="415363"/>
                  </a:lnTo>
                  <a:lnTo>
                    <a:pt x="1305018" y="402811"/>
                  </a:lnTo>
                  <a:lnTo>
                    <a:pt x="1358316" y="390651"/>
                  </a:lnTo>
                  <a:lnTo>
                    <a:pt x="1411506" y="378883"/>
                  </a:lnTo>
                  <a:lnTo>
                    <a:pt x="1464587" y="367507"/>
                  </a:lnTo>
                  <a:lnTo>
                    <a:pt x="1517558" y="356524"/>
                  </a:lnTo>
                  <a:lnTo>
                    <a:pt x="1570419" y="345933"/>
                  </a:lnTo>
                  <a:lnTo>
                    <a:pt x="1623169" y="335734"/>
                  </a:lnTo>
                  <a:lnTo>
                    <a:pt x="1675806" y="325928"/>
                  </a:lnTo>
                  <a:lnTo>
                    <a:pt x="1728329" y="316514"/>
                  </a:lnTo>
                  <a:lnTo>
                    <a:pt x="1780739" y="307493"/>
                  </a:lnTo>
                  <a:lnTo>
                    <a:pt x="1833033" y="298865"/>
                  </a:lnTo>
                  <a:lnTo>
                    <a:pt x="1885211" y="290629"/>
                  </a:lnTo>
                  <a:lnTo>
                    <a:pt x="1937272" y="282786"/>
                  </a:lnTo>
                  <a:lnTo>
                    <a:pt x="1989216" y="275336"/>
                  </a:lnTo>
                  <a:lnTo>
                    <a:pt x="2041041" y="268279"/>
                  </a:lnTo>
                  <a:lnTo>
                    <a:pt x="2092746" y="261615"/>
                  </a:lnTo>
                  <a:lnTo>
                    <a:pt x="2144330" y="255344"/>
                  </a:lnTo>
                  <a:lnTo>
                    <a:pt x="2195793" y="249466"/>
                  </a:lnTo>
                  <a:lnTo>
                    <a:pt x="2247134" y="243981"/>
                  </a:lnTo>
                  <a:lnTo>
                    <a:pt x="2298352" y="238889"/>
                  </a:lnTo>
                  <a:lnTo>
                    <a:pt x="2349445" y="234191"/>
                  </a:lnTo>
                  <a:lnTo>
                    <a:pt x="2400413" y="229886"/>
                  </a:lnTo>
                  <a:lnTo>
                    <a:pt x="2451256" y="225974"/>
                  </a:lnTo>
                  <a:lnTo>
                    <a:pt x="2501971" y="222456"/>
                  </a:lnTo>
                  <a:lnTo>
                    <a:pt x="2552559" y="219331"/>
                  </a:lnTo>
                  <a:lnTo>
                    <a:pt x="2603018" y="216600"/>
                  </a:lnTo>
                  <a:lnTo>
                    <a:pt x="2653348" y="214262"/>
                  </a:lnTo>
                  <a:lnTo>
                    <a:pt x="2703547" y="212319"/>
                  </a:lnTo>
                  <a:lnTo>
                    <a:pt x="2753615" y="210769"/>
                  </a:lnTo>
                  <a:lnTo>
                    <a:pt x="2803551" y="209612"/>
                  </a:lnTo>
                  <a:lnTo>
                    <a:pt x="2853353" y="208850"/>
                  </a:lnTo>
                  <a:lnTo>
                    <a:pt x="2903022" y="208482"/>
                  </a:lnTo>
                  <a:lnTo>
                    <a:pt x="2952555" y="208507"/>
                  </a:lnTo>
                  <a:lnTo>
                    <a:pt x="3001953" y="208927"/>
                  </a:lnTo>
                  <a:lnTo>
                    <a:pt x="3051213" y="209741"/>
                  </a:lnTo>
                  <a:lnTo>
                    <a:pt x="3100337" y="210948"/>
                  </a:lnTo>
                  <a:lnTo>
                    <a:pt x="3149321" y="212551"/>
                  </a:lnTo>
                  <a:lnTo>
                    <a:pt x="3198166" y="214547"/>
                  </a:lnTo>
                  <a:lnTo>
                    <a:pt x="3246871" y="216938"/>
                  </a:lnTo>
                  <a:lnTo>
                    <a:pt x="3295435" y="219723"/>
                  </a:lnTo>
                  <a:lnTo>
                    <a:pt x="3343856" y="222903"/>
                  </a:lnTo>
                  <a:lnTo>
                    <a:pt x="3392134" y="226477"/>
                  </a:lnTo>
                  <a:lnTo>
                    <a:pt x="3440269" y="230446"/>
                  </a:lnTo>
                  <a:lnTo>
                    <a:pt x="3488258" y="234810"/>
                  </a:lnTo>
                  <a:lnTo>
                    <a:pt x="3536102" y="239568"/>
                  </a:lnTo>
                  <a:lnTo>
                    <a:pt x="3583799" y="244721"/>
                  </a:lnTo>
                  <a:lnTo>
                    <a:pt x="3631348" y="250269"/>
                  </a:lnTo>
                  <a:lnTo>
                    <a:pt x="3678749" y="256212"/>
                  </a:lnTo>
                  <a:lnTo>
                    <a:pt x="3726001" y="262550"/>
                  </a:lnTo>
                  <a:lnTo>
                    <a:pt x="3773102" y="269283"/>
                  </a:lnTo>
                  <a:lnTo>
                    <a:pt x="3820052" y="276411"/>
                  </a:lnTo>
                  <a:lnTo>
                    <a:pt x="3866850" y="283934"/>
                  </a:lnTo>
                  <a:lnTo>
                    <a:pt x="3913495" y="291852"/>
                  </a:lnTo>
                  <a:lnTo>
                    <a:pt x="3959987" y="300166"/>
                  </a:lnTo>
                  <a:lnTo>
                    <a:pt x="4010090" y="309589"/>
                  </a:lnTo>
                  <a:lnTo>
                    <a:pt x="4060021" y="319473"/>
                  </a:lnTo>
                  <a:lnTo>
                    <a:pt x="4109779" y="329819"/>
                  </a:lnTo>
                  <a:lnTo>
                    <a:pt x="4159362" y="340626"/>
                  </a:lnTo>
                  <a:lnTo>
                    <a:pt x="4208770" y="351893"/>
                  </a:lnTo>
                  <a:lnTo>
                    <a:pt x="4258002" y="363621"/>
                  </a:lnTo>
                  <a:lnTo>
                    <a:pt x="4307056" y="375807"/>
                  </a:lnTo>
                  <a:lnTo>
                    <a:pt x="4355932" y="388453"/>
                  </a:lnTo>
                  <a:lnTo>
                    <a:pt x="4404628" y="401557"/>
                  </a:lnTo>
                  <a:lnTo>
                    <a:pt x="4453143" y="415119"/>
                  </a:lnTo>
                  <a:lnTo>
                    <a:pt x="4501476" y="429138"/>
                  </a:lnTo>
                  <a:lnTo>
                    <a:pt x="4549626" y="443614"/>
                  </a:lnTo>
                  <a:lnTo>
                    <a:pt x="4597592" y="458547"/>
                  </a:lnTo>
                  <a:lnTo>
                    <a:pt x="4645372" y="473936"/>
                  </a:lnTo>
                  <a:lnTo>
                    <a:pt x="4692966" y="489781"/>
                  </a:lnTo>
                  <a:lnTo>
                    <a:pt x="4740373" y="506080"/>
                  </a:lnTo>
                  <a:lnTo>
                    <a:pt x="4787592" y="522834"/>
                  </a:lnTo>
                  <a:lnTo>
                    <a:pt x="4834620" y="540042"/>
                  </a:lnTo>
                  <a:lnTo>
                    <a:pt x="4881458" y="557703"/>
                  </a:lnTo>
                  <a:lnTo>
                    <a:pt x="4928105" y="575818"/>
                  </a:lnTo>
                  <a:lnTo>
                    <a:pt x="4974558" y="594385"/>
                  </a:lnTo>
                  <a:lnTo>
                    <a:pt x="5020817" y="613404"/>
                  </a:lnTo>
                  <a:lnTo>
                    <a:pt x="5066882" y="632875"/>
                  </a:lnTo>
                  <a:lnTo>
                    <a:pt x="5112750" y="652797"/>
                  </a:lnTo>
                  <a:lnTo>
                    <a:pt x="5158420" y="673170"/>
                  </a:lnTo>
                  <a:lnTo>
                    <a:pt x="5203893" y="693993"/>
                  </a:lnTo>
                  <a:lnTo>
                    <a:pt x="5249166" y="715265"/>
                  </a:lnTo>
                  <a:lnTo>
                    <a:pt x="5294238" y="736986"/>
                  </a:lnTo>
                  <a:lnTo>
                    <a:pt x="5339109" y="759157"/>
                  </a:lnTo>
                  <a:lnTo>
                    <a:pt x="5383777" y="781775"/>
                  </a:lnTo>
                  <a:lnTo>
                    <a:pt x="5428241" y="804841"/>
                  </a:lnTo>
                  <a:lnTo>
                    <a:pt x="5472500" y="828354"/>
                  </a:lnTo>
                  <a:lnTo>
                    <a:pt x="5516553" y="852314"/>
                  </a:lnTo>
                  <a:lnTo>
                    <a:pt x="5560399" y="876720"/>
                  </a:lnTo>
                  <a:lnTo>
                    <a:pt x="5604037" y="901572"/>
                  </a:lnTo>
                  <a:lnTo>
                    <a:pt x="5647465" y="926869"/>
                  </a:lnTo>
                  <a:lnTo>
                    <a:pt x="5690683" y="952611"/>
                  </a:lnTo>
                  <a:lnTo>
                    <a:pt x="5733690" y="978797"/>
                  </a:lnTo>
                  <a:lnTo>
                    <a:pt x="5776484" y="1005427"/>
                  </a:lnTo>
                  <a:lnTo>
                    <a:pt x="5819064" y="1032500"/>
                  </a:lnTo>
                  <a:lnTo>
                    <a:pt x="5861429" y="1060016"/>
                  </a:lnTo>
                  <a:lnTo>
                    <a:pt x="5903578" y="1087974"/>
                  </a:lnTo>
                  <a:lnTo>
                    <a:pt x="5945511" y="1116375"/>
                  </a:lnTo>
                  <a:lnTo>
                    <a:pt x="5987225" y="1145216"/>
                  </a:lnTo>
                  <a:lnTo>
                    <a:pt x="6028720" y="1174498"/>
                  </a:lnTo>
                  <a:lnTo>
                    <a:pt x="6069995" y="1204221"/>
                  </a:lnTo>
                  <a:lnTo>
                    <a:pt x="6111049" y="1234383"/>
                  </a:lnTo>
                  <a:lnTo>
                    <a:pt x="6151880" y="1264985"/>
                  </a:lnTo>
                  <a:lnTo>
                    <a:pt x="6191035" y="1294891"/>
                  </a:lnTo>
                  <a:lnTo>
                    <a:pt x="6229972" y="1325194"/>
                  </a:lnTo>
                  <a:lnTo>
                    <a:pt x="6268690" y="1355893"/>
                  </a:lnTo>
                  <a:lnTo>
                    <a:pt x="6307187" y="1386987"/>
                  </a:lnTo>
                  <a:lnTo>
                    <a:pt x="6345463" y="1418476"/>
                  </a:lnTo>
                  <a:lnTo>
                    <a:pt x="6383517" y="1450357"/>
                  </a:lnTo>
                  <a:lnTo>
                    <a:pt x="6421348" y="1482630"/>
                  </a:lnTo>
                  <a:lnTo>
                    <a:pt x="6458955" y="1515295"/>
                  </a:lnTo>
                  <a:lnTo>
                    <a:pt x="6496337" y="1548349"/>
                  </a:lnTo>
                  <a:lnTo>
                    <a:pt x="6533493" y="1581793"/>
                  </a:lnTo>
                  <a:lnTo>
                    <a:pt x="6570423" y="1615624"/>
                  </a:lnTo>
                  <a:lnTo>
                    <a:pt x="6607125" y="1649842"/>
                  </a:lnTo>
                  <a:lnTo>
                    <a:pt x="6643599" y="1684446"/>
                  </a:lnTo>
                  <a:lnTo>
                    <a:pt x="6679844" y="1719436"/>
                  </a:lnTo>
                  <a:lnTo>
                    <a:pt x="6715858" y="1754809"/>
                  </a:lnTo>
                  <a:lnTo>
                    <a:pt x="6751642" y="1790565"/>
                  </a:lnTo>
                  <a:lnTo>
                    <a:pt x="6787193" y="1826703"/>
                  </a:lnTo>
                  <a:lnTo>
                    <a:pt x="6822512" y="1863221"/>
                  </a:lnTo>
                  <a:lnTo>
                    <a:pt x="6857597" y="1900120"/>
                  </a:lnTo>
                  <a:lnTo>
                    <a:pt x="6892447" y="1937398"/>
                  </a:lnTo>
                  <a:lnTo>
                    <a:pt x="6927062" y="1975053"/>
                  </a:lnTo>
                  <a:lnTo>
                    <a:pt x="6961441" y="2013085"/>
                  </a:lnTo>
                  <a:lnTo>
                    <a:pt x="6995582" y="2051493"/>
                  </a:lnTo>
                  <a:lnTo>
                    <a:pt x="7029485" y="2090276"/>
                  </a:lnTo>
                  <a:lnTo>
                    <a:pt x="7063149" y="2129433"/>
                  </a:lnTo>
                  <a:lnTo>
                    <a:pt x="7096573" y="2168962"/>
                  </a:lnTo>
                  <a:lnTo>
                    <a:pt x="7129756" y="2208863"/>
                  </a:lnTo>
                  <a:lnTo>
                    <a:pt x="7162698" y="2249135"/>
                  </a:lnTo>
                  <a:lnTo>
                    <a:pt x="7195397" y="2289777"/>
                  </a:lnTo>
                  <a:lnTo>
                    <a:pt x="7227852" y="2330787"/>
                  </a:lnTo>
                  <a:lnTo>
                    <a:pt x="7260064" y="2372166"/>
                  </a:lnTo>
                  <a:lnTo>
                    <a:pt x="7292029" y="2413910"/>
                  </a:lnTo>
                  <a:lnTo>
                    <a:pt x="7323749" y="2456021"/>
                  </a:lnTo>
                  <a:lnTo>
                    <a:pt x="7355222" y="2498496"/>
                  </a:lnTo>
                  <a:lnTo>
                    <a:pt x="7386447" y="2541335"/>
                  </a:lnTo>
                  <a:lnTo>
                    <a:pt x="7555992" y="2787334"/>
                  </a:lnTo>
                  <a:lnTo>
                    <a:pt x="7555992" y="2420177"/>
                  </a:lnTo>
                  <a:lnTo>
                    <a:pt x="7522860" y="2374643"/>
                  </a:lnTo>
                  <a:lnTo>
                    <a:pt x="7491263" y="2332003"/>
                  </a:lnTo>
                  <a:lnTo>
                    <a:pt x="7459422" y="2289715"/>
                  </a:lnTo>
                  <a:lnTo>
                    <a:pt x="7427340" y="2247782"/>
                  </a:lnTo>
                  <a:lnTo>
                    <a:pt x="7395016" y="2206204"/>
                  </a:lnTo>
                  <a:lnTo>
                    <a:pt x="7362451" y="2164983"/>
                  </a:lnTo>
                  <a:lnTo>
                    <a:pt x="7329647" y="2124118"/>
                  </a:lnTo>
                  <a:lnTo>
                    <a:pt x="7296603" y="2083612"/>
                  </a:lnTo>
                  <a:lnTo>
                    <a:pt x="7263322" y="2043465"/>
                  </a:lnTo>
                  <a:lnTo>
                    <a:pt x="7229803" y="2003678"/>
                  </a:lnTo>
                  <a:lnTo>
                    <a:pt x="7196048" y="1964252"/>
                  </a:lnTo>
                  <a:lnTo>
                    <a:pt x="7162056" y="1925187"/>
                  </a:lnTo>
                  <a:lnTo>
                    <a:pt x="7127830" y="1886486"/>
                  </a:lnTo>
                  <a:lnTo>
                    <a:pt x="7093370" y="1848148"/>
                  </a:lnTo>
                  <a:lnTo>
                    <a:pt x="7058676" y="1810175"/>
                  </a:lnTo>
                  <a:lnTo>
                    <a:pt x="7023749" y="1772567"/>
                  </a:lnTo>
                  <a:lnTo>
                    <a:pt x="6988591" y="1735326"/>
                  </a:lnTo>
                  <a:lnTo>
                    <a:pt x="6953202" y="1698452"/>
                  </a:lnTo>
                  <a:lnTo>
                    <a:pt x="6917582" y="1661946"/>
                  </a:lnTo>
                  <a:lnTo>
                    <a:pt x="6881734" y="1625810"/>
                  </a:lnTo>
                  <a:lnTo>
                    <a:pt x="6845656" y="1590044"/>
                  </a:lnTo>
                  <a:lnTo>
                    <a:pt x="6809351" y="1554649"/>
                  </a:lnTo>
                  <a:lnTo>
                    <a:pt x="6772819" y="1519627"/>
                  </a:lnTo>
                  <a:lnTo>
                    <a:pt x="6736061" y="1484977"/>
                  </a:lnTo>
                  <a:lnTo>
                    <a:pt x="6699077" y="1450701"/>
                  </a:lnTo>
                  <a:lnTo>
                    <a:pt x="6661869" y="1416801"/>
                  </a:lnTo>
                  <a:lnTo>
                    <a:pt x="6624437" y="1383275"/>
                  </a:lnTo>
                  <a:lnTo>
                    <a:pt x="6586782" y="1350127"/>
                  </a:lnTo>
                  <a:lnTo>
                    <a:pt x="6548904" y="1317357"/>
                  </a:lnTo>
                  <a:lnTo>
                    <a:pt x="6510806" y="1284964"/>
                  </a:lnTo>
                  <a:lnTo>
                    <a:pt x="6472486" y="1252952"/>
                  </a:lnTo>
                  <a:lnTo>
                    <a:pt x="6433947" y="1221320"/>
                  </a:lnTo>
                  <a:lnTo>
                    <a:pt x="6395189" y="1190069"/>
                  </a:lnTo>
                  <a:lnTo>
                    <a:pt x="6356213" y="1159201"/>
                  </a:lnTo>
                  <a:lnTo>
                    <a:pt x="6317020" y="1128716"/>
                  </a:lnTo>
                  <a:lnTo>
                    <a:pt x="6277610" y="1098615"/>
                  </a:lnTo>
                  <a:lnTo>
                    <a:pt x="6236850" y="1068056"/>
                  </a:lnTo>
                  <a:lnTo>
                    <a:pt x="6195876" y="1037917"/>
                  </a:lnTo>
                  <a:lnTo>
                    <a:pt x="6154689" y="1008200"/>
                  </a:lnTo>
                  <a:lnTo>
                    <a:pt x="6113291" y="978904"/>
                  </a:lnTo>
                  <a:lnTo>
                    <a:pt x="6071681" y="950031"/>
                  </a:lnTo>
                  <a:lnTo>
                    <a:pt x="6029862" y="921580"/>
                  </a:lnTo>
                  <a:lnTo>
                    <a:pt x="5987834" y="893552"/>
                  </a:lnTo>
                  <a:lnTo>
                    <a:pt x="5945599" y="865948"/>
                  </a:lnTo>
                  <a:lnTo>
                    <a:pt x="5903157" y="838767"/>
                  </a:lnTo>
                  <a:lnTo>
                    <a:pt x="5860509" y="812011"/>
                  </a:lnTo>
                  <a:lnTo>
                    <a:pt x="5817657" y="785680"/>
                  </a:lnTo>
                  <a:lnTo>
                    <a:pt x="5774600" y="759775"/>
                  </a:lnTo>
                  <a:lnTo>
                    <a:pt x="5731342" y="734295"/>
                  </a:lnTo>
                  <a:lnTo>
                    <a:pt x="5687881" y="709241"/>
                  </a:lnTo>
                  <a:lnTo>
                    <a:pt x="5644221" y="684615"/>
                  </a:lnTo>
                  <a:lnTo>
                    <a:pt x="5600360" y="660415"/>
                  </a:lnTo>
                  <a:lnTo>
                    <a:pt x="5556301" y="636643"/>
                  </a:lnTo>
                  <a:lnTo>
                    <a:pt x="5512045" y="613299"/>
                  </a:lnTo>
                  <a:lnTo>
                    <a:pt x="5467592" y="590384"/>
                  </a:lnTo>
                  <a:lnTo>
                    <a:pt x="5422944" y="567897"/>
                  </a:lnTo>
                  <a:lnTo>
                    <a:pt x="5378102" y="545840"/>
                  </a:lnTo>
                  <a:lnTo>
                    <a:pt x="5333066" y="524213"/>
                  </a:lnTo>
                  <a:lnTo>
                    <a:pt x="5287837" y="503017"/>
                  </a:lnTo>
                  <a:lnTo>
                    <a:pt x="5242418" y="482251"/>
                  </a:lnTo>
                  <a:lnTo>
                    <a:pt x="5196808" y="461916"/>
                  </a:lnTo>
                  <a:lnTo>
                    <a:pt x="5151009" y="442014"/>
                  </a:lnTo>
                  <a:lnTo>
                    <a:pt x="5105021" y="422543"/>
                  </a:lnTo>
                  <a:lnTo>
                    <a:pt x="5058846" y="403505"/>
                  </a:lnTo>
                  <a:lnTo>
                    <a:pt x="5012485" y="384900"/>
                  </a:lnTo>
                  <a:lnTo>
                    <a:pt x="4965939" y="366729"/>
                  </a:lnTo>
                  <a:lnTo>
                    <a:pt x="4919209" y="348992"/>
                  </a:lnTo>
                  <a:lnTo>
                    <a:pt x="4872296" y="331689"/>
                  </a:lnTo>
                  <a:lnTo>
                    <a:pt x="4825200" y="314822"/>
                  </a:lnTo>
                  <a:lnTo>
                    <a:pt x="4777923" y="298389"/>
                  </a:lnTo>
                  <a:lnTo>
                    <a:pt x="4730467" y="282393"/>
                  </a:lnTo>
                  <a:lnTo>
                    <a:pt x="4682831" y="266833"/>
                  </a:lnTo>
                  <a:lnTo>
                    <a:pt x="4635017" y="251709"/>
                  </a:lnTo>
                  <a:lnTo>
                    <a:pt x="4587027" y="237023"/>
                  </a:lnTo>
                  <a:lnTo>
                    <a:pt x="4538860" y="222775"/>
                  </a:lnTo>
                  <a:lnTo>
                    <a:pt x="4490518" y="208965"/>
                  </a:lnTo>
                  <a:lnTo>
                    <a:pt x="4442003" y="195593"/>
                  </a:lnTo>
                  <a:lnTo>
                    <a:pt x="4393314" y="182660"/>
                  </a:lnTo>
                  <a:lnTo>
                    <a:pt x="4344454" y="170167"/>
                  </a:lnTo>
                  <a:lnTo>
                    <a:pt x="4295423" y="158114"/>
                  </a:lnTo>
                  <a:lnTo>
                    <a:pt x="4246222" y="146502"/>
                  </a:lnTo>
                  <a:lnTo>
                    <a:pt x="4196852" y="135330"/>
                  </a:lnTo>
                  <a:lnTo>
                    <a:pt x="4147315" y="124599"/>
                  </a:lnTo>
                  <a:lnTo>
                    <a:pt x="4097610" y="114311"/>
                  </a:lnTo>
                  <a:lnTo>
                    <a:pt x="4047740" y="104465"/>
                  </a:lnTo>
                  <a:lnTo>
                    <a:pt x="3997705" y="95061"/>
                  </a:lnTo>
                  <a:lnTo>
                    <a:pt x="3949639" y="86465"/>
                  </a:lnTo>
                  <a:lnTo>
                    <a:pt x="3901417" y="78278"/>
                  </a:lnTo>
                  <a:lnTo>
                    <a:pt x="3853040" y="70498"/>
                  </a:lnTo>
                  <a:lnTo>
                    <a:pt x="3804508" y="63125"/>
                  </a:lnTo>
                  <a:lnTo>
                    <a:pt x="3755825" y="56160"/>
                  </a:lnTo>
                  <a:lnTo>
                    <a:pt x="3706990" y="49602"/>
                  </a:lnTo>
                  <a:lnTo>
                    <a:pt x="3658004" y="43452"/>
                  </a:lnTo>
                  <a:lnTo>
                    <a:pt x="3608869" y="37709"/>
                  </a:lnTo>
                  <a:lnTo>
                    <a:pt x="3559587" y="32373"/>
                  </a:lnTo>
                  <a:lnTo>
                    <a:pt x="3510157" y="27443"/>
                  </a:lnTo>
                  <a:lnTo>
                    <a:pt x="3460582" y="22921"/>
                  </a:lnTo>
                  <a:lnTo>
                    <a:pt x="3410862" y="18806"/>
                  </a:lnTo>
                  <a:lnTo>
                    <a:pt x="3360999" y="15098"/>
                  </a:lnTo>
                  <a:lnTo>
                    <a:pt x="3310993" y="11796"/>
                  </a:lnTo>
                  <a:lnTo>
                    <a:pt x="3260846" y="8901"/>
                  </a:lnTo>
                  <a:lnTo>
                    <a:pt x="3210560" y="6412"/>
                  </a:lnTo>
                  <a:lnTo>
                    <a:pt x="3160134" y="4330"/>
                  </a:lnTo>
                  <a:lnTo>
                    <a:pt x="3109571" y="2655"/>
                  </a:lnTo>
                  <a:lnTo>
                    <a:pt x="3058872" y="1385"/>
                  </a:lnTo>
                  <a:lnTo>
                    <a:pt x="3008037" y="522"/>
                  </a:lnTo>
                  <a:lnTo>
                    <a:pt x="2957068" y="65"/>
                  </a:lnTo>
                  <a:close/>
                </a:path>
              </a:pathLst>
            </a:custGeom>
            <a:solidFill>
              <a:srgbClr val="84BC00"/>
            </a:solidFill>
          </p:spPr>
          <p:txBody>
            <a:bodyPr wrap="square" lIns="0" tIns="0" rIns="0" bIns="0" rtlCol="0"/>
            <a:lstStyle/>
            <a:p>
              <a:endParaRPr/>
            </a:p>
          </p:txBody>
        </p:sp>
      </p:grpSp>
      <p:sp>
        <p:nvSpPr>
          <p:cNvPr id="11" name="object 11"/>
          <p:cNvSpPr txBox="1">
            <a:spLocks noGrp="1"/>
          </p:cNvSpPr>
          <p:nvPr>
            <p:ph type="sldNum" sz="quarter" idx="7"/>
          </p:nvPr>
        </p:nvSpPr>
        <p:spPr>
          <a:prstGeom prst="rect">
            <a:avLst/>
          </a:prstGeom>
        </p:spPr>
        <p:txBody>
          <a:bodyPr vert="horz" wrap="square" lIns="0" tIns="22225" rIns="0" bIns="0" rtlCol="0">
            <a:spAutoFit/>
          </a:bodyPr>
          <a:lstStyle/>
          <a:p>
            <a:pPr marL="80645">
              <a:lnSpc>
                <a:spcPct val="100000"/>
              </a:lnSpc>
              <a:spcBef>
                <a:spcPts val="175"/>
              </a:spcBef>
            </a:pPr>
            <a:fld id="{81D60167-4931-47E6-BA6A-407CBD079E47}" type="slidenum">
              <a:rPr spc="-90" dirty="0"/>
              <a:t>2</a:t>
            </a:fld>
            <a:endParaRPr spc="-90"/>
          </a:p>
        </p:txBody>
      </p:sp>
      <p:sp>
        <p:nvSpPr>
          <p:cNvPr id="12" name="object 12"/>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95DF58-4118-4551-8C61-1A7ED177FA2D}" type="slidenum">
              <a:rPr lang="en-GB" noProof="0" smtClean="0"/>
              <a:pPr/>
              <a:t>20</a:t>
            </a:fld>
            <a:endParaRPr lang="en-GB" noProof="0"/>
          </a:p>
        </p:txBody>
      </p:sp>
      <p:sp>
        <p:nvSpPr>
          <p:cNvPr id="8" name="TextBox 7">
            <a:extLst>
              <a:ext uri="{FF2B5EF4-FFF2-40B4-BE49-F238E27FC236}">
                <a16:creationId xmlns:a16="http://schemas.microsoft.com/office/drawing/2014/main" id="{8BF65A7E-CE71-495B-B013-38526C01C028}"/>
              </a:ext>
            </a:extLst>
          </p:cNvPr>
          <p:cNvSpPr txBox="1"/>
          <p:nvPr/>
        </p:nvSpPr>
        <p:spPr>
          <a:xfrm>
            <a:off x="657712" y="637455"/>
            <a:ext cx="6272436" cy="6218112"/>
          </a:xfrm>
          <a:prstGeom prst="rect">
            <a:avLst/>
          </a:prstGeom>
          <a:noFill/>
        </p:spPr>
        <p:txBody>
          <a:bodyPr wrap="square">
            <a:spAutoFit/>
          </a:bodyPr>
          <a:lstStyle/>
          <a:p>
            <a:pPr>
              <a:lnSpc>
                <a:spcPct val="107000"/>
              </a:lnSpc>
              <a:spcAft>
                <a:spcPts val="864"/>
              </a:spcAft>
            </a:pPr>
            <a:r>
              <a:rPr kumimoji="0" lang="en-GB" sz="3600" b="1" i="0" u="none" strike="noStrike" kern="0" cap="none" spc="75" normalizeH="0" baseline="0" noProof="0" dirty="0">
                <a:ln>
                  <a:noFill/>
                </a:ln>
                <a:solidFill>
                  <a:srgbClr val="E73D96"/>
                </a:solidFill>
                <a:effectLst/>
                <a:uLnTx/>
                <a:uFillTx/>
                <a:latin typeface="+mj-lt"/>
                <a:ea typeface="+mj-ea"/>
                <a:cs typeface="Arial"/>
              </a:rPr>
              <a:t>NHS Complaints Advocacy  </a:t>
            </a:r>
          </a:p>
          <a:p>
            <a:pPr>
              <a:lnSpc>
                <a:spcPct val="107000"/>
              </a:lnSpc>
              <a:spcAft>
                <a:spcPts val="864"/>
              </a:spcAft>
            </a:pPr>
            <a:r>
              <a:rPr lang="en-GB" sz="1400" b="1" dirty="0">
                <a:ea typeface="Calibri" panose="020F0502020204030204" pitchFamily="34" charset="0"/>
                <a:cs typeface="Calibri" panose="020F0502020204030204" pitchFamily="34" charset="0"/>
              </a:rPr>
              <a:t>Our Advocacy Service helps residents, particularly those who are vulnerable or need additional support, to raise a complaint if they are unhappy with the care or treatment they or someone they know has received from the NHS. </a:t>
            </a:r>
            <a:endParaRPr lang="en-GB" sz="1400" b="1" dirty="0">
              <a:ea typeface="Calibri" panose="020F0502020204030204" pitchFamily="34" charset="0"/>
              <a:cs typeface="Times New Roman" panose="02020603050405020304" pitchFamily="18" charset="0"/>
            </a:endParaRPr>
          </a:p>
          <a:p>
            <a:r>
              <a:rPr lang="en-GB" sz="1400" b="1" dirty="0">
                <a:ea typeface="Times New Roman" panose="02020603050405020304" pitchFamily="18" charset="0"/>
              </a:rPr>
              <a:t>During the year, the service received 1005 calls and supported 368 residents with more than 300 issues, working with a wide range of communities in Newham, reflecting the diverse local population.</a:t>
            </a:r>
          </a:p>
          <a:p>
            <a:pPr>
              <a:lnSpc>
                <a:spcPct val="107000"/>
              </a:lnSpc>
              <a:spcAft>
                <a:spcPts val="864"/>
              </a:spcAft>
            </a:pPr>
            <a:endParaRPr lang="en-GB" sz="1400" b="1" dirty="0">
              <a:ea typeface="Calibri" panose="020F0502020204030204" pitchFamily="34" charset="0"/>
              <a:cs typeface="Calibri" panose="020F0502020204030204" pitchFamily="34" charset="0"/>
            </a:endParaRPr>
          </a:p>
          <a:p>
            <a:pPr>
              <a:lnSpc>
                <a:spcPct val="107000"/>
              </a:lnSpc>
              <a:spcAft>
                <a:spcPts val="864"/>
              </a:spcAft>
            </a:pPr>
            <a:r>
              <a:rPr lang="en-GB" sz="1400" b="1" dirty="0">
                <a:ea typeface="Calibri" panose="020F0502020204030204" pitchFamily="34" charset="0"/>
                <a:cs typeface="Calibri" panose="020F0502020204030204" pitchFamily="34" charset="0"/>
              </a:rPr>
              <a:t>The service has:</a:t>
            </a:r>
            <a:endParaRPr lang="en-GB" sz="1400" b="1" dirty="0">
              <a:ea typeface="Calibri" panose="020F0502020204030204" pitchFamily="34" charset="0"/>
              <a:cs typeface="Times New Roman" panose="02020603050405020304" pitchFamily="18" charset="0"/>
            </a:endParaRPr>
          </a:p>
          <a:p>
            <a:pPr marL="370366" indent="-370366">
              <a:lnSpc>
                <a:spcPct val="107000"/>
              </a:lnSpc>
              <a:buFont typeface="Symbol" panose="05050102010706020507" pitchFamily="18" charset="2"/>
              <a:buChar char=""/>
            </a:pPr>
            <a:r>
              <a:rPr lang="en-GB" sz="1400" b="1" dirty="0">
                <a:ea typeface="Calibri" panose="020F0502020204030204" pitchFamily="34" charset="0"/>
                <a:cs typeface="Calibri" panose="020F0502020204030204" pitchFamily="34" charset="0"/>
              </a:rPr>
              <a:t>Helped improve the response time for complaints by continuing to meet with the Barts and Newham Hospital Complaints Team.</a:t>
            </a:r>
            <a:endParaRPr lang="en-GB" sz="1400" b="1" dirty="0">
              <a:ea typeface="Calibri" panose="020F0502020204030204" pitchFamily="34" charset="0"/>
              <a:cs typeface="Times New Roman" panose="02020603050405020304" pitchFamily="18" charset="0"/>
            </a:endParaRPr>
          </a:p>
          <a:p>
            <a:pPr marL="370366" indent="-370366">
              <a:lnSpc>
                <a:spcPct val="107000"/>
              </a:lnSpc>
              <a:buFont typeface="Symbol" panose="05050102010706020507" pitchFamily="18" charset="2"/>
              <a:buChar char=""/>
            </a:pPr>
            <a:r>
              <a:rPr lang="en-GB" sz="1400" b="1" dirty="0">
                <a:ea typeface="Calibri" panose="020F0502020204030204" pitchFamily="34" charset="0"/>
                <a:cs typeface="Calibri" panose="020F0502020204030204" pitchFamily="34" charset="0"/>
              </a:rPr>
              <a:t>Alerted Newham Hospital with a serious discharge error. </a:t>
            </a:r>
            <a:endParaRPr lang="en-GB" sz="1400" b="1" dirty="0">
              <a:ea typeface="Calibri" panose="020F0502020204030204" pitchFamily="34" charset="0"/>
              <a:cs typeface="Times New Roman" panose="02020603050405020304" pitchFamily="18" charset="0"/>
            </a:endParaRPr>
          </a:p>
          <a:p>
            <a:endParaRPr lang="en-GB" sz="1400" b="1" dirty="0">
              <a:ea typeface="Times New Roman" panose="02020603050405020304" pitchFamily="18" charset="0"/>
            </a:endParaRPr>
          </a:p>
          <a:p>
            <a:r>
              <a:rPr lang="en-GB" sz="1400" b="1" dirty="0">
                <a:ea typeface="Times New Roman" panose="02020603050405020304" pitchFamily="18" charset="0"/>
              </a:rPr>
              <a:t>The Advocacy Service is delivered in partnership with Mind in Tower Hamlets and Newham, which has achieved the ‘Quality Performance Mark’ for advocacy quality standards.</a:t>
            </a:r>
          </a:p>
          <a:p>
            <a:pPr>
              <a:lnSpc>
                <a:spcPct val="107000"/>
              </a:lnSpc>
              <a:spcAft>
                <a:spcPts val="864"/>
              </a:spcAft>
            </a:pPr>
            <a:r>
              <a:rPr lang="en-GB" sz="1400" b="1" dirty="0">
                <a:ea typeface="Calibri" panose="020F0502020204030204" pitchFamily="34" charset="0"/>
                <a:cs typeface="Calibri" panose="020F0502020204030204" pitchFamily="34" charset="0"/>
              </a:rPr>
              <a:t> </a:t>
            </a:r>
            <a:endParaRPr lang="en-GB" sz="1400" b="1" dirty="0">
              <a:ea typeface="Calibri" panose="020F0502020204030204" pitchFamily="34" charset="0"/>
              <a:cs typeface="Times New Roman" panose="02020603050405020304" pitchFamily="18" charset="0"/>
            </a:endParaRPr>
          </a:p>
          <a:p>
            <a:pPr>
              <a:lnSpc>
                <a:spcPct val="107000"/>
              </a:lnSpc>
              <a:spcAft>
                <a:spcPts val="864"/>
              </a:spcAft>
            </a:pPr>
            <a:r>
              <a:rPr lang="en-GB" sz="1400" b="1" dirty="0">
                <a:ea typeface="Calibri" panose="020F0502020204030204" pitchFamily="34" charset="0"/>
                <a:cs typeface="Calibri" panose="020F0502020204030204" pitchFamily="34" charset="0"/>
              </a:rPr>
              <a:t>For more information and advice, please get in touch with the NHS Complaints Advocate for Newham:</a:t>
            </a:r>
          </a:p>
          <a:p>
            <a:pPr>
              <a:lnSpc>
                <a:spcPct val="107000"/>
              </a:lnSpc>
              <a:spcAft>
                <a:spcPts val="864"/>
              </a:spcAft>
            </a:pPr>
            <a:r>
              <a:rPr lang="en-GB" sz="1400" b="1" dirty="0">
                <a:ea typeface="Calibri" panose="020F0502020204030204" pitchFamily="34" charset="0"/>
                <a:cs typeface="Calibri" panose="020F0502020204030204" pitchFamily="34" charset="0"/>
                <a:hlinkClick r:id="rId2"/>
              </a:rPr>
              <a:t>advocacy@healthwatchnewham.co.uk</a:t>
            </a:r>
            <a:r>
              <a:rPr lang="en-GB" sz="1400" b="1" dirty="0">
                <a:ea typeface="Calibri" panose="020F0502020204030204" pitchFamily="34" charset="0"/>
                <a:cs typeface="Calibri" panose="020F0502020204030204" pitchFamily="34" charset="0"/>
              </a:rPr>
              <a:t> </a:t>
            </a:r>
          </a:p>
          <a:p>
            <a:pPr>
              <a:lnSpc>
                <a:spcPct val="107000"/>
              </a:lnSpc>
              <a:spcAft>
                <a:spcPts val="864"/>
              </a:spcAft>
            </a:pPr>
            <a:br>
              <a:rPr lang="en-GB" sz="1400" b="1" dirty="0">
                <a:ea typeface="Calibri" panose="020F0502020204030204" pitchFamily="34" charset="0"/>
                <a:cs typeface="Calibri" panose="020F0502020204030204" pitchFamily="34" charset="0"/>
              </a:rPr>
            </a:br>
            <a:r>
              <a:rPr lang="en-GB" sz="1400" b="1" dirty="0">
                <a:ea typeface="Calibri" panose="020F0502020204030204" pitchFamily="34" charset="0"/>
                <a:cs typeface="Calibri" panose="020F0502020204030204" pitchFamily="34" charset="0"/>
              </a:rPr>
              <a:t>020 3828 8245 or visit </a:t>
            </a:r>
            <a:r>
              <a:rPr lang="en-GB" sz="1400" b="1" u="sng" dirty="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healthwatchnewham.co.uk/advocacy</a:t>
            </a:r>
            <a:endParaRPr lang="en-GB" sz="1400" b="1" dirty="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862D379-69EA-DB45-E32E-A09A7E97E2A0}"/>
              </a:ext>
            </a:extLst>
          </p:cNvPr>
          <p:cNvSpPr txBox="1"/>
          <p:nvPr/>
        </p:nvSpPr>
        <p:spPr>
          <a:xfrm>
            <a:off x="635033" y="7798639"/>
            <a:ext cx="6272436" cy="1122936"/>
          </a:xfrm>
          <a:prstGeom prst="rect">
            <a:avLst/>
          </a:prstGeom>
          <a:noFill/>
        </p:spPr>
        <p:txBody>
          <a:bodyPr wrap="square">
            <a:spAutoFit/>
          </a:bodyPr>
          <a:lstStyle/>
          <a:p>
            <a:pPr>
              <a:lnSpc>
                <a:spcPct val="107000"/>
              </a:lnSpc>
              <a:spcAft>
                <a:spcPts val="864"/>
              </a:spcAft>
            </a:pPr>
            <a:r>
              <a:rPr lang="en-GB" sz="1728" b="1">
                <a:solidFill>
                  <a:schemeClr val="bg1"/>
                </a:solidFill>
                <a:ea typeface="Calibri" panose="020F0502020204030204" pitchFamily="34" charset="0"/>
                <a:cs typeface="Times New Roman" panose="02020603050405020304" pitchFamily="18" charset="0"/>
              </a:rPr>
              <a:t>Complex cases and safeguarding</a:t>
            </a:r>
            <a:endParaRPr lang="en-GB" sz="1728" b="1">
              <a:solidFill>
                <a:schemeClr val="bg1"/>
              </a:solidFill>
              <a:ea typeface="Calibri" panose="020F0502020204030204" pitchFamily="34" charset="0"/>
              <a:cs typeface="Calibri" panose="020F0502020204030204" pitchFamily="34" charset="0"/>
            </a:endParaRPr>
          </a:p>
          <a:p>
            <a:pPr>
              <a:lnSpc>
                <a:spcPct val="107000"/>
              </a:lnSpc>
              <a:spcAft>
                <a:spcPts val="864"/>
              </a:spcAft>
            </a:pPr>
            <a:r>
              <a:rPr lang="en-GB" sz="1296" b="1">
                <a:solidFill>
                  <a:schemeClr val="bg1"/>
                </a:solidFill>
                <a:ea typeface="Calibri" panose="020F0502020204030204" pitchFamily="34" charset="0"/>
                <a:cs typeface="Calibri" panose="020F0502020204030204" pitchFamily="34" charset="0"/>
              </a:rPr>
              <a:t>We received a query from a distressed resident about their mental health condition and the support they felt they were not receiving. We referred the case to the Safeguarding Adults team, who took up the case to identify the issue and follow up with the resident.    </a:t>
            </a:r>
            <a:endParaRPr lang="en-GB" sz="1296" b="1">
              <a:solidFill>
                <a:schemeClr val="bg1"/>
              </a:solidFill>
              <a:ea typeface="Calibri" panose="020F0502020204030204" pitchFamily="34" charset="0"/>
              <a:cs typeface="Times New Roman" panose="02020603050405020304" pitchFamily="18" charset="0"/>
            </a:endParaRPr>
          </a:p>
        </p:txBody>
      </p:sp>
      <p:sp>
        <p:nvSpPr>
          <p:cNvPr id="3" name="object 12">
            <a:extLst>
              <a:ext uri="{FF2B5EF4-FFF2-40B4-BE49-F238E27FC236}">
                <a16:creationId xmlns:a16="http://schemas.microsoft.com/office/drawing/2014/main" id="{E7001667-2F6E-95A3-3AB5-1406B3C2DDB5}"/>
              </a:ext>
            </a:extLst>
          </p:cNvPr>
          <p:cNvSpPr txBox="1">
            <a:spLocks/>
          </p:cNvSpPr>
          <p:nvPr/>
        </p:nvSpPr>
        <p:spPr>
          <a:xfrm>
            <a:off x="487780" y="10149713"/>
            <a:ext cx="2833269" cy="141705"/>
          </a:xfrm>
          <a:prstGeom prst="rect">
            <a:avLst/>
          </a:prstGeom>
        </p:spPr>
        <p:txBody>
          <a:bodyPr vert="horz" wrap="square" lIns="0" tIns="18415" rIns="0" bIns="0" rtlCol="0">
            <a:spAutoFit/>
          </a:bodyPr>
          <a:lstStyle>
            <a:defPPr>
              <a:defRPr lang="en-US"/>
            </a:defPPr>
            <a:lvl1pPr marL="12700">
              <a:spcBef>
                <a:spcPts val="145"/>
              </a:spcBef>
              <a:defRPr sz="800" b="0" i="0" spc="5">
                <a:solidFill>
                  <a:srgbClr val="565655"/>
                </a:solidFill>
                <a:latin typeface="Verdan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Healthwatch Newham Annual Report 2022/23</a:t>
            </a:r>
          </a:p>
        </p:txBody>
      </p:sp>
    </p:spTree>
    <p:extLst>
      <p:ext uri="{BB962C8B-B14F-4D97-AF65-F5344CB8AC3E}">
        <p14:creationId xmlns:p14="http://schemas.microsoft.com/office/powerpoint/2010/main" val="2193066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97180" y="9097102"/>
            <a:ext cx="2458811" cy="1596801"/>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0" y="0"/>
            <a:ext cx="7556500" cy="6426200"/>
            <a:chOff x="0" y="0"/>
            <a:chExt cx="7556500" cy="6426200"/>
          </a:xfrm>
        </p:grpSpPr>
        <p:sp>
          <p:nvSpPr>
            <p:cNvPr id="4" name="object 4"/>
            <p:cNvSpPr/>
            <p:nvPr/>
          </p:nvSpPr>
          <p:spPr>
            <a:xfrm>
              <a:off x="5610585" y="4264151"/>
              <a:ext cx="1945406" cy="216178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0"/>
              <a:ext cx="7555992" cy="4273295"/>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p:nvPr/>
        </p:nvSpPr>
        <p:spPr>
          <a:xfrm>
            <a:off x="489000" y="5527039"/>
            <a:ext cx="5350510" cy="1833835"/>
          </a:xfrm>
          <a:prstGeom prst="rect">
            <a:avLst/>
          </a:prstGeom>
        </p:spPr>
        <p:txBody>
          <a:bodyPr vert="horz" wrap="square" lIns="0" tIns="12700" rIns="0" bIns="0" rtlCol="0">
            <a:spAutoFit/>
          </a:bodyPr>
          <a:lstStyle/>
          <a:p>
            <a:pPr marL="12700" marR="5080">
              <a:lnSpc>
                <a:spcPct val="100000"/>
              </a:lnSpc>
              <a:spcBef>
                <a:spcPts val="100"/>
              </a:spcBef>
            </a:pPr>
            <a:r>
              <a:rPr sz="2000" b="1" spc="-70" dirty="0">
                <a:solidFill>
                  <a:srgbClr val="004F6B"/>
                </a:solidFill>
                <a:latin typeface="+mj-lt"/>
                <a:cs typeface="Arial Black"/>
              </a:rPr>
              <a:t>We’re </a:t>
            </a:r>
            <a:r>
              <a:rPr sz="2000" b="1" spc="-55" dirty="0">
                <a:solidFill>
                  <a:srgbClr val="004F6B"/>
                </a:solidFill>
                <a:latin typeface="+mj-lt"/>
                <a:cs typeface="Arial Black"/>
              </a:rPr>
              <a:t>supported </a:t>
            </a:r>
            <a:r>
              <a:rPr sz="2000" b="1" spc="-20" dirty="0">
                <a:solidFill>
                  <a:srgbClr val="004F6B"/>
                </a:solidFill>
                <a:latin typeface="+mj-lt"/>
                <a:cs typeface="Arial Black"/>
              </a:rPr>
              <a:t>by </a:t>
            </a:r>
            <a:r>
              <a:rPr sz="2000" b="1" spc="15" dirty="0">
                <a:solidFill>
                  <a:srgbClr val="004F6B"/>
                </a:solidFill>
                <a:latin typeface="+mj-lt"/>
                <a:cs typeface="Arial Black"/>
              </a:rPr>
              <a:t>a </a:t>
            </a:r>
            <a:r>
              <a:rPr sz="2000" b="1" spc="-35" dirty="0">
                <a:solidFill>
                  <a:srgbClr val="004F6B"/>
                </a:solidFill>
                <a:latin typeface="+mj-lt"/>
                <a:cs typeface="Arial Black"/>
              </a:rPr>
              <a:t>team </a:t>
            </a:r>
            <a:r>
              <a:rPr sz="2000" b="1" spc="-80" dirty="0">
                <a:solidFill>
                  <a:srgbClr val="004F6B"/>
                </a:solidFill>
                <a:latin typeface="+mj-lt"/>
                <a:cs typeface="Arial Black"/>
              </a:rPr>
              <a:t>of </a:t>
            </a:r>
            <a:r>
              <a:rPr sz="2000" b="1" spc="-25" dirty="0">
                <a:solidFill>
                  <a:srgbClr val="004F6B"/>
                </a:solidFill>
                <a:latin typeface="+mj-lt"/>
                <a:cs typeface="Arial Black"/>
              </a:rPr>
              <a:t>amazing  </a:t>
            </a:r>
            <a:r>
              <a:rPr sz="2000" b="1" spc="-90" dirty="0">
                <a:solidFill>
                  <a:srgbClr val="004F6B"/>
                </a:solidFill>
                <a:latin typeface="+mj-lt"/>
                <a:cs typeface="Arial Black"/>
              </a:rPr>
              <a:t>volunteers</a:t>
            </a:r>
            <a:r>
              <a:rPr sz="2000" b="1" spc="-160" dirty="0">
                <a:solidFill>
                  <a:srgbClr val="004F6B"/>
                </a:solidFill>
                <a:latin typeface="+mj-lt"/>
                <a:cs typeface="Arial Black"/>
              </a:rPr>
              <a:t> </a:t>
            </a:r>
            <a:r>
              <a:rPr sz="2000" b="1" spc="-55" dirty="0">
                <a:solidFill>
                  <a:srgbClr val="004F6B"/>
                </a:solidFill>
                <a:latin typeface="+mj-lt"/>
                <a:cs typeface="Arial Black"/>
              </a:rPr>
              <a:t>at</a:t>
            </a:r>
            <a:r>
              <a:rPr sz="2000" b="1" spc="-135" dirty="0">
                <a:solidFill>
                  <a:srgbClr val="004F6B"/>
                </a:solidFill>
                <a:latin typeface="+mj-lt"/>
                <a:cs typeface="Arial Black"/>
              </a:rPr>
              <a:t> </a:t>
            </a:r>
            <a:r>
              <a:rPr sz="2000" b="1" spc="-85" dirty="0">
                <a:solidFill>
                  <a:srgbClr val="004F6B"/>
                </a:solidFill>
                <a:latin typeface="+mj-lt"/>
                <a:cs typeface="Arial Black"/>
              </a:rPr>
              <a:t>the</a:t>
            </a:r>
            <a:r>
              <a:rPr sz="2000" b="1" spc="-145" dirty="0">
                <a:solidFill>
                  <a:srgbClr val="004F6B"/>
                </a:solidFill>
                <a:latin typeface="+mj-lt"/>
                <a:cs typeface="Arial Black"/>
              </a:rPr>
              <a:t> </a:t>
            </a:r>
            <a:r>
              <a:rPr sz="2000" b="1" spc="-70" dirty="0">
                <a:solidFill>
                  <a:srgbClr val="004F6B"/>
                </a:solidFill>
                <a:latin typeface="+mj-lt"/>
                <a:cs typeface="Arial Black"/>
              </a:rPr>
              <a:t>heart</a:t>
            </a:r>
            <a:r>
              <a:rPr sz="2000" b="1" spc="-145" dirty="0">
                <a:solidFill>
                  <a:srgbClr val="004F6B"/>
                </a:solidFill>
                <a:latin typeface="+mj-lt"/>
                <a:cs typeface="Arial Black"/>
              </a:rPr>
              <a:t> </a:t>
            </a:r>
            <a:r>
              <a:rPr sz="2000" b="1" spc="-80" dirty="0">
                <a:solidFill>
                  <a:srgbClr val="004F6B"/>
                </a:solidFill>
                <a:latin typeface="+mj-lt"/>
                <a:cs typeface="Arial Black"/>
              </a:rPr>
              <a:t>of</a:t>
            </a:r>
            <a:r>
              <a:rPr sz="2000" b="1" spc="-135" dirty="0">
                <a:solidFill>
                  <a:srgbClr val="004F6B"/>
                </a:solidFill>
                <a:latin typeface="+mj-lt"/>
                <a:cs typeface="Arial Black"/>
              </a:rPr>
              <a:t> </a:t>
            </a:r>
            <a:r>
              <a:rPr sz="2000" b="1" spc="-90" dirty="0">
                <a:solidFill>
                  <a:srgbClr val="004F6B"/>
                </a:solidFill>
                <a:latin typeface="+mj-lt"/>
                <a:cs typeface="Arial Black"/>
              </a:rPr>
              <a:t>what</a:t>
            </a:r>
            <a:r>
              <a:rPr sz="2000" b="1" spc="-140" dirty="0">
                <a:solidFill>
                  <a:srgbClr val="004F6B"/>
                </a:solidFill>
                <a:latin typeface="+mj-lt"/>
                <a:cs typeface="Arial Black"/>
              </a:rPr>
              <a:t> </a:t>
            </a:r>
            <a:r>
              <a:rPr sz="2000" b="1" spc="-155" dirty="0">
                <a:solidFill>
                  <a:srgbClr val="004F6B"/>
                </a:solidFill>
                <a:latin typeface="+mj-lt"/>
                <a:cs typeface="Arial Black"/>
              </a:rPr>
              <a:t>we</a:t>
            </a:r>
            <a:r>
              <a:rPr sz="2000" b="1" spc="-140" dirty="0">
                <a:solidFill>
                  <a:srgbClr val="004F6B"/>
                </a:solidFill>
                <a:latin typeface="+mj-lt"/>
                <a:cs typeface="Arial Black"/>
              </a:rPr>
              <a:t> </a:t>
            </a:r>
            <a:r>
              <a:rPr sz="2000" b="1" spc="-65" dirty="0">
                <a:solidFill>
                  <a:srgbClr val="004F6B"/>
                </a:solidFill>
                <a:latin typeface="+mj-lt"/>
                <a:cs typeface="Arial Black"/>
              </a:rPr>
              <a:t>do.  </a:t>
            </a:r>
            <a:r>
              <a:rPr sz="2000" b="1" spc="-114" dirty="0">
                <a:solidFill>
                  <a:srgbClr val="004F6B"/>
                </a:solidFill>
                <a:latin typeface="+mj-lt"/>
                <a:cs typeface="Arial Black"/>
              </a:rPr>
              <a:t>Thanks </a:t>
            </a:r>
            <a:r>
              <a:rPr sz="2000" b="1" spc="-95" dirty="0">
                <a:solidFill>
                  <a:srgbClr val="004F6B"/>
                </a:solidFill>
                <a:latin typeface="+mj-lt"/>
                <a:cs typeface="Arial Black"/>
              </a:rPr>
              <a:t>to </a:t>
            </a:r>
            <a:r>
              <a:rPr sz="2000" b="1" spc="-100" dirty="0">
                <a:solidFill>
                  <a:srgbClr val="004F6B"/>
                </a:solidFill>
                <a:latin typeface="+mj-lt"/>
                <a:cs typeface="Arial Black"/>
              </a:rPr>
              <a:t>their </a:t>
            </a:r>
            <a:r>
              <a:rPr lang="en-GB" sz="2000" b="1" spc="-105" dirty="0">
                <a:solidFill>
                  <a:srgbClr val="004F6B"/>
                </a:solidFill>
                <a:latin typeface="+mj-lt"/>
                <a:cs typeface="Arial Black"/>
              </a:rPr>
              <a:t>community efforts, we can</a:t>
            </a:r>
            <a:r>
              <a:rPr sz="2000" b="1" spc="-95" dirty="0">
                <a:solidFill>
                  <a:srgbClr val="004F6B"/>
                </a:solidFill>
                <a:latin typeface="+mj-lt"/>
                <a:cs typeface="Arial Black"/>
              </a:rPr>
              <a:t> </a:t>
            </a:r>
            <a:r>
              <a:rPr sz="2000" b="1" spc="-55" dirty="0">
                <a:solidFill>
                  <a:srgbClr val="004F6B"/>
                </a:solidFill>
                <a:latin typeface="+mj-lt"/>
                <a:cs typeface="Arial Black"/>
              </a:rPr>
              <a:t>understand </a:t>
            </a:r>
            <a:r>
              <a:rPr sz="2000" b="1" spc="-90" dirty="0">
                <a:solidFill>
                  <a:srgbClr val="004F6B"/>
                </a:solidFill>
                <a:latin typeface="+mj-lt"/>
                <a:cs typeface="Arial Black"/>
              </a:rPr>
              <a:t>what </a:t>
            </a:r>
            <a:r>
              <a:rPr sz="2000" b="1" spc="-135" dirty="0">
                <a:solidFill>
                  <a:srgbClr val="004F6B"/>
                </a:solidFill>
                <a:latin typeface="+mj-lt"/>
                <a:cs typeface="Arial Black"/>
              </a:rPr>
              <a:t>is </a:t>
            </a:r>
            <a:r>
              <a:rPr sz="2000" b="1" spc="-105" dirty="0">
                <a:solidFill>
                  <a:srgbClr val="004F6B"/>
                </a:solidFill>
                <a:latin typeface="+mj-lt"/>
                <a:cs typeface="Arial Black"/>
              </a:rPr>
              <a:t>working </a:t>
            </a:r>
            <a:r>
              <a:rPr sz="2000" b="1" dirty="0">
                <a:solidFill>
                  <a:srgbClr val="004F6B"/>
                </a:solidFill>
                <a:latin typeface="+mj-lt"/>
                <a:cs typeface="Arial Black"/>
              </a:rPr>
              <a:t>and </a:t>
            </a:r>
            <a:r>
              <a:rPr lang="en-GB" sz="2000" b="1" spc="-90" dirty="0">
                <a:solidFill>
                  <a:srgbClr val="004F6B"/>
                </a:solidFill>
                <a:latin typeface="+mj-lt"/>
                <a:cs typeface="Arial Black"/>
              </a:rPr>
              <a:t>needs improvement</a:t>
            </a:r>
            <a:r>
              <a:rPr sz="2000" b="1" spc="-55" dirty="0">
                <a:solidFill>
                  <a:srgbClr val="004F6B"/>
                </a:solidFill>
                <a:latin typeface="+mj-lt"/>
                <a:cs typeface="Arial Black"/>
              </a:rPr>
              <a:t>.</a:t>
            </a:r>
            <a:endParaRPr sz="2000" b="1" dirty="0">
              <a:latin typeface="+mj-lt"/>
              <a:cs typeface="Arial Black"/>
            </a:endParaRPr>
          </a:p>
          <a:p>
            <a:pPr marL="12700">
              <a:lnSpc>
                <a:spcPct val="100000"/>
              </a:lnSpc>
              <a:spcBef>
                <a:spcPts val="2160"/>
              </a:spcBef>
            </a:pPr>
            <a:r>
              <a:rPr sz="2000" b="1" spc="-145" dirty="0">
                <a:solidFill>
                  <a:srgbClr val="004F6B"/>
                </a:solidFill>
                <a:latin typeface="+mj-lt"/>
                <a:cs typeface="Arial Black"/>
              </a:rPr>
              <a:t>This </a:t>
            </a:r>
            <a:r>
              <a:rPr sz="2000" b="1" spc="-60" dirty="0">
                <a:solidFill>
                  <a:srgbClr val="004F6B"/>
                </a:solidFill>
                <a:latin typeface="+mj-lt"/>
                <a:cs typeface="Arial Black"/>
              </a:rPr>
              <a:t>year</a:t>
            </a:r>
            <a:r>
              <a:rPr lang="en-GB" sz="2000" b="1" spc="-60" dirty="0">
                <a:solidFill>
                  <a:srgbClr val="004F6B"/>
                </a:solidFill>
                <a:latin typeface="+mj-lt"/>
                <a:cs typeface="Arial Black"/>
              </a:rPr>
              <a:t>,</a:t>
            </a:r>
            <a:r>
              <a:rPr sz="2000" b="1" spc="-60" dirty="0">
                <a:solidFill>
                  <a:srgbClr val="004F6B"/>
                </a:solidFill>
                <a:latin typeface="+mj-lt"/>
                <a:cs typeface="Arial Black"/>
              </a:rPr>
              <a:t> </a:t>
            </a:r>
            <a:r>
              <a:rPr sz="2000" b="1" spc="-65" dirty="0">
                <a:solidFill>
                  <a:srgbClr val="004F6B"/>
                </a:solidFill>
                <a:latin typeface="+mj-lt"/>
                <a:cs typeface="Arial Black"/>
              </a:rPr>
              <a:t>our</a:t>
            </a:r>
            <a:r>
              <a:rPr sz="2000" b="1" spc="-245" dirty="0">
                <a:solidFill>
                  <a:srgbClr val="004F6B"/>
                </a:solidFill>
                <a:latin typeface="+mj-lt"/>
                <a:cs typeface="Arial Black"/>
              </a:rPr>
              <a:t> </a:t>
            </a:r>
            <a:r>
              <a:rPr sz="2000" b="1" spc="-95" dirty="0">
                <a:solidFill>
                  <a:srgbClr val="004F6B"/>
                </a:solidFill>
                <a:latin typeface="+mj-lt"/>
                <a:cs typeface="Arial Black"/>
              </a:rPr>
              <a:t>volunteers:</a:t>
            </a:r>
            <a:endParaRPr sz="2000" b="1" dirty="0">
              <a:latin typeface="+mj-lt"/>
              <a:cs typeface="Arial Black"/>
            </a:endParaRPr>
          </a:p>
        </p:txBody>
      </p:sp>
      <p:sp>
        <p:nvSpPr>
          <p:cNvPr id="9" name="object 9"/>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21</a:t>
            </a:fld>
            <a:endParaRPr spc="80"/>
          </a:p>
        </p:txBody>
      </p:sp>
      <p:sp>
        <p:nvSpPr>
          <p:cNvPr id="7" name="object 7"/>
          <p:cNvSpPr txBox="1"/>
          <p:nvPr/>
        </p:nvSpPr>
        <p:spPr>
          <a:xfrm>
            <a:off x="489000" y="7636509"/>
            <a:ext cx="6184850" cy="1982594"/>
          </a:xfrm>
          <a:prstGeom prst="rect">
            <a:avLst/>
          </a:prstGeom>
        </p:spPr>
        <p:txBody>
          <a:bodyPr vert="horz" wrap="square" lIns="0" tIns="12700" rIns="0" bIns="0" rtlCol="0">
            <a:spAutoFit/>
          </a:bodyPr>
          <a:lstStyle/>
          <a:p>
            <a:pPr marL="297180" marR="154940" indent="-285115">
              <a:lnSpc>
                <a:spcPct val="100000"/>
              </a:lnSpc>
              <a:spcBef>
                <a:spcPts val="100"/>
              </a:spcBef>
              <a:buFont typeface="Arial"/>
              <a:buChar char="•"/>
              <a:tabLst>
                <a:tab pos="299085" algn="l"/>
                <a:tab pos="299720" algn="l"/>
              </a:tabLst>
            </a:pPr>
            <a:r>
              <a:rPr sz="1600" spc="-95" dirty="0">
                <a:cs typeface="Arial Black"/>
              </a:rPr>
              <a:t>Visited </a:t>
            </a:r>
            <a:r>
              <a:rPr sz="1600" spc="-65" dirty="0">
                <a:cs typeface="Arial Black"/>
              </a:rPr>
              <a:t>communities </a:t>
            </a:r>
            <a:r>
              <a:rPr sz="1600" spc="-70" dirty="0">
                <a:cs typeface="Arial Black"/>
              </a:rPr>
              <a:t>to </a:t>
            </a:r>
            <a:r>
              <a:rPr sz="1600" spc="-45" dirty="0">
                <a:cs typeface="Arial Black"/>
              </a:rPr>
              <a:t>promote </a:t>
            </a:r>
            <a:r>
              <a:rPr sz="1600" spc="-90" dirty="0">
                <a:cs typeface="Arial Black"/>
              </a:rPr>
              <a:t>their </a:t>
            </a:r>
            <a:r>
              <a:rPr sz="1600" spc="-70" dirty="0">
                <a:cs typeface="Arial Black"/>
              </a:rPr>
              <a:t>local </a:t>
            </a:r>
            <a:r>
              <a:rPr sz="1600" spc="-80" dirty="0">
                <a:cs typeface="Arial Black"/>
              </a:rPr>
              <a:t>Healthwatch </a:t>
            </a:r>
            <a:r>
              <a:rPr sz="1600" spc="-10" dirty="0">
                <a:cs typeface="Arial Black"/>
              </a:rPr>
              <a:t>and </a:t>
            </a:r>
            <a:r>
              <a:rPr sz="1600" spc="-75" dirty="0">
                <a:cs typeface="Arial Black"/>
              </a:rPr>
              <a:t>what </a:t>
            </a:r>
            <a:r>
              <a:rPr sz="1600" spc="-105" dirty="0">
                <a:cs typeface="Arial Black"/>
              </a:rPr>
              <a:t>we  </a:t>
            </a:r>
            <a:r>
              <a:rPr sz="1600" spc="-45" dirty="0">
                <a:cs typeface="Arial Black"/>
              </a:rPr>
              <a:t>have </a:t>
            </a:r>
            <a:r>
              <a:rPr sz="1600" spc="-70" dirty="0">
                <a:cs typeface="Arial Black"/>
              </a:rPr>
              <a:t>to</a:t>
            </a:r>
            <a:r>
              <a:rPr sz="1600" spc="-110" dirty="0">
                <a:cs typeface="Arial Black"/>
              </a:rPr>
              <a:t> </a:t>
            </a:r>
            <a:r>
              <a:rPr sz="1600" spc="-70" dirty="0">
                <a:cs typeface="Arial Black"/>
              </a:rPr>
              <a:t>offer</a:t>
            </a:r>
            <a:endParaRPr sz="1600" dirty="0">
              <a:cs typeface="Arial Black"/>
            </a:endParaRPr>
          </a:p>
          <a:p>
            <a:pPr marL="297180" marR="464820" indent="-285115">
              <a:lnSpc>
                <a:spcPct val="100000"/>
              </a:lnSpc>
              <a:buFont typeface="Arial"/>
              <a:buChar char="•"/>
              <a:tabLst>
                <a:tab pos="299085" algn="l"/>
                <a:tab pos="299720" algn="l"/>
              </a:tabLst>
            </a:pPr>
            <a:r>
              <a:rPr sz="1600" spc="-65" dirty="0">
                <a:cs typeface="Arial Black"/>
              </a:rPr>
              <a:t>Collected </a:t>
            </a:r>
            <a:r>
              <a:rPr sz="1600" spc="-85" dirty="0">
                <a:cs typeface="Arial Black"/>
              </a:rPr>
              <a:t>experiences </a:t>
            </a:r>
            <a:r>
              <a:rPr sz="1600" spc="-10" dirty="0">
                <a:cs typeface="Arial Black"/>
              </a:rPr>
              <a:t>and </a:t>
            </a:r>
            <a:r>
              <a:rPr sz="1600" spc="-50" dirty="0">
                <a:cs typeface="Arial Black"/>
              </a:rPr>
              <a:t>supported </a:t>
            </a:r>
            <a:r>
              <a:rPr sz="1600" spc="-90" dirty="0">
                <a:cs typeface="Arial Black"/>
              </a:rPr>
              <a:t>their </a:t>
            </a:r>
            <a:r>
              <a:rPr sz="1600" spc="-65" dirty="0">
                <a:cs typeface="Arial Black"/>
              </a:rPr>
              <a:t>communities </a:t>
            </a:r>
            <a:r>
              <a:rPr sz="1600" spc="-70" dirty="0">
                <a:cs typeface="Arial Black"/>
              </a:rPr>
              <a:t>to </a:t>
            </a:r>
            <a:r>
              <a:rPr sz="1600" spc="-65" dirty="0">
                <a:cs typeface="Arial Black"/>
              </a:rPr>
              <a:t>share  </a:t>
            </a:r>
            <a:r>
              <a:rPr sz="1600" spc="-90" dirty="0">
                <a:cs typeface="Arial Black"/>
              </a:rPr>
              <a:t>their</a:t>
            </a:r>
            <a:r>
              <a:rPr sz="1600" spc="-75" dirty="0">
                <a:cs typeface="Arial Black"/>
              </a:rPr>
              <a:t> </a:t>
            </a:r>
            <a:r>
              <a:rPr sz="1600" spc="-110" dirty="0">
                <a:cs typeface="Arial Black"/>
              </a:rPr>
              <a:t>views</a:t>
            </a:r>
            <a:endParaRPr sz="1600" dirty="0">
              <a:cs typeface="Arial Black"/>
            </a:endParaRPr>
          </a:p>
          <a:p>
            <a:pPr marL="299085" indent="-287020">
              <a:lnSpc>
                <a:spcPct val="100000"/>
              </a:lnSpc>
              <a:buFont typeface="Arial"/>
              <a:buChar char="•"/>
              <a:tabLst>
                <a:tab pos="299085" algn="l"/>
                <a:tab pos="299720" algn="l"/>
              </a:tabLst>
            </a:pPr>
            <a:r>
              <a:rPr sz="1600" spc="-55" dirty="0">
                <a:cs typeface="Arial Black"/>
              </a:rPr>
              <a:t>Carried </a:t>
            </a:r>
            <a:r>
              <a:rPr sz="1600" spc="-65" dirty="0">
                <a:cs typeface="Arial Black"/>
              </a:rPr>
              <a:t>out </a:t>
            </a:r>
            <a:r>
              <a:rPr sz="1600" spc="-75" dirty="0">
                <a:cs typeface="Arial Black"/>
              </a:rPr>
              <a:t>enter </a:t>
            </a:r>
            <a:r>
              <a:rPr sz="1600" spc="-10" dirty="0">
                <a:cs typeface="Arial Black"/>
              </a:rPr>
              <a:t>and </a:t>
            </a:r>
            <a:r>
              <a:rPr sz="1600" spc="-105" dirty="0">
                <a:cs typeface="Arial Black"/>
              </a:rPr>
              <a:t>view </a:t>
            </a:r>
            <a:r>
              <a:rPr sz="1600" spc="-114" dirty="0">
                <a:cs typeface="Arial Black"/>
              </a:rPr>
              <a:t>visits </a:t>
            </a:r>
            <a:r>
              <a:rPr sz="1600" spc="-70" dirty="0">
                <a:cs typeface="Arial Black"/>
              </a:rPr>
              <a:t>to local </a:t>
            </a:r>
            <a:r>
              <a:rPr sz="1600" spc="-95" dirty="0">
                <a:cs typeface="Arial Black"/>
              </a:rPr>
              <a:t>services </a:t>
            </a:r>
            <a:r>
              <a:rPr sz="1600" spc="-70" dirty="0">
                <a:cs typeface="Arial Black"/>
              </a:rPr>
              <a:t>to </a:t>
            </a:r>
            <a:r>
              <a:rPr sz="1600" spc="-55" dirty="0">
                <a:cs typeface="Arial Black"/>
              </a:rPr>
              <a:t>help </a:t>
            </a:r>
            <a:r>
              <a:rPr sz="1600" spc="-45" dirty="0">
                <a:cs typeface="Arial Black"/>
              </a:rPr>
              <a:t>them </a:t>
            </a:r>
            <a:r>
              <a:rPr sz="1600" spc="-50" dirty="0">
                <a:cs typeface="Arial Black"/>
              </a:rPr>
              <a:t>improve</a:t>
            </a:r>
            <a:endParaRPr sz="1600" dirty="0">
              <a:cs typeface="Arial Black"/>
            </a:endParaRPr>
          </a:p>
          <a:p>
            <a:pPr marL="299085" indent="-287020">
              <a:lnSpc>
                <a:spcPct val="100000"/>
              </a:lnSpc>
              <a:buFont typeface="Arial"/>
              <a:buChar char="•"/>
              <a:tabLst>
                <a:tab pos="299085" algn="l"/>
                <a:tab pos="299720" algn="l"/>
              </a:tabLst>
            </a:pPr>
            <a:r>
              <a:rPr sz="1600" spc="-95" dirty="0">
                <a:cs typeface="Arial Black"/>
              </a:rPr>
              <a:t>Reviewed </a:t>
            </a:r>
            <a:r>
              <a:rPr sz="1600" spc="-130" dirty="0">
                <a:cs typeface="Arial Black"/>
              </a:rPr>
              <a:t>GP </a:t>
            </a:r>
            <a:r>
              <a:rPr sz="1600" spc="-10" dirty="0">
                <a:cs typeface="Arial Black"/>
              </a:rPr>
              <a:t>and </a:t>
            </a:r>
            <a:r>
              <a:rPr sz="1600" spc="-80" dirty="0">
                <a:cs typeface="Arial Black"/>
              </a:rPr>
              <a:t>dentist </a:t>
            </a:r>
            <a:r>
              <a:rPr sz="1600" spc="-95" dirty="0">
                <a:cs typeface="Arial Black"/>
              </a:rPr>
              <a:t>websites </a:t>
            </a:r>
            <a:r>
              <a:rPr sz="1600" spc="-70" dirty="0">
                <a:cs typeface="Arial Black"/>
              </a:rPr>
              <a:t>to </a:t>
            </a:r>
            <a:r>
              <a:rPr sz="1600" spc="-95" dirty="0">
                <a:cs typeface="Arial Black"/>
              </a:rPr>
              <a:t>review</a:t>
            </a:r>
            <a:r>
              <a:rPr sz="1600" spc="-60" dirty="0">
                <a:cs typeface="Arial Black"/>
              </a:rPr>
              <a:t> </a:t>
            </a:r>
            <a:r>
              <a:rPr sz="1600" spc="-85" dirty="0">
                <a:cs typeface="Arial Black"/>
              </a:rPr>
              <a:t>accessibility</a:t>
            </a:r>
            <a:endParaRPr sz="1600" dirty="0">
              <a:cs typeface="Arial Black"/>
            </a:endParaRPr>
          </a:p>
          <a:p>
            <a:pPr marL="297180" marR="5080" indent="-285115">
              <a:lnSpc>
                <a:spcPct val="100000"/>
              </a:lnSpc>
              <a:buFont typeface="Arial"/>
              <a:buChar char="•"/>
              <a:tabLst>
                <a:tab pos="299085" algn="l"/>
                <a:tab pos="299720" algn="l"/>
              </a:tabLst>
            </a:pPr>
            <a:r>
              <a:rPr sz="1600" spc="-65" dirty="0">
                <a:cs typeface="Arial Black"/>
              </a:rPr>
              <a:t>Collected </a:t>
            </a:r>
            <a:r>
              <a:rPr sz="1600" spc="-70" dirty="0">
                <a:cs typeface="Arial Black"/>
              </a:rPr>
              <a:t>the </a:t>
            </a:r>
            <a:r>
              <a:rPr sz="1600" spc="-60" dirty="0">
                <a:cs typeface="Arial Black"/>
              </a:rPr>
              <a:t>most </a:t>
            </a:r>
            <a:r>
              <a:rPr sz="1600" spc="10" dirty="0">
                <a:cs typeface="Arial Black"/>
              </a:rPr>
              <a:t>up-to-date </a:t>
            </a:r>
            <a:r>
              <a:rPr sz="1600" spc="-60" dirty="0">
                <a:cs typeface="Arial Black"/>
              </a:rPr>
              <a:t>information </a:t>
            </a:r>
            <a:r>
              <a:rPr sz="1600" spc="-40" dirty="0">
                <a:cs typeface="Arial Black"/>
              </a:rPr>
              <a:t>on </a:t>
            </a:r>
            <a:r>
              <a:rPr sz="1600" spc="-50" dirty="0">
                <a:cs typeface="Arial Black"/>
              </a:rPr>
              <a:t>changes </a:t>
            </a:r>
            <a:r>
              <a:rPr sz="1600" spc="-70" dirty="0">
                <a:cs typeface="Arial Black"/>
              </a:rPr>
              <a:t>to </a:t>
            </a:r>
            <a:r>
              <a:rPr sz="1600" spc="-105" dirty="0">
                <a:cs typeface="Arial Black"/>
              </a:rPr>
              <a:t>services,  </a:t>
            </a:r>
            <a:r>
              <a:rPr sz="1600" spc="-70" dirty="0">
                <a:cs typeface="Arial Black"/>
              </a:rPr>
              <a:t>such </a:t>
            </a:r>
            <a:r>
              <a:rPr sz="1600" spc="-60" dirty="0">
                <a:cs typeface="Arial Black"/>
              </a:rPr>
              <a:t>as </a:t>
            </a:r>
            <a:r>
              <a:rPr sz="1600" spc="-80" dirty="0">
                <a:cs typeface="Arial Black"/>
              </a:rPr>
              <a:t>whether </a:t>
            </a:r>
            <a:r>
              <a:rPr sz="1600" spc="-185" dirty="0">
                <a:cs typeface="Arial Black"/>
              </a:rPr>
              <a:t>NHS </a:t>
            </a:r>
            <a:r>
              <a:rPr sz="1600" spc="-55" dirty="0">
                <a:cs typeface="Arial Black"/>
              </a:rPr>
              <a:t>dental </a:t>
            </a:r>
            <a:r>
              <a:rPr sz="1600" spc="-50" dirty="0">
                <a:cs typeface="Arial Black"/>
              </a:rPr>
              <a:t>appointments </a:t>
            </a:r>
            <a:r>
              <a:rPr sz="1600" spc="-95" dirty="0">
                <a:cs typeface="Arial Black"/>
              </a:rPr>
              <a:t>were </a:t>
            </a:r>
            <a:r>
              <a:rPr sz="1600" spc="-55" dirty="0">
                <a:cs typeface="Arial Black"/>
              </a:rPr>
              <a:t>available </a:t>
            </a:r>
            <a:r>
              <a:rPr sz="1600" spc="-50" dirty="0">
                <a:cs typeface="Arial Black"/>
              </a:rPr>
              <a:t>at </a:t>
            </a:r>
            <a:r>
              <a:rPr sz="1600" spc="5" dirty="0">
                <a:cs typeface="Arial Black"/>
              </a:rPr>
              <a:t>a</a:t>
            </a:r>
            <a:r>
              <a:rPr sz="1600" spc="-240" dirty="0">
                <a:cs typeface="Arial Black"/>
              </a:rPr>
              <a:t> </a:t>
            </a:r>
            <a:r>
              <a:rPr sz="1600" spc="-65" dirty="0">
                <a:cs typeface="Arial Black"/>
              </a:rPr>
              <a:t>practice</a:t>
            </a:r>
            <a:endParaRPr sz="1600" dirty="0">
              <a:cs typeface="Arial Black"/>
            </a:endParaRPr>
          </a:p>
        </p:txBody>
      </p:sp>
      <p:sp>
        <p:nvSpPr>
          <p:cNvPr id="8" name="object 8"/>
          <p:cNvSpPr txBox="1">
            <a:spLocks noGrp="1"/>
          </p:cNvSpPr>
          <p:nvPr>
            <p:ph type="title"/>
          </p:nvPr>
        </p:nvSpPr>
        <p:spPr>
          <a:xfrm>
            <a:off x="492963" y="4509261"/>
            <a:ext cx="4298950" cy="844462"/>
          </a:xfrm>
          <a:prstGeom prst="rect">
            <a:avLst/>
          </a:prstGeom>
        </p:spPr>
        <p:txBody>
          <a:bodyPr vert="horz" wrap="square" lIns="0" tIns="13335" rIns="0" bIns="0" rtlCol="0">
            <a:spAutoFit/>
          </a:bodyPr>
          <a:lstStyle/>
          <a:p>
            <a:pPr marL="12700">
              <a:lnSpc>
                <a:spcPct val="100000"/>
              </a:lnSpc>
              <a:spcBef>
                <a:spcPts val="105"/>
              </a:spcBef>
            </a:pPr>
            <a:r>
              <a:rPr sz="5400" spc="254" dirty="0">
                <a:solidFill>
                  <a:srgbClr val="004F6B"/>
                </a:solidFill>
                <a:latin typeface="+mj-lt"/>
              </a:rPr>
              <a:t>Volunteering</a:t>
            </a:r>
            <a:endParaRPr sz="5400" dirty="0">
              <a:latin typeface="+mj-lt"/>
            </a:endParaRPr>
          </a:p>
        </p:txBody>
      </p:sp>
      <p:sp>
        <p:nvSpPr>
          <p:cNvPr id="11" name="object 12">
            <a:extLst>
              <a:ext uri="{FF2B5EF4-FFF2-40B4-BE49-F238E27FC236}">
                <a16:creationId xmlns:a16="http://schemas.microsoft.com/office/drawing/2014/main" id="{B2D13307-86C1-ACC8-4D79-5076A570A54A}"/>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95DF58-4118-4551-8C61-1A7ED177FA2D}" type="slidenum">
              <a:rPr lang="en-GB" noProof="0" smtClean="0"/>
              <a:pPr/>
              <a:t>22</a:t>
            </a:fld>
            <a:endParaRPr lang="en-GB" noProof="0"/>
          </a:p>
        </p:txBody>
      </p:sp>
      <p:pic>
        <p:nvPicPr>
          <p:cNvPr id="1026" name="Picture 2" descr="Image">
            <a:extLst>
              <a:ext uri="{FF2B5EF4-FFF2-40B4-BE49-F238E27FC236}">
                <a16:creationId xmlns:a16="http://schemas.microsoft.com/office/drawing/2014/main" id="{9647D5D6-6C6D-73F7-8911-4BEDDEEBC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780" y="1277227"/>
            <a:ext cx="6589789" cy="6589789"/>
          </a:xfrm>
          <a:prstGeom prst="rect">
            <a:avLst/>
          </a:prstGeom>
          <a:noFill/>
          <a:ln w="76200">
            <a:solidFill>
              <a:srgbClr val="004C6B"/>
            </a:solidFill>
          </a:ln>
          <a:extLst>
            <a:ext uri="{909E8E84-426E-40DD-AFC4-6F175D3DCCD1}">
              <a14:hiddenFill xmlns:a14="http://schemas.microsoft.com/office/drawing/2010/main">
                <a:solidFill>
                  <a:srgbClr val="FFFFFF"/>
                </a:solidFill>
              </a14:hiddenFill>
            </a:ext>
          </a:extLst>
        </p:spPr>
      </p:pic>
      <p:sp>
        <p:nvSpPr>
          <p:cNvPr id="41" name="Content Placeholder 3">
            <a:extLst>
              <a:ext uri="{FF2B5EF4-FFF2-40B4-BE49-F238E27FC236}">
                <a16:creationId xmlns:a16="http://schemas.microsoft.com/office/drawing/2014/main" id="{C4B91483-54D1-90E9-DFC6-B9CA6F0D754C}"/>
              </a:ext>
            </a:extLst>
          </p:cNvPr>
          <p:cNvSpPr txBox="1">
            <a:spLocks/>
          </p:cNvSpPr>
          <p:nvPr/>
        </p:nvSpPr>
        <p:spPr>
          <a:xfrm>
            <a:off x="2537800" y="8145325"/>
            <a:ext cx="4393962" cy="1726079"/>
          </a:xfrm>
          <a:prstGeom prst="rect">
            <a:avLst/>
          </a:prstGeom>
        </p:spPr>
        <p:txBody>
          <a:bodyPr vert="horz" lIns="0" tIns="0" rIns="0" bIns="0" numCol="1" spcCol="360000" rtlCol="0" anchor="t" anchorCtr="0">
            <a:noAutofit/>
          </a:bodyPr>
          <a:lstStyle>
            <a:lvl1pPr marL="0" indent="0" algn="l" defTabSz="914400" rtl="0" eaLnBrk="1" latinLnBrk="0" hangingPunct="1">
              <a:lnSpc>
                <a:spcPts val="1700"/>
              </a:lnSpc>
              <a:spcBef>
                <a:spcPts val="0"/>
              </a:spcBef>
              <a:spcAft>
                <a:spcPts val="400"/>
              </a:spcAft>
              <a:buFont typeface="Arial" pitchFamily="34" charset="0"/>
              <a:buNone/>
              <a:defRPr sz="1200" b="1" kern="1200">
                <a:solidFill>
                  <a:schemeClr val="bg1"/>
                </a:solidFill>
                <a:latin typeface="+mn-lt"/>
                <a:ea typeface="+mn-ea"/>
                <a:cs typeface="+mn-cs"/>
              </a:defRPr>
            </a:lvl1pPr>
            <a:lvl2pPr marL="0" indent="0" algn="l" defTabSz="914400" rtl="0" eaLnBrk="1" latinLnBrk="0" hangingPunct="1">
              <a:lnSpc>
                <a:spcPts val="1300"/>
              </a:lnSpc>
              <a:spcBef>
                <a:spcPts val="0"/>
              </a:spcBef>
              <a:spcAft>
                <a:spcPts val="900"/>
              </a:spcAft>
              <a:buClr>
                <a:schemeClr val="tx1"/>
              </a:buClr>
              <a:buSzPct val="120000"/>
              <a:buFont typeface="Arial" pitchFamily="34" charset="0"/>
              <a:buNone/>
              <a:defRPr sz="1100" kern="1200">
                <a:solidFill>
                  <a:schemeClr val="bg1"/>
                </a:solidFill>
                <a:latin typeface="+mn-lt"/>
                <a:ea typeface="+mn-ea"/>
                <a:cs typeface="+mn-cs"/>
              </a:defRPr>
            </a:lvl2pPr>
            <a:lvl3pPr marL="360000" indent="0" algn="l" defTabSz="914400" rtl="0" eaLnBrk="1" latinLnBrk="0" hangingPunct="1">
              <a:lnSpc>
                <a:spcPts val="1200"/>
              </a:lnSpc>
              <a:spcBef>
                <a:spcPts val="0"/>
              </a:spcBef>
              <a:spcAft>
                <a:spcPts val="600"/>
              </a:spcAft>
              <a:buClr>
                <a:schemeClr val="tx1"/>
              </a:buClr>
              <a:buSzPct val="120000"/>
              <a:buFont typeface="Arial" pitchFamily="34" charset="0"/>
              <a:buNone/>
              <a:defRPr sz="1000" b="1" kern="1200">
                <a:solidFill>
                  <a:schemeClr val="bg1"/>
                </a:solidFill>
                <a:latin typeface="+mn-lt"/>
                <a:ea typeface="+mn-ea"/>
                <a:cs typeface="+mn-cs"/>
              </a:defRPr>
            </a:lvl3pPr>
            <a:lvl4pPr marL="0" indent="0" algn="l" defTabSz="914400" rtl="0" eaLnBrk="1" latinLnBrk="0" hangingPunct="1">
              <a:lnSpc>
                <a:spcPts val="1400"/>
              </a:lnSpc>
              <a:spcBef>
                <a:spcPts val="0"/>
              </a:spcBef>
              <a:spcAft>
                <a:spcPts val="1200"/>
              </a:spcAft>
              <a:buFont typeface="Arial" pitchFamily="34" charset="0"/>
              <a:buNone/>
              <a:defRPr sz="1100" kern="1200">
                <a:solidFill>
                  <a:schemeClr val="tx1"/>
                </a:solidFill>
                <a:latin typeface="+mn-lt"/>
                <a:ea typeface="+mn-ea"/>
                <a:cs typeface="+mn-cs"/>
              </a:defRPr>
            </a:lvl4pPr>
            <a:lvl5pPr marL="0" indent="0" algn="l" defTabSz="914400" rtl="0" eaLnBrk="1" latinLnBrk="0" hangingPunct="1">
              <a:lnSpc>
                <a:spcPts val="1400"/>
              </a:lnSpc>
              <a:spcBef>
                <a:spcPts val="0"/>
              </a:spcBef>
              <a:spcAft>
                <a:spcPts val="1200"/>
              </a:spcAft>
              <a:buFont typeface="Arial" pitchFamily="34" charset="0"/>
              <a:buNone/>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296">
                <a:latin typeface="Poppins" pitchFamily="2" charset="77"/>
                <a:cs typeface="Poppins" pitchFamily="2" charset="77"/>
              </a:rPr>
              <a:t>Do you feel inspired?</a:t>
            </a:r>
          </a:p>
          <a:p>
            <a:pPr lvl="1"/>
            <a:r>
              <a:rPr lang="en-GB" sz="1188"/>
              <a:t>We are always on the lookout for new volunteers, so please get in touch today.</a:t>
            </a:r>
          </a:p>
        </p:txBody>
      </p:sp>
      <p:sp>
        <p:nvSpPr>
          <p:cNvPr id="2" name="object 12">
            <a:extLst>
              <a:ext uri="{FF2B5EF4-FFF2-40B4-BE49-F238E27FC236}">
                <a16:creationId xmlns:a16="http://schemas.microsoft.com/office/drawing/2014/main" id="{7047FE8E-315F-B78B-F5F8-35FC26195AC1}"/>
              </a:ext>
            </a:extLst>
          </p:cNvPr>
          <p:cNvSpPr txBox="1">
            <a:spLocks/>
          </p:cNvSpPr>
          <p:nvPr/>
        </p:nvSpPr>
        <p:spPr>
          <a:xfrm>
            <a:off x="487780" y="10149713"/>
            <a:ext cx="2833269" cy="141705"/>
          </a:xfrm>
          <a:prstGeom prst="rect">
            <a:avLst/>
          </a:prstGeom>
        </p:spPr>
        <p:txBody>
          <a:bodyPr vert="horz" wrap="square" lIns="0" tIns="18415" rIns="0" bIns="0" rtlCol="0">
            <a:spAutoFit/>
          </a:bodyPr>
          <a:lstStyle>
            <a:defPPr>
              <a:defRPr lang="en-US"/>
            </a:defPPr>
            <a:lvl1pPr marL="12700">
              <a:lnSpc>
                <a:spcPct val="100000"/>
              </a:lnSpc>
              <a:spcBef>
                <a:spcPts val="145"/>
              </a:spcBef>
              <a:defRPr sz="800" b="0" i="0" spc="5">
                <a:solidFill>
                  <a:srgbClr val="565655"/>
                </a:solidFill>
                <a:latin typeface="Verdan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Healthwatch Newham Annual Report 2022/23</a:t>
            </a:r>
          </a:p>
        </p:txBody>
      </p:sp>
    </p:spTree>
    <p:extLst>
      <p:ext uri="{BB962C8B-B14F-4D97-AF65-F5344CB8AC3E}">
        <p14:creationId xmlns:p14="http://schemas.microsoft.com/office/powerpoint/2010/main" val="1356309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5450" y="7483475"/>
            <a:ext cx="6548755" cy="1845310"/>
          </a:xfrm>
          <a:custGeom>
            <a:avLst/>
            <a:gdLst/>
            <a:ahLst/>
            <a:cxnLst/>
            <a:rect l="l" t="t" r="r" b="b"/>
            <a:pathLst>
              <a:path w="6548755" h="1845309">
                <a:moveTo>
                  <a:pt x="6548247" y="0"/>
                </a:moveTo>
                <a:lnTo>
                  <a:pt x="0" y="0"/>
                </a:lnTo>
                <a:lnTo>
                  <a:pt x="0" y="1845309"/>
                </a:lnTo>
                <a:lnTo>
                  <a:pt x="6548247" y="1845309"/>
                </a:lnTo>
                <a:lnTo>
                  <a:pt x="6548247" y="0"/>
                </a:lnTo>
                <a:close/>
              </a:path>
            </a:pathLst>
          </a:custGeom>
          <a:solidFill>
            <a:srgbClr val="004B6A"/>
          </a:solidFill>
        </p:spPr>
        <p:txBody>
          <a:bodyPr wrap="square" lIns="0" tIns="0" rIns="0" bIns="0" rtlCol="0"/>
          <a:lstStyle/>
          <a:p>
            <a:endParaRPr/>
          </a:p>
        </p:txBody>
      </p:sp>
      <p:sp>
        <p:nvSpPr>
          <p:cNvPr id="3" name="object 3"/>
          <p:cNvSpPr/>
          <p:nvPr/>
        </p:nvSpPr>
        <p:spPr>
          <a:xfrm>
            <a:off x="0" y="603504"/>
            <a:ext cx="6210300" cy="2460372"/>
          </a:xfrm>
          <a:custGeom>
            <a:avLst/>
            <a:gdLst/>
            <a:ahLst/>
            <a:cxnLst/>
            <a:rect l="l" t="t" r="r" b="b"/>
            <a:pathLst>
              <a:path w="6210300" h="2022475">
                <a:moveTo>
                  <a:pt x="6210046" y="0"/>
                </a:moveTo>
                <a:lnTo>
                  <a:pt x="0" y="0"/>
                </a:lnTo>
                <a:lnTo>
                  <a:pt x="0" y="2022348"/>
                </a:lnTo>
                <a:lnTo>
                  <a:pt x="6210046" y="2022348"/>
                </a:lnTo>
                <a:lnTo>
                  <a:pt x="6210046" y="0"/>
                </a:lnTo>
                <a:close/>
              </a:path>
            </a:pathLst>
          </a:custGeom>
          <a:solidFill>
            <a:srgbClr val="E4F5FA"/>
          </a:solidFill>
        </p:spPr>
        <p:txBody>
          <a:bodyPr wrap="square" lIns="0" tIns="0" rIns="0" bIns="0" rtlCol="0"/>
          <a:lstStyle/>
          <a:p>
            <a:endParaRPr/>
          </a:p>
        </p:txBody>
      </p:sp>
      <p:sp>
        <p:nvSpPr>
          <p:cNvPr id="4" name="object 4"/>
          <p:cNvSpPr/>
          <p:nvPr/>
        </p:nvSpPr>
        <p:spPr>
          <a:xfrm>
            <a:off x="0" y="3888848"/>
            <a:ext cx="6210300" cy="2226945"/>
          </a:xfrm>
          <a:custGeom>
            <a:avLst/>
            <a:gdLst/>
            <a:ahLst/>
            <a:cxnLst/>
            <a:rect l="l" t="t" r="r" b="b"/>
            <a:pathLst>
              <a:path w="6210300" h="2226945">
                <a:moveTo>
                  <a:pt x="6210046" y="0"/>
                </a:moveTo>
                <a:lnTo>
                  <a:pt x="0" y="0"/>
                </a:lnTo>
                <a:lnTo>
                  <a:pt x="0" y="2226564"/>
                </a:lnTo>
                <a:lnTo>
                  <a:pt x="6210046" y="2226564"/>
                </a:lnTo>
                <a:lnTo>
                  <a:pt x="6210046" y="0"/>
                </a:lnTo>
                <a:close/>
              </a:path>
            </a:pathLst>
          </a:custGeom>
          <a:solidFill>
            <a:srgbClr val="E4F5FA"/>
          </a:solidFill>
        </p:spPr>
        <p:txBody>
          <a:bodyPr wrap="square" lIns="0" tIns="0" rIns="0" bIns="0" rtlCol="0"/>
          <a:lstStyle/>
          <a:p>
            <a:endParaRPr/>
          </a:p>
        </p:txBody>
      </p:sp>
      <p:sp>
        <p:nvSpPr>
          <p:cNvPr id="6" name="object 6"/>
          <p:cNvSpPr txBox="1"/>
          <p:nvPr/>
        </p:nvSpPr>
        <p:spPr>
          <a:xfrm>
            <a:off x="470780" y="4015949"/>
            <a:ext cx="5739520" cy="365485"/>
          </a:xfrm>
          <a:prstGeom prst="rect">
            <a:avLst/>
          </a:prstGeom>
        </p:spPr>
        <p:txBody>
          <a:bodyPr vert="horz" wrap="square" lIns="0" tIns="118110" rIns="0" bIns="0" rtlCol="0">
            <a:spAutoFit/>
          </a:bodyPr>
          <a:lstStyle/>
          <a:p>
            <a:pPr marL="12700">
              <a:lnSpc>
                <a:spcPct val="100000"/>
              </a:lnSpc>
              <a:spcBef>
                <a:spcPts val="930"/>
              </a:spcBef>
            </a:pPr>
            <a:r>
              <a:rPr lang="en-GB" sz="1600" b="1" spc="40">
                <a:solidFill>
                  <a:srgbClr val="004B6A"/>
                </a:solidFill>
                <a:latin typeface="Arial"/>
                <a:cs typeface="Arial"/>
              </a:rPr>
              <a:t>Safiya</a:t>
            </a:r>
            <a:endParaRPr sz="1600">
              <a:latin typeface="Arial"/>
              <a:cs typeface="Arial"/>
            </a:endParaRPr>
          </a:p>
        </p:txBody>
      </p:sp>
      <p:sp>
        <p:nvSpPr>
          <p:cNvPr id="8" name="object 8"/>
          <p:cNvSpPr txBox="1"/>
          <p:nvPr/>
        </p:nvSpPr>
        <p:spPr>
          <a:xfrm>
            <a:off x="497230" y="702524"/>
            <a:ext cx="5713070" cy="1950534"/>
          </a:xfrm>
          <a:prstGeom prst="rect">
            <a:avLst/>
          </a:prstGeom>
        </p:spPr>
        <p:txBody>
          <a:bodyPr vert="horz" wrap="square" lIns="0" tIns="118110" rIns="0" bIns="0" rtlCol="0">
            <a:spAutoFit/>
          </a:bodyPr>
          <a:lstStyle/>
          <a:p>
            <a:pPr marL="12700">
              <a:lnSpc>
                <a:spcPct val="100000"/>
              </a:lnSpc>
              <a:spcBef>
                <a:spcPts val="930"/>
              </a:spcBef>
            </a:pPr>
            <a:r>
              <a:rPr lang="en-GB" sz="1600" b="1" spc="100" dirty="0">
                <a:solidFill>
                  <a:srgbClr val="004B6A"/>
                </a:solidFill>
                <a:latin typeface="Arial"/>
                <a:cs typeface="Arial"/>
              </a:rPr>
              <a:t>Estelle</a:t>
            </a:r>
            <a:endParaRPr sz="1600" dirty="0">
              <a:latin typeface="Arial"/>
              <a:cs typeface="Arial"/>
            </a:endParaRPr>
          </a:p>
          <a:p>
            <a:pPr marL="12700">
              <a:lnSpc>
                <a:spcPct val="100000"/>
              </a:lnSpc>
              <a:spcBef>
                <a:spcPts val="630"/>
              </a:spcBef>
            </a:pPr>
            <a:r>
              <a:rPr lang="en-GB" sz="1400" b="1" spc="-85" dirty="0">
                <a:cs typeface="Arial Black"/>
              </a:rPr>
              <a:t>I became an Interview and Engagement Intern at Healthwatch Newham in March 2023 whilst wrapping up my BSc Public Health Degree. The experience I gained through this internship about community engagement through the Enter and View project has been invaluable. My passion lies within social justice, and I believe that the conditions in which people are born should not define them. I want to be able to advocate for the marginalised in the community by ensuring that health services are available to all whilst empowering the most vulnerable individuals in our society to access the services on offer.</a:t>
            </a:r>
          </a:p>
        </p:txBody>
      </p:sp>
      <p:sp>
        <p:nvSpPr>
          <p:cNvPr id="21" name="object 21"/>
          <p:cNvSpPr txBox="1"/>
          <p:nvPr/>
        </p:nvSpPr>
        <p:spPr>
          <a:xfrm>
            <a:off x="425450" y="7483475"/>
            <a:ext cx="6696710" cy="1659685"/>
          </a:xfrm>
          <a:prstGeom prst="rect">
            <a:avLst/>
          </a:prstGeom>
        </p:spPr>
        <p:txBody>
          <a:bodyPr vert="horz" wrap="square" lIns="0" tIns="163195" rIns="0" bIns="0" rtlCol="0">
            <a:spAutoFit/>
          </a:bodyPr>
          <a:lstStyle/>
          <a:p>
            <a:pPr marL="2322830">
              <a:lnSpc>
                <a:spcPct val="100000"/>
              </a:lnSpc>
              <a:spcBef>
                <a:spcPts val="1285"/>
              </a:spcBef>
            </a:pPr>
            <a:r>
              <a:rPr sz="1600" b="1" spc="20" dirty="0">
                <a:solidFill>
                  <a:srgbClr val="FFFFFF"/>
                </a:solidFill>
                <a:cs typeface="Arial"/>
              </a:rPr>
              <a:t>Do</a:t>
            </a:r>
            <a:r>
              <a:rPr sz="1600" b="1" spc="-114" dirty="0">
                <a:solidFill>
                  <a:srgbClr val="FFFFFF"/>
                </a:solidFill>
                <a:cs typeface="Arial"/>
              </a:rPr>
              <a:t> </a:t>
            </a:r>
            <a:r>
              <a:rPr sz="1600" b="1" spc="80" dirty="0">
                <a:solidFill>
                  <a:srgbClr val="FFFFFF"/>
                </a:solidFill>
                <a:cs typeface="Arial"/>
              </a:rPr>
              <a:t>you</a:t>
            </a:r>
            <a:r>
              <a:rPr sz="1600" b="1" spc="-114" dirty="0">
                <a:solidFill>
                  <a:srgbClr val="FFFFFF"/>
                </a:solidFill>
                <a:cs typeface="Arial"/>
              </a:rPr>
              <a:t> </a:t>
            </a:r>
            <a:r>
              <a:rPr sz="1600" b="1" spc="55" dirty="0">
                <a:solidFill>
                  <a:srgbClr val="FFFFFF"/>
                </a:solidFill>
                <a:cs typeface="Arial"/>
              </a:rPr>
              <a:t>feel</a:t>
            </a:r>
            <a:r>
              <a:rPr sz="1600" b="1" spc="-100" dirty="0">
                <a:solidFill>
                  <a:srgbClr val="FFFFFF"/>
                </a:solidFill>
                <a:cs typeface="Arial"/>
              </a:rPr>
              <a:t> </a:t>
            </a:r>
            <a:r>
              <a:rPr sz="1600" b="1" spc="40" dirty="0">
                <a:solidFill>
                  <a:srgbClr val="FFFFFF"/>
                </a:solidFill>
                <a:cs typeface="Arial"/>
              </a:rPr>
              <a:t>inspired?</a:t>
            </a:r>
            <a:endParaRPr sz="1600" b="1" dirty="0">
              <a:cs typeface="Arial"/>
            </a:endParaRPr>
          </a:p>
          <a:p>
            <a:pPr marL="2322830" marR="1174115">
              <a:lnSpc>
                <a:spcPct val="100000"/>
              </a:lnSpc>
              <a:spcBef>
                <a:spcPts val="620"/>
              </a:spcBef>
            </a:pPr>
            <a:r>
              <a:rPr sz="1200" spc="-55" dirty="0">
                <a:solidFill>
                  <a:srgbClr val="FFFFFF"/>
                </a:solidFill>
                <a:cs typeface="Arial Black"/>
              </a:rPr>
              <a:t>We </a:t>
            </a:r>
            <a:r>
              <a:rPr sz="1200" spc="-50" dirty="0">
                <a:solidFill>
                  <a:srgbClr val="FFFFFF"/>
                </a:solidFill>
                <a:cs typeface="Arial Black"/>
              </a:rPr>
              <a:t>are </a:t>
            </a:r>
            <a:r>
              <a:rPr sz="1200" spc="-80" dirty="0">
                <a:solidFill>
                  <a:srgbClr val="FFFFFF"/>
                </a:solidFill>
                <a:cs typeface="Arial Black"/>
              </a:rPr>
              <a:t>always </a:t>
            </a:r>
            <a:r>
              <a:rPr sz="1200" spc="-40" dirty="0">
                <a:solidFill>
                  <a:srgbClr val="FFFFFF"/>
                </a:solidFill>
                <a:cs typeface="Arial Black"/>
              </a:rPr>
              <a:t>on </a:t>
            </a:r>
            <a:r>
              <a:rPr sz="1200" spc="-70" dirty="0">
                <a:solidFill>
                  <a:srgbClr val="FFFFFF"/>
                </a:solidFill>
                <a:cs typeface="Arial Black"/>
              </a:rPr>
              <a:t>the </a:t>
            </a:r>
            <a:r>
              <a:rPr sz="1200" spc="-90" dirty="0">
                <a:solidFill>
                  <a:srgbClr val="FFFFFF"/>
                </a:solidFill>
                <a:cs typeface="Arial Black"/>
              </a:rPr>
              <a:t>lookout </a:t>
            </a:r>
            <a:r>
              <a:rPr sz="1200" spc="-70" dirty="0">
                <a:solidFill>
                  <a:srgbClr val="FFFFFF"/>
                </a:solidFill>
                <a:cs typeface="Arial Black"/>
              </a:rPr>
              <a:t>for </a:t>
            </a:r>
            <a:r>
              <a:rPr sz="1200" spc="-85" dirty="0">
                <a:solidFill>
                  <a:srgbClr val="FFFFFF"/>
                </a:solidFill>
                <a:cs typeface="Arial Black"/>
              </a:rPr>
              <a:t>new  </a:t>
            </a:r>
            <a:r>
              <a:rPr sz="1200" spc="-90" dirty="0">
                <a:solidFill>
                  <a:srgbClr val="FFFFFF"/>
                </a:solidFill>
                <a:cs typeface="Arial Black"/>
              </a:rPr>
              <a:t>volunteers, </a:t>
            </a:r>
            <a:r>
              <a:rPr sz="1200" spc="-80" dirty="0">
                <a:solidFill>
                  <a:srgbClr val="FFFFFF"/>
                </a:solidFill>
                <a:cs typeface="Arial Black"/>
              </a:rPr>
              <a:t>so </a:t>
            </a:r>
            <a:r>
              <a:rPr sz="1200" spc="-60" dirty="0">
                <a:solidFill>
                  <a:srgbClr val="FFFFFF"/>
                </a:solidFill>
                <a:cs typeface="Arial Black"/>
              </a:rPr>
              <a:t>please </a:t>
            </a:r>
            <a:r>
              <a:rPr sz="1200" spc="-50" dirty="0">
                <a:solidFill>
                  <a:srgbClr val="FFFFFF"/>
                </a:solidFill>
                <a:cs typeface="Arial Black"/>
              </a:rPr>
              <a:t>get </a:t>
            </a:r>
            <a:r>
              <a:rPr sz="1200" spc="-85" dirty="0">
                <a:solidFill>
                  <a:srgbClr val="FFFFFF"/>
                </a:solidFill>
                <a:cs typeface="Arial Black"/>
              </a:rPr>
              <a:t>in </a:t>
            </a:r>
            <a:r>
              <a:rPr sz="1200" spc="-60" dirty="0">
                <a:solidFill>
                  <a:srgbClr val="FFFFFF"/>
                </a:solidFill>
                <a:cs typeface="Arial Black"/>
              </a:rPr>
              <a:t>touch</a:t>
            </a:r>
            <a:r>
              <a:rPr sz="1200" spc="-55" dirty="0">
                <a:solidFill>
                  <a:srgbClr val="FFFFFF"/>
                </a:solidFill>
                <a:cs typeface="Arial Black"/>
              </a:rPr>
              <a:t> </a:t>
            </a:r>
            <a:r>
              <a:rPr sz="1200" spc="-65" dirty="0">
                <a:solidFill>
                  <a:srgbClr val="FFFFFF"/>
                </a:solidFill>
                <a:cs typeface="Arial Black"/>
              </a:rPr>
              <a:t>today.</a:t>
            </a:r>
            <a:endParaRPr sz="1200" dirty="0">
              <a:cs typeface="Arial Black"/>
            </a:endParaRPr>
          </a:p>
          <a:p>
            <a:pPr marL="2636520" marR="1242060">
              <a:lnSpc>
                <a:spcPct val="150000"/>
              </a:lnSpc>
              <a:spcBef>
                <a:spcPts val="10"/>
              </a:spcBef>
            </a:pPr>
            <a:r>
              <a:rPr lang="en-GB" sz="1200" dirty="0">
                <a:solidFill>
                  <a:schemeClr val="bg1"/>
                </a:solidFill>
                <a:hlinkClick r:id="rId2">
                  <a:extLst>
                    <a:ext uri="{A12FA001-AC4F-418D-AE19-62706E023703}">
                      <ahyp:hlinkClr xmlns:ahyp="http://schemas.microsoft.com/office/drawing/2018/hyperlinkcolor" val="tx"/>
                    </a:ext>
                  </a:extLst>
                </a:hlinkClick>
              </a:rPr>
              <a:t>https://www.healthwatchnewham.co.uk/</a:t>
            </a:r>
            <a:r>
              <a:rPr lang="en-GB" sz="1200" dirty="0">
                <a:solidFill>
                  <a:schemeClr val="bg1"/>
                </a:solidFill>
              </a:rPr>
              <a:t> </a:t>
            </a:r>
          </a:p>
          <a:p>
            <a:pPr marL="2636520" marR="1242060">
              <a:lnSpc>
                <a:spcPct val="150000"/>
              </a:lnSpc>
              <a:spcBef>
                <a:spcPts val="10"/>
              </a:spcBef>
            </a:pPr>
            <a:r>
              <a:rPr lang="en-GB" sz="1200" b="0" i="0" dirty="0">
                <a:solidFill>
                  <a:schemeClr val="bg1"/>
                </a:solidFill>
                <a:effectLst/>
              </a:rPr>
              <a:t>020 3866 2969</a:t>
            </a:r>
          </a:p>
          <a:p>
            <a:pPr marL="2636520" marR="1242060">
              <a:lnSpc>
                <a:spcPct val="150000"/>
              </a:lnSpc>
              <a:spcBef>
                <a:spcPts val="10"/>
              </a:spcBef>
            </a:pPr>
            <a:r>
              <a:rPr lang="en-GB" sz="1200" b="0" i="0" u="none" strike="noStrike" dirty="0">
                <a:solidFill>
                  <a:schemeClr val="bg1"/>
                </a:solidFill>
                <a:effectLst/>
                <a:hlinkClick r:id="rId3">
                  <a:extLst>
                    <a:ext uri="{A12FA001-AC4F-418D-AE19-62706E023703}">
                      <ahyp:hlinkClr xmlns:ahyp="http://schemas.microsoft.com/office/drawing/2018/hyperlinkcolor" val="tx"/>
                    </a:ext>
                  </a:extLst>
                </a:hlinkClick>
              </a:rPr>
              <a:t>nicole.bello@healthwatchnewham.co.uk</a:t>
            </a:r>
            <a:endParaRPr sz="1200" dirty="0">
              <a:solidFill>
                <a:schemeClr val="bg1"/>
              </a:solidFill>
              <a:cs typeface="Arial"/>
            </a:endParaRPr>
          </a:p>
        </p:txBody>
      </p:sp>
      <p:sp>
        <p:nvSpPr>
          <p:cNvPr id="22" name="object 22"/>
          <p:cNvSpPr/>
          <p:nvPr/>
        </p:nvSpPr>
        <p:spPr>
          <a:xfrm>
            <a:off x="2748234" y="8400351"/>
            <a:ext cx="142977" cy="129366"/>
          </a:xfrm>
          <a:prstGeom prst="rect">
            <a:avLst/>
          </a:prstGeom>
          <a:blipFill>
            <a:blip r:embed="rId4" cstate="print"/>
            <a:stretch>
              <a:fillRect/>
            </a:stretch>
          </a:blipFill>
        </p:spPr>
        <p:txBody>
          <a:bodyPr wrap="square" lIns="0" tIns="0" rIns="0" bIns="0" rtlCol="0"/>
          <a:lstStyle/>
          <a:p>
            <a:endParaRPr/>
          </a:p>
        </p:txBody>
      </p:sp>
      <p:sp>
        <p:nvSpPr>
          <p:cNvPr id="23" name="object 23"/>
          <p:cNvSpPr/>
          <p:nvPr/>
        </p:nvSpPr>
        <p:spPr>
          <a:xfrm>
            <a:off x="2752421" y="8638667"/>
            <a:ext cx="175458" cy="175255"/>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2775236" y="8969296"/>
            <a:ext cx="171033" cy="128782"/>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905510" y="7739418"/>
            <a:ext cx="1333500" cy="1278763"/>
          </a:xfrm>
          <a:prstGeom prst="rect">
            <a:avLst/>
          </a:prstGeom>
          <a:blipFill>
            <a:blip r:embed="rId7" cstate="print"/>
            <a:stretch>
              <a:fillRect/>
            </a:stretch>
          </a:blipFill>
        </p:spPr>
        <p:txBody>
          <a:bodyPr wrap="square" lIns="0" tIns="0" rIns="0" bIns="0" rtlCol="0"/>
          <a:lstStyle/>
          <a:p>
            <a:endParaRPr/>
          </a:p>
        </p:txBody>
      </p:sp>
      <p:sp>
        <p:nvSpPr>
          <p:cNvPr id="26" name="object 26"/>
          <p:cNvSpPr txBox="1">
            <a:spLocks noGrp="1"/>
          </p:cNvSpPr>
          <p:nvPr>
            <p:ph type="sldNum" sz="quarter" idx="7"/>
          </p:nvPr>
        </p:nvSpPr>
        <p:spPr>
          <a:xfrm>
            <a:off x="8007" y="10096246"/>
            <a:ext cx="323850" cy="309245"/>
          </a:xfrm>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lang="en-GB" spc="80" smtClean="0"/>
              <a:t>23</a:t>
            </a:fld>
            <a:endParaRPr spc="80"/>
          </a:p>
        </p:txBody>
      </p:sp>
      <p:sp>
        <p:nvSpPr>
          <p:cNvPr id="7" name="object 12">
            <a:extLst>
              <a:ext uri="{FF2B5EF4-FFF2-40B4-BE49-F238E27FC236}">
                <a16:creationId xmlns:a16="http://schemas.microsoft.com/office/drawing/2014/main" id="{F9E96CB8-2E76-2588-D6C4-332DF034DDF9}"/>
              </a:ext>
            </a:extLst>
          </p:cNvPr>
          <p:cNvSpPr txBox="1">
            <a:spLocks noGrp="1"/>
          </p:cNvSpPr>
          <p:nvPr>
            <p:ph type="ftr" sz="quarter" idx="5"/>
          </p:nvPr>
        </p:nvSpPr>
        <p:spPr>
          <a:xfrm>
            <a:off x="470780" y="10190694"/>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
        <p:nvSpPr>
          <p:cNvPr id="9" name="TextBox 8">
            <a:extLst>
              <a:ext uri="{FF2B5EF4-FFF2-40B4-BE49-F238E27FC236}">
                <a16:creationId xmlns:a16="http://schemas.microsoft.com/office/drawing/2014/main" id="{C959D7A6-8EFB-2E6B-5333-58E867374987}"/>
              </a:ext>
            </a:extLst>
          </p:cNvPr>
          <p:cNvSpPr txBox="1"/>
          <p:nvPr/>
        </p:nvSpPr>
        <p:spPr>
          <a:xfrm>
            <a:off x="422058" y="4386097"/>
            <a:ext cx="5722520" cy="1600438"/>
          </a:xfrm>
          <a:prstGeom prst="rect">
            <a:avLst/>
          </a:prstGeom>
          <a:noFill/>
        </p:spPr>
        <p:txBody>
          <a:bodyPr wrap="square" rtlCol="0">
            <a:spAutoFit/>
          </a:bodyPr>
          <a:lstStyle/>
          <a:p>
            <a:r>
              <a:rPr lang="en-GB" sz="1400" b="1" spc="-85"/>
              <a:t>I'm Safiya, an Interview and Engagement Intern at Healthwatch Newham. I'm studying for a BSc in Public Health and can't wait to see where this field will take me. Public Health is like an octopus – it's everywhere! I've gained fantastic experience in community engagement and the Enter and View project. I'm passionate about social justice and believe that everyone deserves healthcare. I want to advocate for marginalised communities and help the most vulnerable people access their needed services.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5205" y="1094993"/>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3" name="object 3"/>
          <p:cNvSpPr txBox="1">
            <a:spLocks noGrp="1"/>
          </p:cNvSpPr>
          <p:nvPr>
            <p:ph type="title"/>
          </p:nvPr>
        </p:nvSpPr>
        <p:spPr>
          <a:xfrm>
            <a:off x="492963" y="419861"/>
            <a:ext cx="5200015" cy="504625"/>
          </a:xfrm>
          <a:prstGeom prst="rect">
            <a:avLst/>
          </a:prstGeom>
        </p:spPr>
        <p:txBody>
          <a:bodyPr vert="horz" wrap="square" lIns="0" tIns="12065" rIns="0" bIns="0" rtlCol="0">
            <a:spAutoFit/>
          </a:bodyPr>
          <a:lstStyle/>
          <a:p>
            <a:pPr marL="12700">
              <a:lnSpc>
                <a:spcPct val="100000"/>
              </a:lnSpc>
              <a:spcBef>
                <a:spcPts val="95"/>
              </a:spcBef>
            </a:pPr>
            <a:r>
              <a:rPr sz="3200" spc="120" dirty="0">
                <a:latin typeface="+mj-lt"/>
              </a:rPr>
              <a:t>Finance</a:t>
            </a:r>
            <a:r>
              <a:rPr sz="3200" spc="-180" dirty="0">
                <a:latin typeface="+mj-lt"/>
              </a:rPr>
              <a:t> </a:t>
            </a:r>
            <a:r>
              <a:rPr sz="3200" spc="229" dirty="0">
                <a:latin typeface="+mj-lt"/>
              </a:rPr>
              <a:t>and</a:t>
            </a:r>
            <a:r>
              <a:rPr sz="3200" spc="-200" dirty="0">
                <a:latin typeface="+mj-lt"/>
              </a:rPr>
              <a:t> </a:t>
            </a:r>
            <a:r>
              <a:rPr sz="3200" spc="150" dirty="0">
                <a:latin typeface="+mj-lt"/>
              </a:rPr>
              <a:t>future</a:t>
            </a:r>
            <a:r>
              <a:rPr sz="3200" spc="-180" dirty="0">
                <a:latin typeface="+mj-lt"/>
              </a:rPr>
              <a:t> </a:t>
            </a:r>
            <a:r>
              <a:rPr sz="3200" spc="95" dirty="0">
                <a:latin typeface="+mj-lt"/>
              </a:rPr>
              <a:t>priorities</a:t>
            </a:r>
          </a:p>
        </p:txBody>
      </p:sp>
      <p:sp>
        <p:nvSpPr>
          <p:cNvPr id="4" name="object 4"/>
          <p:cNvSpPr txBox="1"/>
          <p:nvPr/>
        </p:nvSpPr>
        <p:spPr>
          <a:xfrm>
            <a:off x="489000" y="1243964"/>
            <a:ext cx="5624830" cy="905376"/>
          </a:xfrm>
          <a:prstGeom prst="rect">
            <a:avLst/>
          </a:prstGeom>
        </p:spPr>
        <p:txBody>
          <a:bodyPr vert="horz" wrap="square" lIns="0" tIns="12700" rIns="0" bIns="0" rtlCol="0">
            <a:spAutoFit/>
          </a:bodyPr>
          <a:lstStyle/>
          <a:p>
            <a:pPr marL="12700" marR="5080">
              <a:lnSpc>
                <a:spcPct val="100000"/>
              </a:lnSpc>
              <a:spcBef>
                <a:spcPts val="100"/>
              </a:spcBef>
            </a:pPr>
            <a:r>
              <a:rPr sz="1400" b="1" spc="-5" dirty="0">
                <a:cs typeface="Arial"/>
              </a:rPr>
              <a:t>To</a:t>
            </a:r>
            <a:r>
              <a:rPr sz="1400" b="1" spc="-55" dirty="0">
                <a:cs typeface="Arial"/>
              </a:rPr>
              <a:t> </a:t>
            </a:r>
            <a:r>
              <a:rPr sz="1400" b="1" spc="50" dirty="0">
                <a:cs typeface="Arial"/>
              </a:rPr>
              <a:t>help</a:t>
            </a:r>
            <a:r>
              <a:rPr sz="1400" b="1" spc="-50" dirty="0">
                <a:cs typeface="Arial"/>
              </a:rPr>
              <a:t> </a:t>
            </a:r>
            <a:r>
              <a:rPr sz="1400" b="1" spc="20" dirty="0">
                <a:cs typeface="Arial"/>
              </a:rPr>
              <a:t>us</a:t>
            </a:r>
            <a:r>
              <a:rPr sz="1400" b="1" spc="-70" dirty="0">
                <a:cs typeface="Arial"/>
              </a:rPr>
              <a:t> </a:t>
            </a:r>
            <a:r>
              <a:rPr sz="1400" b="1" spc="55" dirty="0">
                <a:cs typeface="Arial"/>
              </a:rPr>
              <a:t>carry</a:t>
            </a:r>
            <a:r>
              <a:rPr sz="1400" b="1" spc="-25" dirty="0">
                <a:cs typeface="Arial"/>
              </a:rPr>
              <a:t> </a:t>
            </a:r>
            <a:r>
              <a:rPr sz="1400" b="1" spc="50" dirty="0">
                <a:cs typeface="Arial"/>
              </a:rPr>
              <a:t>out</a:t>
            </a:r>
            <a:r>
              <a:rPr sz="1400" b="1" spc="-50" dirty="0">
                <a:cs typeface="Arial"/>
              </a:rPr>
              <a:t> </a:t>
            </a:r>
            <a:r>
              <a:rPr sz="1400" b="1" spc="35" dirty="0">
                <a:cs typeface="Arial"/>
              </a:rPr>
              <a:t>our</a:t>
            </a:r>
            <a:r>
              <a:rPr sz="1400" b="1" spc="-55" dirty="0">
                <a:cs typeface="Arial"/>
              </a:rPr>
              <a:t> </a:t>
            </a:r>
            <a:r>
              <a:rPr sz="1400" b="1" spc="35" dirty="0">
                <a:cs typeface="Arial"/>
              </a:rPr>
              <a:t>work</a:t>
            </a:r>
            <a:r>
              <a:rPr sz="1400" b="1" spc="-50" dirty="0">
                <a:cs typeface="Arial"/>
              </a:rPr>
              <a:t> </a:t>
            </a:r>
            <a:r>
              <a:rPr sz="1400" b="1" spc="75" dirty="0">
                <a:cs typeface="Arial"/>
              </a:rPr>
              <a:t>we</a:t>
            </a:r>
            <a:r>
              <a:rPr sz="1400" b="1" spc="-50" dirty="0">
                <a:cs typeface="Arial"/>
              </a:rPr>
              <a:t> </a:t>
            </a:r>
            <a:r>
              <a:rPr sz="1400" b="1" spc="45" dirty="0">
                <a:cs typeface="Arial"/>
              </a:rPr>
              <a:t>receive</a:t>
            </a:r>
            <a:r>
              <a:rPr sz="1400" b="1" spc="-40" dirty="0">
                <a:cs typeface="Arial"/>
              </a:rPr>
              <a:t> </a:t>
            </a:r>
            <a:r>
              <a:rPr sz="1400" b="1" spc="50" dirty="0">
                <a:cs typeface="Arial"/>
              </a:rPr>
              <a:t>funding</a:t>
            </a:r>
            <a:r>
              <a:rPr sz="1400" b="1" spc="-65" dirty="0">
                <a:cs typeface="Arial"/>
              </a:rPr>
              <a:t> </a:t>
            </a:r>
            <a:r>
              <a:rPr sz="1400" b="1" spc="60" dirty="0">
                <a:cs typeface="Arial"/>
              </a:rPr>
              <a:t>from</a:t>
            </a:r>
            <a:r>
              <a:rPr sz="1400" b="1" spc="-45" dirty="0">
                <a:cs typeface="Arial"/>
              </a:rPr>
              <a:t> </a:t>
            </a:r>
            <a:r>
              <a:rPr sz="1400" b="1" spc="35" dirty="0">
                <a:cs typeface="Arial"/>
              </a:rPr>
              <a:t>our</a:t>
            </a:r>
            <a:r>
              <a:rPr sz="1400" b="1" spc="-60" dirty="0">
                <a:cs typeface="Arial"/>
              </a:rPr>
              <a:t> </a:t>
            </a:r>
            <a:r>
              <a:rPr sz="1400" b="1" spc="45" dirty="0">
                <a:cs typeface="Arial"/>
              </a:rPr>
              <a:t>local</a:t>
            </a:r>
            <a:r>
              <a:rPr sz="1400" b="1" spc="-40" dirty="0">
                <a:cs typeface="Arial"/>
              </a:rPr>
              <a:t> </a:t>
            </a:r>
            <a:r>
              <a:rPr sz="1400" b="1" spc="55" dirty="0">
                <a:cs typeface="Arial"/>
              </a:rPr>
              <a:t>authority  under</a:t>
            </a:r>
            <a:r>
              <a:rPr sz="1400" b="1" spc="-65" dirty="0">
                <a:cs typeface="Arial"/>
              </a:rPr>
              <a:t> </a:t>
            </a:r>
            <a:r>
              <a:rPr sz="1400" b="1" spc="65" dirty="0">
                <a:cs typeface="Arial"/>
              </a:rPr>
              <a:t>the</a:t>
            </a:r>
            <a:r>
              <a:rPr sz="1400" b="1" spc="-55" dirty="0">
                <a:cs typeface="Arial"/>
              </a:rPr>
              <a:t> </a:t>
            </a:r>
            <a:r>
              <a:rPr sz="1400" b="1" spc="55" dirty="0">
                <a:cs typeface="Arial"/>
              </a:rPr>
              <a:t>Health</a:t>
            </a:r>
            <a:r>
              <a:rPr sz="1400" b="1" spc="-70" dirty="0">
                <a:cs typeface="Arial"/>
              </a:rPr>
              <a:t> </a:t>
            </a:r>
            <a:r>
              <a:rPr sz="1400" b="1" spc="95" dirty="0">
                <a:cs typeface="Arial"/>
              </a:rPr>
              <a:t>and</a:t>
            </a:r>
            <a:r>
              <a:rPr sz="1400" b="1" spc="-55" dirty="0">
                <a:cs typeface="Arial"/>
              </a:rPr>
              <a:t> </a:t>
            </a:r>
            <a:r>
              <a:rPr sz="1400" b="1" spc="25" dirty="0">
                <a:cs typeface="Arial"/>
              </a:rPr>
              <a:t>Social</a:t>
            </a:r>
            <a:r>
              <a:rPr sz="1400" b="1" spc="-55" dirty="0">
                <a:cs typeface="Arial"/>
              </a:rPr>
              <a:t> </a:t>
            </a:r>
            <a:r>
              <a:rPr sz="1400" b="1" spc="70" dirty="0">
                <a:cs typeface="Arial"/>
              </a:rPr>
              <a:t>Care</a:t>
            </a:r>
            <a:r>
              <a:rPr sz="1400" b="1" spc="-50" dirty="0">
                <a:cs typeface="Arial"/>
              </a:rPr>
              <a:t> </a:t>
            </a:r>
            <a:r>
              <a:rPr sz="1400" b="1" spc="35" dirty="0">
                <a:cs typeface="Arial"/>
              </a:rPr>
              <a:t>Act</a:t>
            </a:r>
            <a:r>
              <a:rPr sz="1400" b="1" spc="-50" dirty="0">
                <a:cs typeface="Arial"/>
              </a:rPr>
              <a:t> </a:t>
            </a:r>
            <a:r>
              <a:rPr sz="1400" b="1" spc="-25" dirty="0">
                <a:cs typeface="Arial"/>
              </a:rPr>
              <a:t>2012.</a:t>
            </a:r>
            <a:endParaRPr sz="1400" dirty="0">
              <a:cs typeface="Arial"/>
            </a:endParaRPr>
          </a:p>
          <a:p>
            <a:pPr marL="12700">
              <a:lnSpc>
                <a:spcPct val="100000"/>
              </a:lnSpc>
              <a:spcBef>
                <a:spcPts val="1150"/>
              </a:spcBef>
            </a:pPr>
            <a:r>
              <a:rPr sz="2000" b="1" spc="40" dirty="0">
                <a:solidFill>
                  <a:srgbClr val="004F6B"/>
                </a:solidFill>
                <a:latin typeface="+mj-lt"/>
                <a:cs typeface="Arial"/>
              </a:rPr>
              <a:t>Our </a:t>
            </a:r>
            <a:r>
              <a:rPr sz="2000" b="1" spc="100" dirty="0">
                <a:solidFill>
                  <a:srgbClr val="004F6B"/>
                </a:solidFill>
                <a:latin typeface="+mj-lt"/>
                <a:cs typeface="Arial"/>
              </a:rPr>
              <a:t>income </a:t>
            </a:r>
            <a:r>
              <a:rPr sz="2000" b="1" spc="140" dirty="0">
                <a:solidFill>
                  <a:srgbClr val="004F6B"/>
                </a:solidFill>
                <a:latin typeface="+mj-lt"/>
                <a:cs typeface="Arial"/>
              </a:rPr>
              <a:t>an</a:t>
            </a:r>
            <a:r>
              <a:rPr lang="en-GB" sz="2000" b="1" spc="140" dirty="0">
                <a:solidFill>
                  <a:srgbClr val="004F6B"/>
                </a:solidFill>
                <a:latin typeface="+mj-lt"/>
                <a:cs typeface="Arial"/>
              </a:rPr>
              <a:t>d </a:t>
            </a:r>
            <a:r>
              <a:rPr sz="2000" b="1" spc="75" dirty="0">
                <a:solidFill>
                  <a:srgbClr val="004F6B"/>
                </a:solidFill>
                <a:latin typeface="+mj-lt"/>
                <a:cs typeface="Arial"/>
              </a:rPr>
              <a:t>expenditure</a:t>
            </a:r>
            <a:endParaRPr sz="2000" dirty="0">
              <a:latin typeface="+mj-lt"/>
              <a:cs typeface="Arial"/>
            </a:endParaRPr>
          </a:p>
        </p:txBody>
      </p:sp>
      <p:graphicFrame>
        <p:nvGraphicFramePr>
          <p:cNvPr id="5" name="object 5"/>
          <p:cNvGraphicFramePr>
            <a:graphicFrameLocks noGrp="1"/>
          </p:cNvGraphicFramePr>
          <p:nvPr>
            <p:extLst>
              <p:ext uri="{D42A27DB-BD31-4B8C-83A1-F6EECF244321}">
                <p14:modId xmlns:p14="http://schemas.microsoft.com/office/powerpoint/2010/main" val="1700834388"/>
              </p:ext>
            </p:extLst>
          </p:nvPr>
        </p:nvGraphicFramePr>
        <p:xfrm>
          <a:off x="505205" y="2157092"/>
          <a:ext cx="6025515" cy="1936242"/>
        </p:xfrm>
        <a:graphic>
          <a:graphicData uri="http://schemas.openxmlformats.org/drawingml/2006/table">
            <a:tbl>
              <a:tblPr firstRow="1" bandRow="1">
                <a:tableStyleId>{2D5ABB26-0587-4C30-8999-92F81FD0307C}</a:tableStyleId>
              </a:tblPr>
              <a:tblGrid>
                <a:gridCol w="1774825">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40335">
                  <a:extLst>
                    <a:ext uri="{9D8B030D-6E8A-4147-A177-3AD203B41FA5}">
                      <a16:colId xmlns:a16="http://schemas.microsoft.com/office/drawing/2014/main" val="20002"/>
                    </a:ext>
                  </a:extLst>
                </a:gridCol>
                <a:gridCol w="2014855">
                  <a:extLst>
                    <a:ext uri="{9D8B030D-6E8A-4147-A177-3AD203B41FA5}">
                      <a16:colId xmlns:a16="http://schemas.microsoft.com/office/drawing/2014/main" val="20003"/>
                    </a:ext>
                  </a:extLst>
                </a:gridCol>
                <a:gridCol w="927100">
                  <a:extLst>
                    <a:ext uri="{9D8B030D-6E8A-4147-A177-3AD203B41FA5}">
                      <a16:colId xmlns:a16="http://schemas.microsoft.com/office/drawing/2014/main" val="20004"/>
                    </a:ext>
                  </a:extLst>
                </a:gridCol>
              </a:tblGrid>
              <a:tr h="262460">
                <a:tc>
                  <a:txBody>
                    <a:bodyPr/>
                    <a:lstStyle/>
                    <a:p>
                      <a:pPr marL="71755">
                        <a:lnSpc>
                          <a:spcPct val="100000"/>
                        </a:lnSpc>
                        <a:spcBef>
                          <a:spcPts val="235"/>
                        </a:spcBef>
                      </a:pPr>
                      <a:r>
                        <a:rPr sz="1400" b="1" spc="65" dirty="0">
                          <a:solidFill>
                            <a:srgbClr val="004F6B"/>
                          </a:solidFill>
                          <a:latin typeface="+mj-lt"/>
                          <a:cs typeface="Arial"/>
                        </a:rPr>
                        <a:t>Income</a:t>
                      </a:r>
                      <a:endParaRPr sz="1400" dirty="0">
                        <a:latin typeface="+mj-lt"/>
                        <a:cs typeface="Arial"/>
                      </a:endParaRPr>
                    </a:p>
                  </a:txBody>
                  <a:tcPr marL="0" marR="0" marT="29845" marB="0">
                    <a:solidFill>
                      <a:srgbClr val="7ECAEB"/>
                    </a:solidFill>
                  </a:tcPr>
                </a:tc>
                <a:tc>
                  <a:txBody>
                    <a:bodyPr/>
                    <a:lstStyle/>
                    <a:p>
                      <a:pPr>
                        <a:lnSpc>
                          <a:spcPct val="100000"/>
                        </a:lnSpc>
                      </a:pPr>
                      <a:endParaRPr sz="1200">
                        <a:latin typeface="Times New Roman"/>
                        <a:cs typeface="Times New Roman"/>
                      </a:endParaRPr>
                    </a:p>
                  </a:txBody>
                  <a:tcPr marL="0" marR="0" marT="0" marB="0">
                    <a:solidFill>
                      <a:srgbClr val="7ECAEB"/>
                    </a:solidFill>
                  </a:tcPr>
                </a:tc>
                <a:tc>
                  <a:txBody>
                    <a:bodyPr/>
                    <a:lstStyle/>
                    <a:p>
                      <a:pPr>
                        <a:lnSpc>
                          <a:spcPct val="100000"/>
                        </a:lnSpc>
                      </a:pPr>
                      <a:endParaRPr sz="1200">
                        <a:latin typeface="Times New Roman"/>
                        <a:cs typeface="Times New Roman"/>
                      </a:endParaRPr>
                    </a:p>
                  </a:txBody>
                  <a:tcPr marL="0" marR="0" marT="0" marB="0"/>
                </a:tc>
                <a:tc>
                  <a:txBody>
                    <a:bodyPr/>
                    <a:lstStyle/>
                    <a:p>
                      <a:pPr marL="72390">
                        <a:lnSpc>
                          <a:spcPct val="100000"/>
                        </a:lnSpc>
                        <a:spcBef>
                          <a:spcPts val="235"/>
                        </a:spcBef>
                      </a:pPr>
                      <a:r>
                        <a:rPr sz="1400" b="1" spc="25" dirty="0">
                          <a:solidFill>
                            <a:srgbClr val="004F6B"/>
                          </a:solidFill>
                          <a:latin typeface="+mj-lt"/>
                          <a:cs typeface="Arial"/>
                        </a:rPr>
                        <a:t>Expenditure</a:t>
                      </a:r>
                      <a:endParaRPr sz="1400" dirty="0">
                        <a:latin typeface="+mj-lt"/>
                        <a:cs typeface="Arial"/>
                      </a:endParaRPr>
                    </a:p>
                  </a:txBody>
                  <a:tcPr marL="0" marR="0" marT="29845" marB="0">
                    <a:solidFill>
                      <a:srgbClr val="7ECAEB"/>
                    </a:solidFill>
                  </a:tcPr>
                </a:tc>
                <a:tc>
                  <a:txBody>
                    <a:bodyPr/>
                    <a:lstStyle/>
                    <a:p>
                      <a:pPr>
                        <a:lnSpc>
                          <a:spcPct val="100000"/>
                        </a:lnSpc>
                      </a:pPr>
                      <a:endParaRPr sz="1200">
                        <a:latin typeface="Times New Roman"/>
                        <a:cs typeface="Times New Roman"/>
                      </a:endParaRPr>
                    </a:p>
                  </a:txBody>
                  <a:tcPr marL="0" marR="0" marT="0" marB="0">
                    <a:solidFill>
                      <a:srgbClr val="7ECAEB"/>
                    </a:solidFill>
                  </a:tcPr>
                </a:tc>
                <a:extLst>
                  <a:ext uri="{0D108BD9-81ED-4DB2-BD59-A6C34878D82A}">
                    <a16:rowId xmlns:a16="http://schemas.microsoft.com/office/drawing/2014/main" val="10000"/>
                  </a:ext>
                </a:extLst>
              </a:tr>
              <a:tr h="580595">
                <a:tc>
                  <a:txBody>
                    <a:bodyPr/>
                    <a:lstStyle/>
                    <a:p>
                      <a:pPr marL="71755" marR="313055">
                        <a:lnSpc>
                          <a:spcPct val="108300"/>
                        </a:lnSpc>
                        <a:spcBef>
                          <a:spcPts val="360"/>
                        </a:spcBef>
                      </a:pPr>
                      <a:r>
                        <a:rPr sz="1400" b="1" spc="-70" dirty="0">
                          <a:latin typeface="+mn-lt"/>
                          <a:cs typeface="Arial Black"/>
                        </a:rPr>
                        <a:t>Annual </a:t>
                      </a:r>
                      <a:r>
                        <a:rPr sz="1400" b="1" spc="-50" dirty="0">
                          <a:latin typeface="+mn-lt"/>
                          <a:cs typeface="Arial Black"/>
                        </a:rPr>
                        <a:t>grant</a:t>
                      </a:r>
                      <a:r>
                        <a:rPr sz="1400" b="1" spc="-110" dirty="0">
                          <a:latin typeface="+mn-lt"/>
                          <a:cs typeface="Arial Black"/>
                        </a:rPr>
                        <a:t> </a:t>
                      </a:r>
                      <a:r>
                        <a:rPr sz="1400" b="1" spc="-50" dirty="0">
                          <a:latin typeface="+mn-lt"/>
                          <a:cs typeface="Arial Black"/>
                        </a:rPr>
                        <a:t>from  </a:t>
                      </a:r>
                      <a:r>
                        <a:rPr sz="1400" b="1" spc="-60" dirty="0">
                          <a:latin typeface="+mn-lt"/>
                          <a:cs typeface="Arial Black"/>
                        </a:rPr>
                        <a:t>Government</a:t>
                      </a:r>
                      <a:endParaRPr sz="1400" b="1" dirty="0">
                        <a:latin typeface="+mn-lt"/>
                        <a:cs typeface="Arial Black"/>
                      </a:endParaRPr>
                    </a:p>
                  </a:txBody>
                  <a:tcPr marL="0" marR="0" marB="0">
                    <a:solidFill>
                      <a:srgbClr val="E4F5FA"/>
                    </a:solidFill>
                  </a:tcPr>
                </a:tc>
                <a:tc>
                  <a:txBody>
                    <a:bodyPr/>
                    <a:lstStyle/>
                    <a:p>
                      <a:pPr marR="58419" algn="r">
                        <a:lnSpc>
                          <a:spcPct val="100000"/>
                        </a:lnSpc>
                        <a:spcBef>
                          <a:spcPts val="520"/>
                        </a:spcBef>
                      </a:pPr>
                      <a:r>
                        <a:rPr sz="1400" b="1" dirty="0">
                          <a:latin typeface="+mn-lt"/>
                          <a:cs typeface="Arial Black"/>
                        </a:rPr>
                        <a:t>£</a:t>
                      </a:r>
                      <a:r>
                        <a:rPr lang="en-GB" sz="1400" b="1" dirty="0">
                          <a:latin typeface="+mn-lt"/>
                          <a:cs typeface="Arial Black"/>
                        </a:rPr>
                        <a:t>165,000</a:t>
                      </a:r>
                      <a:endParaRPr sz="1400" b="1" dirty="0">
                        <a:latin typeface="+mn-lt"/>
                        <a:cs typeface="Arial Black"/>
                      </a:endParaRPr>
                    </a:p>
                  </a:txBody>
                  <a:tcPr marL="0" marR="0" marT="66040" marB="0">
                    <a:solidFill>
                      <a:srgbClr val="E4F5FA"/>
                    </a:solidFill>
                  </a:tcPr>
                </a:tc>
                <a:tc>
                  <a:txBody>
                    <a:bodyPr/>
                    <a:lstStyle/>
                    <a:p>
                      <a:pPr>
                        <a:lnSpc>
                          <a:spcPct val="100000"/>
                        </a:lnSpc>
                      </a:pPr>
                      <a:endParaRPr sz="1400" b="1">
                        <a:latin typeface="+mn-lt"/>
                        <a:cs typeface="Times New Roman"/>
                      </a:endParaRPr>
                    </a:p>
                  </a:txBody>
                  <a:tcPr marL="0" marR="0" marT="0" marB="0"/>
                </a:tc>
                <a:tc>
                  <a:txBody>
                    <a:bodyPr/>
                    <a:lstStyle/>
                    <a:p>
                      <a:pPr marL="72390">
                        <a:lnSpc>
                          <a:spcPct val="100000"/>
                        </a:lnSpc>
                        <a:spcBef>
                          <a:spcPts val="520"/>
                        </a:spcBef>
                      </a:pPr>
                      <a:r>
                        <a:rPr sz="1400" b="1" spc="-95">
                          <a:latin typeface="+mn-lt"/>
                          <a:cs typeface="Arial Black"/>
                        </a:rPr>
                        <a:t>Expenditure </a:t>
                      </a:r>
                      <a:r>
                        <a:rPr sz="1400" b="1" spc="-40">
                          <a:latin typeface="+mn-lt"/>
                          <a:cs typeface="Arial Black"/>
                        </a:rPr>
                        <a:t>on</a:t>
                      </a:r>
                      <a:r>
                        <a:rPr sz="1400" b="1" spc="-70">
                          <a:latin typeface="+mn-lt"/>
                          <a:cs typeface="Arial Black"/>
                        </a:rPr>
                        <a:t> </a:t>
                      </a:r>
                      <a:r>
                        <a:rPr sz="1400" b="1" spc="-20">
                          <a:latin typeface="+mn-lt"/>
                          <a:cs typeface="Arial Black"/>
                        </a:rPr>
                        <a:t>pay</a:t>
                      </a:r>
                      <a:endParaRPr sz="1400" b="1">
                        <a:latin typeface="+mn-lt"/>
                        <a:cs typeface="Arial Black"/>
                      </a:endParaRPr>
                    </a:p>
                  </a:txBody>
                  <a:tcPr marL="0" marR="0" marT="66040" marB="0">
                    <a:solidFill>
                      <a:srgbClr val="E4F5FA"/>
                    </a:solidFill>
                  </a:tcPr>
                </a:tc>
                <a:tc>
                  <a:txBody>
                    <a:bodyPr/>
                    <a:lstStyle/>
                    <a:p>
                      <a:pPr marR="57785" algn="r">
                        <a:lnSpc>
                          <a:spcPct val="100000"/>
                        </a:lnSpc>
                        <a:spcBef>
                          <a:spcPts val="520"/>
                        </a:spcBef>
                      </a:pPr>
                      <a:r>
                        <a:rPr sz="1400" b="1">
                          <a:latin typeface="+mn-lt"/>
                          <a:cs typeface="Arial Black"/>
                        </a:rPr>
                        <a:t>£</a:t>
                      </a:r>
                      <a:r>
                        <a:rPr lang="en-GB" sz="1400" b="1">
                          <a:latin typeface="+mn-lt"/>
                          <a:cs typeface="Arial Black"/>
                        </a:rPr>
                        <a:t> 86,345 </a:t>
                      </a:r>
                    </a:p>
                    <a:p>
                      <a:pPr marR="57785" algn="r">
                        <a:lnSpc>
                          <a:spcPct val="100000"/>
                        </a:lnSpc>
                        <a:spcBef>
                          <a:spcPts val="520"/>
                        </a:spcBef>
                      </a:pPr>
                      <a:endParaRPr sz="1400" b="1">
                        <a:latin typeface="+mn-lt"/>
                        <a:cs typeface="Arial Black"/>
                      </a:endParaRPr>
                    </a:p>
                  </a:txBody>
                  <a:tcPr marL="0" marR="0" marT="66040" marB="0">
                    <a:solidFill>
                      <a:srgbClr val="E4F5FA"/>
                    </a:solidFill>
                  </a:tcPr>
                </a:tc>
                <a:extLst>
                  <a:ext uri="{0D108BD9-81ED-4DB2-BD59-A6C34878D82A}">
                    <a16:rowId xmlns:a16="http://schemas.microsoft.com/office/drawing/2014/main" val="10001"/>
                  </a:ext>
                </a:extLst>
              </a:tr>
              <a:tr h="326749">
                <a:tc>
                  <a:txBody>
                    <a:bodyPr/>
                    <a:lstStyle/>
                    <a:p>
                      <a:pPr marL="71755">
                        <a:lnSpc>
                          <a:spcPct val="100000"/>
                        </a:lnSpc>
                        <a:spcBef>
                          <a:spcPts val="520"/>
                        </a:spcBef>
                      </a:pPr>
                      <a:r>
                        <a:rPr sz="1400" b="1" spc="-70">
                          <a:latin typeface="+mn-lt"/>
                          <a:cs typeface="Arial Black"/>
                        </a:rPr>
                        <a:t>Additional</a:t>
                      </a:r>
                      <a:r>
                        <a:rPr sz="1400" b="1" spc="-85">
                          <a:latin typeface="+mn-lt"/>
                          <a:cs typeface="Arial Black"/>
                        </a:rPr>
                        <a:t> </a:t>
                      </a:r>
                      <a:r>
                        <a:rPr sz="1400" b="1" spc="-55">
                          <a:latin typeface="+mn-lt"/>
                          <a:cs typeface="Arial Black"/>
                        </a:rPr>
                        <a:t>income</a:t>
                      </a:r>
                      <a:endParaRPr sz="1400" b="1">
                        <a:latin typeface="+mn-lt"/>
                        <a:cs typeface="Arial Black"/>
                      </a:endParaRPr>
                    </a:p>
                  </a:txBody>
                  <a:tcPr marL="0" marR="0" marT="66040" marB="0"/>
                </a:tc>
                <a:tc>
                  <a:txBody>
                    <a:bodyPr/>
                    <a:lstStyle/>
                    <a:p>
                      <a:pPr marR="58419" algn="r">
                        <a:lnSpc>
                          <a:spcPct val="100000"/>
                        </a:lnSpc>
                        <a:spcBef>
                          <a:spcPts val="520"/>
                        </a:spcBef>
                      </a:pPr>
                      <a:r>
                        <a:rPr sz="1400" b="1" dirty="0">
                          <a:latin typeface="+mn-lt"/>
                          <a:cs typeface="Arial Black"/>
                        </a:rPr>
                        <a:t>£</a:t>
                      </a:r>
                      <a:r>
                        <a:rPr lang="en-GB" sz="1400" b="1" dirty="0">
                          <a:latin typeface="+mn-lt"/>
                          <a:cs typeface="Arial Black"/>
                        </a:rPr>
                        <a:t>3,974</a:t>
                      </a:r>
                      <a:endParaRPr sz="1400" b="1" dirty="0">
                        <a:latin typeface="+mn-lt"/>
                        <a:cs typeface="Arial Black"/>
                      </a:endParaRPr>
                    </a:p>
                  </a:txBody>
                  <a:tcPr marL="0" marR="0" marT="66040" marB="0"/>
                </a:tc>
                <a:tc>
                  <a:txBody>
                    <a:bodyPr/>
                    <a:lstStyle/>
                    <a:p>
                      <a:pPr>
                        <a:lnSpc>
                          <a:spcPct val="100000"/>
                        </a:lnSpc>
                      </a:pPr>
                      <a:endParaRPr sz="1400" b="1">
                        <a:latin typeface="+mn-lt"/>
                        <a:cs typeface="Times New Roman"/>
                      </a:endParaRPr>
                    </a:p>
                  </a:txBody>
                  <a:tcPr marL="0" marR="0" marT="0" marB="0"/>
                </a:tc>
                <a:tc>
                  <a:txBody>
                    <a:bodyPr/>
                    <a:lstStyle/>
                    <a:p>
                      <a:pPr marL="72390">
                        <a:lnSpc>
                          <a:spcPct val="100000"/>
                        </a:lnSpc>
                        <a:spcBef>
                          <a:spcPts val="520"/>
                        </a:spcBef>
                      </a:pPr>
                      <a:r>
                        <a:rPr sz="1400" b="1" spc="-15">
                          <a:latin typeface="+mn-lt"/>
                          <a:cs typeface="Arial Black"/>
                        </a:rPr>
                        <a:t>Non-pay</a:t>
                      </a:r>
                      <a:r>
                        <a:rPr sz="1400" b="1" spc="-85">
                          <a:latin typeface="+mn-lt"/>
                          <a:cs typeface="Arial Black"/>
                        </a:rPr>
                        <a:t> </a:t>
                      </a:r>
                      <a:r>
                        <a:rPr sz="1400" b="1" spc="-75">
                          <a:latin typeface="+mn-lt"/>
                          <a:cs typeface="Arial Black"/>
                        </a:rPr>
                        <a:t>expenditure</a:t>
                      </a:r>
                      <a:endParaRPr sz="1400" b="1">
                        <a:latin typeface="+mn-lt"/>
                        <a:cs typeface="Arial Black"/>
                      </a:endParaRPr>
                    </a:p>
                  </a:txBody>
                  <a:tcPr marL="0" marR="0" marT="66040" marB="0"/>
                </a:tc>
                <a:tc>
                  <a:txBody>
                    <a:bodyPr/>
                    <a:lstStyle/>
                    <a:p>
                      <a:pPr marR="55880" algn="r">
                        <a:lnSpc>
                          <a:spcPct val="100000"/>
                        </a:lnSpc>
                        <a:spcBef>
                          <a:spcPts val="520"/>
                        </a:spcBef>
                      </a:pPr>
                      <a:r>
                        <a:rPr sz="1400" b="1">
                          <a:latin typeface="+mn-lt"/>
                          <a:cs typeface="Arial Black"/>
                        </a:rPr>
                        <a:t>£</a:t>
                      </a:r>
                      <a:r>
                        <a:rPr lang="en-GB" sz="1400" b="1" spc="-5">
                          <a:latin typeface="+mn-lt"/>
                          <a:cs typeface="Arial Black"/>
                        </a:rPr>
                        <a:t> 58,916 </a:t>
                      </a:r>
                    </a:p>
                  </a:txBody>
                  <a:tcPr marL="0" marR="0" marT="66040" marB="0"/>
                </a:tc>
                <a:extLst>
                  <a:ext uri="{0D108BD9-81ED-4DB2-BD59-A6C34878D82A}">
                    <a16:rowId xmlns:a16="http://schemas.microsoft.com/office/drawing/2014/main" val="10002"/>
                  </a:ext>
                </a:extLst>
              </a:tr>
              <a:tr h="474815">
                <a:tc>
                  <a:txBody>
                    <a:bodyPr/>
                    <a:lstStyle/>
                    <a:p>
                      <a:pPr>
                        <a:lnSpc>
                          <a:spcPct val="100000"/>
                        </a:lnSpc>
                      </a:pPr>
                      <a:endParaRPr sz="1400" b="1">
                        <a:latin typeface="+mn-lt"/>
                        <a:cs typeface="Times New Roman"/>
                      </a:endParaRPr>
                    </a:p>
                  </a:txBody>
                  <a:tcPr marL="0" marR="0" marT="0" marB="0">
                    <a:solidFill>
                      <a:srgbClr val="E4F5FA"/>
                    </a:solidFill>
                  </a:tcPr>
                </a:tc>
                <a:tc>
                  <a:txBody>
                    <a:bodyPr/>
                    <a:lstStyle/>
                    <a:p>
                      <a:pPr>
                        <a:lnSpc>
                          <a:spcPct val="100000"/>
                        </a:lnSpc>
                      </a:pPr>
                      <a:endParaRPr sz="1400" b="1">
                        <a:latin typeface="+mn-lt"/>
                        <a:cs typeface="Times New Roman"/>
                      </a:endParaRPr>
                    </a:p>
                  </a:txBody>
                  <a:tcPr marL="0" marR="0" marT="0" marB="0">
                    <a:solidFill>
                      <a:srgbClr val="E4F5FA"/>
                    </a:solidFill>
                  </a:tcPr>
                </a:tc>
                <a:tc>
                  <a:txBody>
                    <a:bodyPr/>
                    <a:lstStyle/>
                    <a:p>
                      <a:pPr>
                        <a:lnSpc>
                          <a:spcPct val="100000"/>
                        </a:lnSpc>
                      </a:pPr>
                      <a:endParaRPr sz="1400" b="1">
                        <a:latin typeface="+mn-lt"/>
                        <a:cs typeface="Times New Roman"/>
                      </a:endParaRPr>
                    </a:p>
                  </a:txBody>
                  <a:tcPr marL="0" marR="0" marT="0" marB="0"/>
                </a:tc>
                <a:tc>
                  <a:txBody>
                    <a:bodyPr/>
                    <a:lstStyle/>
                    <a:p>
                      <a:pPr marL="72390">
                        <a:lnSpc>
                          <a:spcPct val="100000"/>
                        </a:lnSpc>
                        <a:spcBef>
                          <a:spcPts val="520"/>
                        </a:spcBef>
                      </a:pPr>
                      <a:r>
                        <a:rPr sz="1400" b="1" spc="-75">
                          <a:latin typeface="+mn-lt"/>
                          <a:cs typeface="Arial Black"/>
                        </a:rPr>
                        <a:t>Office </a:t>
                      </a:r>
                      <a:r>
                        <a:rPr sz="1400" b="1" spc="-10">
                          <a:latin typeface="+mn-lt"/>
                          <a:cs typeface="Arial Black"/>
                        </a:rPr>
                        <a:t>and</a:t>
                      </a:r>
                      <a:r>
                        <a:rPr sz="1400" b="1" spc="-130">
                          <a:latin typeface="+mn-lt"/>
                          <a:cs typeface="Arial Black"/>
                        </a:rPr>
                        <a:t> </a:t>
                      </a:r>
                      <a:r>
                        <a:rPr sz="1400" b="1" spc="-25">
                          <a:latin typeface="+mn-lt"/>
                          <a:cs typeface="Arial Black"/>
                        </a:rPr>
                        <a:t>management</a:t>
                      </a:r>
                      <a:endParaRPr sz="1400" b="1">
                        <a:latin typeface="+mn-lt"/>
                        <a:cs typeface="Arial Black"/>
                      </a:endParaRPr>
                    </a:p>
                  </a:txBody>
                  <a:tcPr marL="0" marR="0" marT="66040" marB="0">
                    <a:solidFill>
                      <a:srgbClr val="E4F5FA"/>
                    </a:solidFill>
                  </a:tcPr>
                </a:tc>
                <a:tc>
                  <a:txBody>
                    <a:bodyPr/>
                    <a:lstStyle/>
                    <a:p>
                      <a:pPr marR="57150" algn="r">
                        <a:lnSpc>
                          <a:spcPct val="100000"/>
                        </a:lnSpc>
                        <a:spcBef>
                          <a:spcPts val="520"/>
                        </a:spcBef>
                      </a:pPr>
                      <a:r>
                        <a:rPr sz="1400" b="1">
                          <a:latin typeface="+mn-lt"/>
                          <a:cs typeface="Arial Black"/>
                        </a:rPr>
                        <a:t>£</a:t>
                      </a:r>
                      <a:r>
                        <a:rPr lang="en-GB" sz="1400" b="1">
                          <a:latin typeface="+mn-lt"/>
                          <a:cs typeface="Arial Black"/>
                        </a:rPr>
                        <a:t>15,100 </a:t>
                      </a:r>
                    </a:p>
                  </a:txBody>
                  <a:tcPr marL="0" marR="0" marT="66040" marB="0">
                    <a:solidFill>
                      <a:srgbClr val="E4F5FA"/>
                    </a:solidFill>
                  </a:tcPr>
                </a:tc>
                <a:extLst>
                  <a:ext uri="{0D108BD9-81ED-4DB2-BD59-A6C34878D82A}">
                    <a16:rowId xmlns:a16="http://schemas.microsoft.com/office/drawing/2014/main" val="10003"/>
                  </a:ext>
                </a:extLst>
              </a:tr>
              <a:tr h="291623">
                <a:tc>
                  <a:txBody>
                    <a:bodyPr/>
                    <a:lstStyle/>
                    <a:p>
                      <a:pPr marL="71755">
                        <a:lnSpc>
                          <a:spcPct val="100000"/>
                        </a:lnSpc>
                        <a:spcBef>
                          <a:spcPts val="520"/>
                        </a:spcBef>
                      </a:pPr>
                      <a:r>
                        <a:rPr sz="1400" b="1" spc="40">
                          <a:latin typeface="+mn-lt"/>
                          <a:cs typeface="Arial"/>
                        </a:rPr>
                        <a:t>Total</a:t>
                      </a:r>
                      <a:r>
                        <a:rPr sz="1400" b="1" spc="-75">
                          <a:latin typeface="+mn-lt"/>
                          <a:cs typeface="Arial"/>
                        </a:rPr>
                        <a:t> </a:t>
                      </a:r>
                      <a:r>
                        <a:rPr sz="1400" b="1" spc="65">
                          <a:latin typeface="+mn-lt"/>
                          <a:cs typeface="Arial"/>
                        </a:rPr>
                        <a:t>income</a:t>
                      </a:r>
                      <a:endParaRPr sz="1400" b="1">
                        <a:latin typeface="+mn-lt"/>
                        <a:cs typeface="Arial"/>
                      </a:endParaRPr>
                    </a:p>
                  </a:txBody>
                  <a:tcPr marL="0" marR="0" marT="66040" marB="0"/>
                </a:tc>
                <a:tc>
                  <a:txBody>
                    <a:bodyPr/>
                    <a:lstStyle/>
                    <a:p>
                      <a:pPr marR="57150" algn="r">
                        <a:lnSpc>
                          <a:spcPct val="100000"/>
                        </a:lnSpc>
                        <a:spcBef>
                          <a:spcPts val="520"/>
                        </a:spcBef>
                      </a:pPr>
                      <a:r>
                        <a:rPr sz="1400" b="1" spc="-5">
                          <a:latin typeface="+mn-lt"/>
                          <a:cs typeface="Arial"/>
                        </a:rPr>
                        <a:t>£</a:t>
                      </a:r>
                      <a:r>
                        <a:rPr lang="en-GB" sz="1400" b="1" spc="-5">
                          <a:latin typeface="+mn-lt"/>
                          <a:cs typeface="Arial"/>
                        </a:rPr>
                        <a:t>168,974</a:t>
                      </a:r>
                    </a:p>
                  </a:txBody>
                  <a:tcPr marL="0" marR="0" marT="66040" marB="0"/>
                </a:tc>
                <a:tc>
                  <a:txBody>
                    <a:bodyPr/>
                    <a:lstStyle/>
                    <a:p>
                      <a:pPr>
                        <a:lnSpc>
                          <a:spcPct val="100000"/>
                        </a:lnSpc>
                      </a:pPr>
                      <a:endParaRPr sz="1400" b="1">
                        <a:latin typeface="+mn-lt"/>
                        <a:cs typeface="Times New Roman"/>
                      </a:endParaRPr>
                    </a:p>
                  </a:txBody>
                  <a:tcPr marL="0" marR="0" marT="0" marB="0"/>
                </a:tc>
                <a:tc>
                  <a:txBody>
                    <a:bodyPr/>
                    <a:lstStyle/>
                    <a:p>
                      <a:pPr marL="72390">
                        <a:lnSpc>
                          <a:spcPct val="100000"/>
                        </a:lnSpc>
                        <a:spcBef>
                          <a:spcPts val="520"/>
                        </a:spcBef>
                      </a:pPr>
                      <a:r>
                        <a:rPr sz="1400" b="1" spc="40">
                          <a:latin typeface="+mn-lt"/>
                          <a:cs typeface="Arial"/>
                        </a:rPr>
                        <a:t>Total</a:t>
                      </a:r>
                      <a:r>
                        <a:rPr sz="1400" b="1" spc="-75">
                          <a:latin typeface="+mn-lt"/>
                          <a:cs typeface="Arial"/>
                        </a:rPr>
                        <a:t> </a:t>
                      </a:r>
                      <a:r>
                        <a:rPr sz="1400" b="1" spc="50">
                          <a:latin typeface="+mn-lt"/>
                          <a:cs typeface="Arial"/>
                        </a:rPr>
                        <a:t>expenditure</a:t>
                      </a:r>
                      <a:endParaRPr sz="1400" b="1">
                        <a:latin typeface="+mn-lt"/>
                        <a:cs typeface="Arial"/>
                      </a:endParaRPr>
                    </a:p>
                  </a:txBody>
                  <a:tcPr marL="0" marR="0" marT="66040" marB="0"/>
                </a:tc>
                <a:tc>
                  <a:txBody>
                    <a:bodyPr/>
                    <a:lstStyle/>
                    <a:p>
                      <a:pPr marR="56515" algn="r">
                        <a:lnSpc>
                          <a:spcPct val="100000"/>
                        </a:lnSpc>
                        <a:spcBef>
                          <a:spcPts val="520"/>
                        </a:spcBef>
                      </a:pPr>
                      <a:r>
                        <a:rPr lang="en-GB" sz="1400" b="1" spc="-5" dirty="0">
                          <a:latin typeface="+mn-lt"/>
                          <a:cs typeface="Arial"/>
                        </a:rPr>
                        <a:t>£ 160,361 </a:t>
                      </a:r>
                    </a:p>
                  </a:txBody>
                  <a:tcPr marL="0" marR="0" marT="66040" marB="0"/>
                </a:tc>
                <a:extLst>
                  <a:ext uri="{0D108BD9-81ED-4DB2-BD59-A6C34878D82A}">
                    <a16:rowId xmlns:a16="http://schemas.microsoft.com/office/drawing/2014/main" val="10004"/>
                  </a:ext>
                </a:extLst>
              </a:tr>
            </a:tbl>
          </a:graphicData>
        </a:graphic>
      </p:graphicFrame>
      <p:sp>
        <p:nvSpPr>
          <p:cNvPr id="6" name="object 6"/>
          <p:cNvSpPr/>
          <p:nvPr/>
        </p:nvSpPr>
        <p:spPr>
          <a:xfrm>
            <a:off x="26873" y="8169275"/>
            <a:ext cx="6597650" cy="1914143"/>
          </a:xfrm>
          <a:custGeom>
            <a:avLst/>
            <a:gdLst/>
            <a:ahLst/>
            <a:cxnLst/>
            <a:rect l="l" t="t" r="r" b="b"/>
            <a:pathLst>
              <a:path w="6527800" h="1701165">
                <a:moveTo>
                  <a:pt x="6527292" y="0"/>
                </a:moveTo>
                <a:lnTo>
                  <a:pt x="0" y="0"/>
                </a:lnTo>
                <a:lnTo>
                  <a:pt x="0" y="1700784"/>
                </a:lnTo>
                <a:lnTo>
                  <a:pt x="6527292" y="1700784"/>
                </a:lnTo>
                <a:lnTo>
                  <a:pt x="6527292" y="0"/>
                </a:lnTo>
                <a:close/>
              </a:path>
            </a:pathLst>
          </a:custGeom>
          <a:solidFill>
            <a:srgbClr val="E4F5FA"/>
          </a:solidFill>
        </p:spPr>
        <p:txBody>
          <a:bodyPr wrap="square" lIns="0" tIns="0" rIns="0" bIns="0" rtlCol="0"/>
          <a:lstStyle/>
          <a:p>
            <a:endParaRPr/>
          </a:p>
        </p:txBody>
      </p:sp>
      <p:sp>
        <p:nvSpPr>
          <p:cNvPr id="7" name="object 7"/>
          <p:cNvSpPr txBox="1">
            <a:spLocks noGrp="1"/>
          </p:cNvSpPr>
          <p:nvPr>
            <p:ph type="body" idx="1"/>
          </p:nvPr>
        </p:nvSpPr>
        <p:spPr>
          <a:xfrm>
            <a:off x="487780" y="3872988"/>
            <a:ext cx="6109870" cy="3908762"/>
          </a:xfrm>
          <a:prstGeom prst="rect">
            <a:avLst/>
          </a:prstGeom>
        </p:spPr>
        <p:txBody>
          <a:bodyPr vert="horz" wrap="square" lIns="0" tIns="12700" rIns="0" bIns="0" rtlCol="0">
            <a:spAutoFit/>
          </a:bodyPr>
          <a:lstStyle/>
          <a:p>
            <a:pPr marL="403225" algn="ctr">
              <a:lnSpc>
                <a:spcPct val="100000"/>
              </a:lnSpc>
              <a:spcBef>
                <a:spcPts val="100"/>
              </a:spcBef>
            </a:pPr>
            <a:endParaRPr spc="-65" dirty="0"/>
          </a:p>
          <a:p>
            <a:pPr marL="20320" algn="l">
              <a:lnSpc>
                <a:spcPct val="100000"/>
              </a:lnSpc>
              <a:spcBef>
                <a:spcPts val="1505"/>
              </a:spcBef>
            </a:pPr>
            <a:r>
              <a:rPr lang="en-GB" sz="1400" b="1" spc="-70" dirty="0">
                <a:latin typeface="+mn-lt"/>
              </a:rPr>
              <a:t>Additional </a:t>
            </a:r>
            <a:r>
              <a:rPr lang="en-GB" sz="1400" b="1" spc="-50" dirty="0">
                <a:latin typeface="+mn-lt"/>
              </a:rPr>
              <a:t>income </a:t>
            </a:r>
            <a:r>
              <a:rPr lang="en-GB" sz="1400" b="1" spc="-125" dirty="0">
                <a:latin typeface="+mn-lt"/>
              </a:rPr>
              <a:t>is </a:t>
            </a:r>
            <a:r>
              <a:rPr lang="en-GB" sz="1400" b="1" spc="-75" dirty="0">
                <a:latin typeface="+mn-lt"/>
              </a:rPr>
              <a:t>broken </a:t>
            </a:r>
            <a:r>
              <a:rPr lang="en-GB" sz="1400" b="1" spc="-55" dirty="0">
                <a:latin typeface="+mn-lt"/>
              </a:rPr>
              <a:t>down</a:t>
            </a:r>
            <a:r>
              <a:rPr lang="en-GB" sz="1400" b="1" spc="-35" dirty="0">
                <a:latin typeface="+mn-lt"/>
              </a:rPr>
              <a:t> </a:t>
            </a:r>
            <a:r>
              <a:rPr lang="en-GB" sz="1400" b="1" spc="-85" dirty="0">
                <a:latin typeface="+mn-lt"/>
              </a:rPr>
              <a:t>into:</a:t>
            </a:r>
          </a:p>
          <a:p>
            <a:pPr marL="268605" indent="-248920" algn="l">
              <a:lnSpc>
                <a:spcPct val="100000"/>
              </a:lnSpc>
              <a:spcBef>
                <a:spcPts val="600"/>
              </a:spcBef>
              <a:buFont typeface="Arial"/>
              <a:buChar char="•"/>
              <a:tabLst>
                <a:tab pos="268605" algn="l"/>
                <a:tab pos="269240" algn="l"/>
              </a:tabLst>
            </a:pPr>
            <a:r>
              <a:rPr lang="en-GB" sz="1400" b="1" spc="85" dirty="0">
                <a:latin typeface="+mn-lt"/>
                <a:cs typeface="Arial"/>
              </a:rPr>
              <a:t>£3,974 </a:t>
            </a:r>
            <a:r>
              <a:rPr lang="en-GB" sz="1400" b="1" spc="-70" dirty="0">
                <a:latin typeface="+mn-lt"/>
              </a:rPr>
              <a:t>received </a:t>
            </a:r>
            <a:r>
              <a:rPr lang="en-GB" sz="1400" b="1" spc="-50" dirty="0">
                <a:latin typeface="+mn-lt"/>
              </a:rPr>
              <a:t>from </a:t>
            </a:r>
            <a:r>
              <a:rPr lang="en-GB" sz="1400" b="1" spc="5" dirty="0">
                <a:latin typeface="+mn-lt"/>
              </a:rPr>
              <a:t>Healthwatch Redbridge to assist with a project</a:t>
            </a:r>
            <a:endParaRPr lang="en-GB" sz="1400" b="1" dirty="0">
              <a:latin typeface="+mn-lt"/>
            </a:endParaRPr>
          </a:p>
          <a:p>
            <a:pPr marL="12700" marR="5080" algn="l" rtl="0">
              <a:spcBef>
                <a:spcPts val="650"/>
              </a:spcBef>
            </a:pPr>
            <a:r>
              <a:rPr lang="en-GB" sz="2000" b="1" kern="1200" spc="35" dirty="0">
                <a:solidFill>
                  <a:srgbClr val="004F6B"/>
                </a:solidFill>
                <a:latin typeface="+mj-lt"/>
                <a:cs typeface="Arial"/>
              </a:rPr>
              <a:t>Next Steps</a:t>
            </a:r>
          </a:p>
          <a:p>
            <a:pPr marL="20320" marR="5080" algn="l">
              <a:lnSpc>
                <a:spcPct val="100000"/>
              </a:lnSpc>
              <a:spcBef>
                <a:spcPts val="650"/>
              </a:spcBef>
            </a:pPr>
            <a:r>
              <a:rPr sz="1400" b="1" dirty="0">
                <a:latin typeface="+mn-lt"/>
              </a:rPr>
              <a:t>In the ten years since Healthwatch was launched, we’ve demonstrated the power of public feedback in helping the health and care system understand what is</a:t>
            </a:r>
            <a:r>
              <a:rPr lang="en-GB" sz="1400" b="1" dirty="0">
                <a:latin typeface="+mn-lt"/>
              </a:rPr>
              <a:t> </a:t>
            </a:r>
            <a:r>
              <a:rPr sz="1400" b="1" dirty="0">
                <a:latin typeface="+mn-lt"/>
              </a:rPr>
              <a:t>working, </a:t>
            </a:r>
            <a:r>
              <a:rPr lang="en-GB" sz="1400" b="1" dirty="0">
                <a:latin typeface="+mn-lt"/>
              </a:rPr>
              <a:t>identify</a:t>
            </a:r>
            <a:r>
              <a:rPr sz="1400" b="1" dirty="0">
                <a:latin typeface="+mn-lt"/>
              </a:rPr>
              <a:t> issues and think about how things can be better in the future.</a:t>
            </a:r>
          </a:p>
          <a:p>
            <a:pPr marL="20320" marR="188595" algn="l">
              <a:lnSpc>
                <a:spcPct val="100000"/>
              </a:lnSpc>
              <a:spcBef>
                <a:spcPts val="600"/>
              </a:spcBef>
            </a:pPr>
            <a:r>
              <a:rPr sz="1400" b="1" dirty="0">
                <a:latin typeface="+mn-lt"/>
              </a:rPr>
              <a:t>Services are currently facing unprecedented challenges</a:t>
            </a:r>
            <a:r>
              <a:rPr lang="en-GB" sz="1400" b="1" dirty="0">
                <a:latin typeface="+mn-lt"/>
              </a:rPr>
              <a:t>,</a:t>
            </a:r>
            <a:r>
              <a:rPr sz="1400" b="1" dirty="0">
                <a:latin typeface="+mn-lt"/>
              </a:rPr>
              <a:t> and tackling the</a:t>
            </a:r>
            <a:r>
              <a:rPr lang="en-GB" sz="1400" b="1" dirty="0">
                <a:latin typeface="+mn-lt"/>
              </a:rPr>
              <a:t> </a:t>
            </a:r>
            <a:r>
              <a:rPr sz="1400" b="1" dirty="0">
                <a:latin typeface="+mn-lt"/>
              </a:rPr>
              <a:t>backlog needs to be a key priority for the NHS </a:t>
            </a:r>
            <a:r>
              <a:rPr lang="en-GB" sz="1400" b="1" dirty="0">
                <a:latin typeface="+mn-lt"/>
              </a:rPr>
              <a:t> </a:t>
            </a:r>
            <a:r>
              <a:rPr sz="1400" b="1" dirty="0">
                <a:latin typeface="+mn-lt"/>
              </a:rPr>
              <a:t>to ensure everyone gets the care</a:t>
            </a:r>
            <a:r>
              <a:rPr lang="en-GB" sz="1400" b="1" dirty="0">
                <a:latin typeface="+mn-lt"/>
              </a:rPr>
              <a:t> </a:t>
            </a:r>
            <a:r>
              <a:rPr sz="1400" b="1" dirty="0">
                <a:latin typeface="+mn-lt"/>
              </a:rPr>
              <a:t>they need. Over the next year</a:t>
            </a:r>
            <a:r>
              <a:rPr lang="en-GB" sz="1400" b="1" dirty="0">
                <a:latin typeface="+mn-lt"/>
              </a:rPr>
              <a:t>,</a:t>
            </a:r>
            <a:r>
              <a:rPr sz="1400" b="1" dirty="0">
                <a:latin typeface="+mn-lt"/>
              </a:rPr>
              <a:t> we will continue collecting feedback</a:t>
            </a:r>
            <a:r>
              <a:rPr lang="en-GB" sz="1400" b="1" dirty="0">
                <a:latin typeface="+mn-lt"/>
              </a:rPr>
              <a:t> </a:t>
            </a:r>
            <a:r>
              <a:rPr sz="1400" b="1" dirty="0">
                <a:latin typeface="+mn-lt"/>
              </a:rPr>
              <a:t>from everyone in our local community and giving them a voice to help shape</a:t>
            </a:r>
            <a:r>
              <a:rPr lang="en-GB" sz="1400" b="1" dirty="0">
                <a:latin typeface="+mn-lt"/>
              </a:rPr>
              <a:t> service improvements</a:t>
            </a:r>
            <a:r>
              <a:rPr sz="1400" b="1" dirty="0">
                <a:latin typeface="+mn-lt"/>
              </a:rPr>
              <a:t>.</a:t>
            </a:r>
          </a:p>
          <a:p>
            <a:pPr marL="20320" marR="306705" algn="l">
              <a:lnSpc>
                <a:spcPct val="100000"/>
              </a:lnSpc>
              <a:spcBef>
                <a:spcPts val="600"/>
              </a:spcBef>
            </a:pPr>
            <a:r>
              <a:rPr sz="1400" b="1" dirty="0">
                <a:latin typeface="+mn-lt"/>
              </a:rPr>
              <a:t>We will also continue our work to </a:t>
            </a:r>
            <a:r>
              <a:rPr lang="en-GB" sz="1400" b="1" dirty="0">
                <a:latin typeface="+mn-lt"/>
              </a:rPr>
              <a:t>tackle</a:t>
            </a:r>
            <a:r>
              <a:rPr sz="1400" b="1" dirty="0">
                <a:latin typeface="+mn-lt"/>
              </a:rPr>
              <a:t> </a:t>
            </a:r>
            <a:r>
              <a:rPr lang="en-GB" sz="1400" b="1" dirty="0">
                <a:latin typeface="+mn-lt"/>
              </a:rPr>
              <a:t>existing inequalities and </a:t>
            </a:r>
            <a:r>
              <a:rPr sz="1400" b="1" dirty="0">
                <a:latin typeface="+mn-lt"/>
              </a:rPr>
              <a:t>reduce the barriers you face when accessing care, regardless </a:t>
            </a:r>
            <a:r>
              <a:rPr lang="en-GB" sz="1400" b="1" dirty="0">
                <a:latin typeface="+mn-lt"/>
              </a:rPr>
              <a:t>of </a:t>
            </a:r>
            <a:r>
              <a:rPr sz="1400" b="1" dirty="0">
                <a:latin typeface="+mn-lt"/>
              </a:rPr>
              <a:t>whether that is</a:t>
            </a:r>
            <a:r>
              <a:rPr lang="en-GB" sz="1400" b="1" dirty="0">
                <a:latin typeface="+mn-lt"/>
              </a:rPr>
              <a:t> </a:t>
            </a:r>
            <a:r>
              <a:rPr sz="1400" b="1" dirty="0">
                <a:latin typeface="+mn-lt"/>
              </a:rPr>
              <a:t>because of where you live, income or race.</a:t>
            </a:r>
            <a:endParaRPr lang="en-GB" sz="1400" b="1" dirty="0">
              <a:latin typeface="+mn-lt"/>
            </a:endParaRPr>
          </a:p>
        </p:txBody>
      </p:sp>
      <p:sp>
        <p:nvSpPr>
          <p:cNvPr id="8" name="object 8"/>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24</a:t>
            </a:fld>
            <a:endParaRPr spc="80"/>
          </a:p>
        </p:txBody>
      </p:sp>
      <p:sp>
        <p:nvSpPr>
          <p:cNvPr id="12" name="object 12">
            <a:extLst>
              <a:ext uri="{FF2B5EF4-FFF2-40B4-BE49-F238E27FC236}">
                <a16:creationId xmlns:a16="http://schemas.microsoft.com/office/drawing/2014/main" id="{38CC4CB5-E365-F50C-70B9-7B256E71585A}"/>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
        <p:nvSpPr>
          <p:cNvPr id="9" name="TextBox 8">
            <a:extLst>
              <a:ext uri="{FF2B5EF4-FFF2-40B4-BE49-F238E27FC236}">
                <a16:creationId xmlns:a16="http://schemas.microsoft.com/office/drawing/2014/main" id="{0DB5274F-4F68-C5F5-7556-5598A5393D60}"/>
              </a:ext>
            </a:extLst>
          </p:cNvPr>
          <p:cNvSpPr txBox="1"/>
          <p:nvPr/>
        </p:nvSpPr>
        <p:spPr>
          <a:xfrm>
            <a:off x="357073" y="8092001"/>
            <a:ext cx="6028979" cy="1951816"/>
          </a:xfrm>
          <a:prstGeom prst="rect">
            <a:avLst/>
          </a:prstGeom>
          <a:noFill/>
        </p:spPr>
        <p:txBody>
          <a:bodyPr wrap="square" rtlCol="0">
            <a:spAutoFit/>
          </a:bodyPr>
          <a:lstStyle/>
          <a:p>
            <a:pPr marL="12700" algn="l">
              <a:lnSpc>
                <a:spcPct val="100000"/>
              </a:lnSpc>
            </a:pPr>
            <a:r>
              <a:rPr lang="en-GB" sz="2000" b="1" spc="35" dirty="0">
                <a:solidFill>
                  <a:srgbClr val="004F6B"/>
                </a:solidFill>
                <a:latin typeface="+mj-lt"/>
                <a:cs typeface="Arial"/>
              </a:rPr>
              <a:t>Top</a:t>
            </a:r>
            <a:r>
              <a:rPr lang="en-GB" sz="2000" b="1" spc="-85" dirty="0">
                <a:solidFill>
                  <a:srgbClr val="004F6B"/>
                </a:solidFill>
                <a:latin typeface="+mj-lt"/>
                <a:cs typeface="Arial"/>
              </a:rPr>
              <a:t> </a:t>
            </a:r>
            <a:r>
              <a:rPr lang="en-GB" sz="2000" b="1" spc="85" dirty="0">
                <a:solidFill>
                  <a:srgbClr val="004F6B"/>
                </a:solidFill>
                <a:latin typeface="+mj-lt"/>
                <a:cs typeface="Arial"/>
              </a:rPr>
              <a:t>three</a:t>
            </a:r>
            <a:r>
              <a:rPr lang="en-GB" sz="2000" b="1" spc="-90" dirty="0">
                <a:solidFill>
                  <a:srgbClr val="004F6B"/>
                </a:solidFill>
                <a:latin typeface="+mj-lt"/>
                <a:cs typeface="Arial"/>
              </a:rPr>
              <a:t> </a:t>
            </a:r>
            <a:r>
              <a:rPr lang="en-GB" sz="2000" b="1" spc="40" dirty="0">
                <a:solidFill>
                  <a:srgbClr val="004F6B"/>
                </a:solidFill>
                <a:latin typeface="+mj-lt"/>
                <a:cs typeface="Arial"/>
              </a:rPr>
              <a:t>priorities</a:t>
            </a:r>
            <a:r>
              <a:rPr lang="en-GB" sz="2000" b="1" spc="-105" dirty="0">
                <a:solidFill>
                  <a:srgbClr val="004F6B"/>
                </a:solidFill>
                <a:latin typeface="+mj-lt"/>
                <a:cs typeface="Arial"/>
              </a:rPr>
              <a:t> </a:t>
            </a:r>
            <a:r>
              <a:rPr lang="en-GB" sz="2000" b="1" spc="30" dirty="0">
                <a:solidFill>
                  <a:srgbClr val="004F6B"/>
                </a:solidFill>
                <a:latin typeface="+mj-lt"/>
                <a:cs typeface="Arial"/>
              </a:rPr>
              <a:t>for</a:t>
            </a:r>
            <a:r>
              <a:rPr lang="en-GB" sz="2000" b="1" spc="-75" dirty="0">
                <a:solidFill>
                  <a:srgbClr val="004F6B"/>
                </a:solidFill>
                <a:latin typeface="+mj-lt"/>
                <a:cs typeface="Arial"/>
              </a:rPr>
              <a:t> </a:t>
            </a:r>
            <a:r>
              <a:rPr lang="en-GB" sz="2000" b="1" spc="135" dirty="0">
                <a:solidFill>
                  <a:srgbClr val="004F6B"/>
                </a:solidFill>
                <a:latin typeface="+mj-lt"/>
                <a:cs typeface="Arial"/>
              </a:rPr>
              <a:t>2023-24</a:t>
            </a:r>
            <a:endParaRPr lang="en-GB" sz="2000" dirty="0">
              <a:latin typeface="+mj-lt"/>
              <a:cs typeface="Arial"/>
            </a:endParaRPr>
          </a:p>
          <a:p>
            <a:pPr marL="241300" indent="-229235" algn="l">
              <a:lnSpc>
                <a:spcPct val="100000"/>
              </a:lnSpc>
              <a:spcBef>
                <a:spcPts val="1250"/>
              </a:spcBef>
              <a:buAutoNum type="arabicPeriod"/>
              <a:tabLst>
                <a:tab pos="241300" algn="l"/>
                <a:tab pos="241935" algn="l"/>
              </a:tabLst>
            </a:pPr>
            <a:r>
              <a:rPr lang="en-GB" sz="1400" b="1" spc="-100" dirty="0">
                <a:latin typeface="+mn-lt"/>
              </a:rPr>
              <a:t>Tackling  health inequalities through the Health Equity Board with a focus on cancer </a:t>
            </a:r>
          </a:p>
          <a:p>
            <a:pPr marL="241300" indent="-229235" algn="l">
              <a:lnSpc>
                <a:spcPct val="100000"/>
              </a:lnSpc>
              <a:spcBef>
                <a:spcPts val="1200"/>
              </a:spcBef>
              <a:buAutoNum type="arabicPeriod"/>
              <a:tabLst>
                <a:tab pos="241935" algn="l"/>
              </a:tabLst>
            </a:pPr>
            <a:r>
              <a:rPr lang="en-GB" sz="1400" b="1" spc="-100" dirty="0">
                <a:latin typeface="+mn-lt"/>
              </a:rPr>
              <a:t>Working with Newham Safeguarding Board to increase understanding of community safeguarding</a:t>
            </a:r>
          </a:p>
          <a:p>
            <a:pPr marL="241300" indent="-229235" algn="l">
              <a:lnSpc>
                <a:spcPct val="100000"/>
              </a:lnSpc>
              <a:spcBef>
                <a:spcPts val="1200"/>
              </a:spcBef>
              <a:buAutoNum type="arabicPeriod"/>
              <a:tabLst>
                <a:tab pos="241935" algn="l"/>
              </a:tabLst>
            </a:pPr>
            <a:r>
              <a:rPr lang="en-GB" sz="1400" b="1" spc="-100" dirty="0">
                <a:latin typeface="+mn-lt"/>
              </a:rPr>
              <a:t>Extending our Community Listening Ears programme into communities whose voices have not been heard so loudly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058708" y="9141859"/>
            <a:ext cx="2493645" cy="1546225"/>
          </a:xfrm>
          <a:custGeom>
            <a:avLst/>
            <a:gdLst/>
            <a:ahLst/>
            <a:cxnLst/>
            <a:rect l="l" t="t" r="r" b="b"/>
            <a:pathLst>
              <a:path w="2493645" h="1546225">
                <a:moveTo>
                  <a:pt x="2493617" y="0"/>
                </a:moveTo>
                <a:lnTo>
                  <a:pt x="2263106" y="71276"/>
                </a:lnTo>
                <a:lnTo>
                  <a:pt x="1987598" y="174415"/>
                </a:lnTo>
                <a:lnTo>
                  <a:pt x="1714380" y="296230"/>
                </a:lnTo>
                <a:lnTo>
                  <a:pt x="1577094" y="364608"/>
                </a:lnTo>
                <a:lnTo>
                  <a:pt x="1441059" y="436722"/>
                </a:lnTo>
                <a:lnTo>
                  <a:pt x="1305856" y="514335"/>
                </a:lnTo>
                <a:lnTo>
                  <a:pt x="1170862" y="596597"/>
                </a:lnTo>
                <a:lnTo>
                  <a:pt x="1036805" y="683538"/>
                </a:lnTo>
                <a:lnTo>
                  <a:pt x="902644" y="775262"/>
                </a:lnTo>
                <a:lnTo>
                  <a:pt x="769317" y="872528"/>
                </a:lnTo>
                <a:lnTo>
                  <a:pt x="636927" y="974369"/>
                </a:lnTo>
                <a:lnTo>
                  <a:pt x="505266" y="1080983"/>
                </a:lnTo>
                <a:lnTo>
                  <a:pt x="374646" y="1192962"/>
                </a:lnTo>
                <a:lnTo>
                  <a:pt x="243923" y="1309786"/>
                </a:lnTo>
                <a:lnTo>
                  <a:pt x="114970" y="1432743"/>
                </a:lnTo>
                <a:lnTo>
                  <a:pt x="0" y="1545887"/>
                </a:lnTo>
                <a:lnTo>
                  <a:pt x="267478" y="1545887"/>
                </a:lnTo>
                <a:lnTo>
                  <a:pt x="370316" y="1447809"/>
                </a:lnTo>
                <a:lnTo>
                  <a:pt x="372459" y="1445765"/>
                </a:lnTo>
                <a:lnTo>
                  <a:pt x="497807" y="1333900"/>
                </a:lnTo>
                <a:lnTo>
                  <a:pt x="624667" y="1225065"/>
                </a:lnTo>
                <a:lnTo>
                  <a:pt x="626615" y="1223395"/>
                </a:lnTo>
                <a:lnTo>
                  <a:pt x="752524" y="1121460"/>
                </a:lnTo>
                <a:lnTo>
                  <a:pt x="881083" y="1022514"/>
                </a:lnTo>
                <a:lnTo>
                  <a:pt x="1009961" y="928444"/>
                </a:lnTo>
                <a:lnTo>
                  <a:pt x="1012223" y="926795"/>
                </a:lnTo>
                <a:lnTo>
                  <a:pt x="1140039" y="839449"/>
                </a:lnTo>
                <a:lnTo>
                  <a:pt x="1141905" y="838173"/>
                </a:lnTo>
                <a:lnTo>
                  <a:pt x="1269962" y="755237"/>
                </a:lnTo>
                <a:lnTo>
                  <a:pt x="1269816" y="755237"/>
                </a:lnTo>
                <a:lnTo>
                  <a:pt x="1400580" y="675548"/>
                </a:lnTo>
                <a:lnTo>
                  <a:pt x="1402623" y="674303"/>
                </a:lnTo>
                <a:lnTo>
                  <a:pt x="1530672" y="600820"/>
                </a:lnTo>
                <a:lnTo>
                  <a:pt x="1530534" y="600820"/>
                </a:lnTo>
                <a:lnTo>
                  <a:pt x="1533346" y="599284"/>
                </a:lnTo>
                <a:lnTo>
                  <a:pt x="1662138" y="531082"/>
                </a:lnTo>
                <a:lnTo>
                  <a:pt x="1664174" y="530003"/>
                </a:lnTo>
                <a:lnTo>
                  <a:pt x="1792921" y="465879"/>
                </a:lnTo>
                <a:lnTo>
                  <a:pt x="1796460" y="464115"/>
                </a:lnTo>
                <a:lnTo>
                  <a:pt x="1796770" y="464115"/>
                </a:lnTo>
                <a:lnTo>
                  <a:pt x="2056667" y="348214"/>
                </a:lnTo>
                <a:lnTo>
                  <a:pt x="2056240" y="348214"/>
                </a:lnTo>
                <a:lnTo>
                  <a:pt x="2061553" y="346035"/>
                </a:lnTo>
                <a:lnTo>
                  <a:pt x="2062062" y="346035"/>
                </a:lnTo>
                <a:lnTo>
                  <a:pt x="2321828" y="248811"/>
                </a:lnTo>
                <a:lnTo>
                  <a:pt x="2321333" y="248811"/>
                </a:lnTo>
                <a:lnTo>
                  <a:pt x="2326541" y="247047"/>
                </a:lnTo>
                <a:lnTo>
                  <a:pt x="2327039" y="247047"/>
                </a:lnTo>
                <a:lnTo>
                  <a:pt x="2493617" y="195550"/>
                </a:lnTo>
                <a:lnTo>
                  <a:pt x="2493617" y="0"/>
                </a:lnTo>
                <a:close/>
              </a:path>
              <a:path w="2493645" h="1546225">
                <a:moveTo>
                  <a:pt x="372459" y="1445765"/>
                </a:moveTo>
                <a:lnTo>
                  <a:pt x="370272" y="1447809"/>
                </a:lnTo>
                <a:lnTo>
                  <a:pt x="370967" y="1447188"/>
                </a:lnTo>
                <a:lnTo>
                  <a:pt x="372459" y="1445765"/>
                </a:lnTo>
                <a:close/>
              </a:path>
              <a:path w="2493645" h="1546225">
                <a:moveTo>
                  <a:pt x="370967" y="1447188"/>
                </a:moveTo>
                <a:lnTo>
                  <a:pt x="370272" y="1447809"/>
                </a:lnTo>
                <a:lnTo>
                  <a:pt x="370967" y="1447188"/>
                </a:lnTo>
                <a:close/>
              </a:path>
              <a:path w="2493645" h="1546225">
                <a:moveTo>
                  <a:pt x="372560" y="1445765"/>
                </a:moveTo>
                <a:lnTo>
                  <a:pt x="370967" y="1447188"/>
                </a:lnTo>
                <a:lnTo>
                  <a:pt x="372560" y="1445765"/>
                </a:lnTo>
                <a:close/>
              </a:path>
              <a:path w="2493645" h="1546225">
                <a:moveTo>
                  <a:pt x="498796" y="1333017"/>
                </a:moveTo>
                <a:lnTo>
                  <a:pt x="497766" y="1333900"/>
                </a:lnTo>
                <a:lnTo>
                  <a:pt x="498796" y="1333017"/>
                </a:lnTo>
                <a:close/>
              </a:path>
              <a:path w="2493645" h="1546225">
                <a:moveTo>
                  <a:pt x="626615" y="1223395"/>
                </a:moveTo>
                <a:lnTo>
                  <a:pt x="624636" y="1225065"/>
                </a:lnTo>
                <a:lnTo>
                  <a:pt x="625199" y="1224609"/>
                </a:lnTo>
                <a:lnTo>
                  <a:pt x="626615" y="1223395"/>
                </a:lnTo>
                <a:close/>
              </a:path>
              <a:path w="2493645" h="1546225">
                <a:moveTo>
                  <a:pt x="625199" y="1224609"/>
                </a:moveTo>
                <a:lnTo>
                  <a:pt x="624636" y="1225065"/>
                </a:lnTo>
                <a:lnTo>
                  <a:pt x="625199" y="1224609"/>
                </a:lnTo>
                <a:close/>
              </a:path>
              <a:path w="2493645" h="1546225">
                <a:moveTo>
                  <a:pt x="626698" y="1223395"/>
                </a:moveTo>
                <a:lnTo>
                  <a:pt x="625199" y="1224609"/>
                </a:lnTo>
                <a:lnTo>
                  <a:pt x="626698" y="1223395"/>
                </a:lnTo>
                <a:close/>
              </a:path>
              <a:path w="2493645" h="1546225">
                <a:moveTo>
                  <a:pt x="754061" y="1120216"/>
                </a:moveTo>
                <a:lnTo>
                  <a:pt x="752443" y="1121460"/>
                </a:lnTo>
                <a:lnTo>
                  <a:pt x="754061" y="1120216"/>
                </a:lnTo>
                <a:close/>
              </a:path>
              <a:path w="2493645" h="1546225">
                <a:moveTo>
                  <a:pt x="882958" y="1021072"/>
                </a:moveTo>
                <a:lnTo>
                  <a:pt x="880979" y="1022514"/>
                </a:lnTo>
                <a:lnTo>
                  <a:pt x="882958" y="1021072"/>
                </a:lnTo>
                <a:close/>
              </a:path>
              <a:path w="2493645" h="1546225">
                <a:moveTo>
                  <a:pt x="1012223" y="926795"/>
                </a:moveTo>
                <a:lnTo>
                  <a:pt x="1009931" y="928444"/>
                </a:lnTo>
                <a:lnTo>
                  <a:pt x="1010406" y="928120"/>
                </a:lnTo>
                <a:lnTo>
                  <a:pt x="1012223" y="926795"/>
                </a:lnTo>
                <a:close/>
              </a:path>
              <a:path w="2493645" h="1546225">
                <a:moveTo>
                  <a:pt x="1010406" y="928120"/>
                </a:moveTo>
                <a:lnTo>
                  <a:pt x="1009931" y="928444"/>
                </a:lnTo>
                <a:lnTo>
                  <a:pt x="1010406" y="928120"/>
                </a:lnTo>
                <a:close/>
              </a:path>
              <a:path w="2493645" h="1546225">
                <a:moveTo>
                  <a:pt x="1012343" y="926795"/>
                </a:moveTo>
                <a:lnTo>
                  <a:pt x="1010406" y="928120"/>
                </a:lnTo>
                <a:lnTo>
                  <a:pt x="1012343" y="926795"/>
                </a:lnTo>
                <a:close/>
              </a:path>
              <a:path w="2493645" h="1546225">
                <a:moveTo>
                  <a:pt x="1141999" y="838173"/>
                </a:moveTo>
                <a:lnTo>
                  <a:pt x="1140203" y="839337"/>
                </a:lnTo>
                <a:lnTo>
                  <a:pt x="1141999" y="838173"/>
                </a:lnTo>
                <a:close/>
              </a:path>
              <a:path w="2493645" h="1546225">
                <a:moveTo>
                  <a:pt x="1272108" y="753846"/>
                </a:moveTo>
                <a:lnTo>
                  <a:pt x="1269816" y="755237"/>
                </a:lnTo>
                <a:lnTo>
                  <a:pt x="1269962" y="755237"/>
                </a:lnTo>
                <a:lnTo>
                  <a:pt x="1272108" y="753846"/>
                </a:lnTo>
                <a:close/>
              </a:path>
              <a:path w="2493645" h="1546225">
                <a:moveTo>
                  <a:pt x="1402623" y="674303"/>
                </a:moveTo>
                <a:lnTo>
                  <a:pt x="1400540" y="675548"/>
                </a:lnTo>
                <a:lnTo>
                  <a:pt x="1401234" y="675149"/>
                </a:lnTo>
                <a:lnTo>
                  <a:pt x="1402623" y="674303"/>
                </a:lnTo>
                <a:close/>
              </a:path>
              <a:path w="2493645" h="1546225">
                <a:moveTo>
                  <a:pt x="1401234" y="675149"/>
                </a:moveTo>
                <a:lnTo>
                  <a:pt x="1400540" y="675548"/>
                </a:lnTo>
                <a:lnTo>
                  <a:pt x="1401234" y="675149"/>
                </a:lnTo>
                <a:close/>
              </a:path>
              <a:path w="2493645" h="1546225">
                <a:moveTo>
                  <a:pt x="1402708" y="674303"/>
                </a:moveTo>
                <a:lnTo>
                  <a:pt x="1401234" y="675149"/>
                </a:lnTo>
                <a:lnTo>
                  <a:pt x="1402708" y="674303"/>
                </a:lnTo>
                <a:close/>
              </a:path>
              <a:path w="2493645" h="1546225">
                <a:moveTo>
                  <a:pt x="1533346" y="599284"/>
                </a:moveTo>
                <a:lnTo>
                  <a:pt x="1530534" y="600820"/>
                </a:lnTo>
                <a:lnTo>
                  <a:pt x="1532323" y="599872"/>
                </a:lnTo>
                <a:lnTo>
                  <a:pt x="1533346" y="599284"/>
                </a:lnTo>
                <a:close/>
              </a:path>
              <a:path w="2493645" h="1546225">
                <a:moveTo>
                  <a:pt x="1532323" y="599872"/>
                </a:moveTo>
                <a:lnTo>
                  <a:pt x="1530534" y="600820"/>
                </a:lnTo>
                <a:lnTo>
                  <a:pt x="1530672" y="600820"/>
                </a:lnTo>
                <a:lnTo>
                  <a:pt x="1532323" y="599872"/>
                </a:lnTo>
                <a:close/>
              </a:path>
              <a:path w="2493645" h="1546225">
                <a:moveTo>
                  <a:pt x="1533432" y="599284"/>
                </a:moveTo>
                <a:lnTo>
                  <a:pt x="1532323" y="599872"/>
                </a:lnTo>
                <a:lnTo>
                  <a:pt x="1533432" y="599284"/>
                </a:lnTo>
                <a:close/>
              </a:path>
              <a:path w="2493645" h="1546225">
                <a:moveTo>
                  <a:pt x="1664174" y="530003"/>
                </a:moveTo>
                <a:lnTo>
                  <a:pt x="1662091" y="531082"/>
                </a:lnTo>
                <a:lnTo>
                  <a:pt x="1662878" y="530690"/>
                </a:lnTo>
                <a:lnTo>
                  <a:pt x="1664174" y="530003"/>
                </a:lnTo>
                <a:close/>
              </a:path>
              <a:path w="2493645" h="1546225">
                <a:moveTo>
                  <a:pt x="1662878" y="530690"/>
                </a:moveTo>
                <a:lnTo>
                  <a:pt x="1662091" y="531082"/>
                </a:lnTo>
                <a:lnTo>
                  <a:pt x="1662878" y="530690"/>
                </a:lnTo>
                <a:close/>
              </a:path>
              <a:path w="2493645" h="1546225">
                <a:moveTo>
                  <a:pt x="1664256" y="530003"/>
                </a:moveTo>
                <a:lnTo>
                  <a:pt x="1662878" y="530690"/>
                </a:lnTo>
                <a:lnTo>
                  <a:pt x="1664256" y="530003"/>
                </a:lnTo>
                <a:close/>
              </a:path>
              <a:path w="2493645" h="1546225">
                <a:moveTo>
                  <a:pt x="1796460" y="464115"/>
                </a:moveTo>
                <a:lnTo>
                  <a:pt x="1792814" y="465879"/>
                </a:lnTo>
                <a:lnTo>
                  <a:pt x="1793825" y="465428"/>
                </a:lnTo>
                <a:lnTo>
                  <a:pt x="1796460" y="464115"/>
                </a:lnTo>
                <a:close/>
              </a:path>
              <a:path w="2493645" h="1546225">
                <a:moveTo>
                  <a:pt x="1793825" y="465428"/>
                </a:moveTo>
                <a:lnTo>
                  <a:pt x="1792814" y="465879"/>
                </a:lnTo>
                <a:lnTo>
                  <a:pt x="1793825" y="465428"/>
                </a:lnTo>
                <a:close/>
              </a:path>
              <a:path w="2493645" h="1546225">
                <a:moveTo>
                  <a:pt x="1796770" y="464115"/>
                </a:moveTo>
                <a:lnTo>
                  <a:pt x="1796460" y="464115"/>
                </a:lnTo>
                <a:lnTo>
                  <a:pt x="1793825" y="465428"/>
                </a:lnTo>
                <a:lnTo>
                  <a:pt x="1796770" y="464115"/>
                </a:lnTo>
                <a:close/>
              </a:path>
              <a:path w="2493645" h="1546225">
                <a:moveTo>
                  <a:pt x="2061553" y="346035"/>
                </a:moveTo>
                <a:lnTo>
                  <a:pt x="2056240" y="348214"/>
                </a:lnTo>
                <a:lnTo>
                  <a:pt x="2058892" y="347222"/>
                </a:lnTo>
                <a:lnTo>
                  <a:pt x="2061553" y="346035"/>
                </a:lnTo>
                <a:close/>
              </a:path>
              <a:path w="2493645" h="1546225">
                <a:moveTo>
                  <a:pt x="2058892" y="347222"/>
                </a:moveTo>
                <a:lnTo>
                  <a:pt x="2056240" y="348214"/>
                </a:lnTo>
                <a:lnTo>
                  <a:pt x="2056667" y="348214"/>
                </a:lnTo>
                <a:lnTo>
                  <a:pt x="2058892" y="347222"/>
                </a:lnTo>
                <a:close/>
              </a:path>
              <a:path w="2493645" h="1546225">
                <a:moveTo>
                  <a:pt x="2062062" y="346035"/>
                </a:moveTo>
                <a:lnTo>
                  <a:pt x="2061553" y="346035"/>
                </a:lnTo>
                <a:lnTo>
                  <a:pt x="2058892" y="347222"/>
                </a:lnTo>
                <a:lnTo>
                  <a:pt x="2062062" y="346035"/>
                </a:lnTo>
                <a:close/>
              </a:path>
              <a:path w="2493645" h="1546225">
                <a:moveTo>
                  <a:pt x="2326541" y="247047"/>
                </a:moveTo>
                <a:lnTo>
                  <a:pt x="2321333" y="248811"/>
                </a:lnTo>
                <a:lnTo>
                  <a:pt x="2324179" y="247931"/>
                </a:lnTo>
                <a:lnTo>
                  <a:pt x="2326541" y="247047"/>
                </a:lnTo>
                <a:close/>
              </a:path>
              <a:path w="2493645" h="1546225">
                <a:moveTo>
                  <a:pt x="2324179" y="247931"/>
                </a:moveTo>
                <a:lnTo>
                  <a:pt x="2321333" y="248811"/>
                </a:lnTo>
                <a:lnTo>
                  <a:pt x="2321828" y="248811"/>
                </a:lnTo>
                <a:lnTo>
                  <a:pt x="2324179" y="247931"/>
                </a:lnTo>
                <a:close/>
              </a:path>
              <a:path w="2493645" h="1546225">
                <a:moveTo>
                  <a:pt x="2327039" y="247047"/>
                </a:moveTo>
                <a:lnTo>
                  <a:pt x="2326541" y="247047"/>
                </a:lnTo>
                <a:lnTo>
                  <a:pt x="2324179" y="247931"/>
                </a:lnTo>
                <a:lnTo>
                  <a:pt x="2327039" y="247047"/>
                </a:lnTo>
                <a:close/>
              </a:path>
            </a:pathLst>
          </a:custGeom>
          <a:solidFill>
            <a:srgbClr val="84BC00"/>
          </a:solidFill>
        </p:spPr>
        <p:txBody>
          <a:bodyPr wrap="square" lIns="0" tIns="0" rIns="0" bIns="0" rtlCol="0"/>
          <a:lstStyle/>
          <a:p>
            <a:endParaRPr/>
          </a:p>
        </p:txBody>
      </p:sp>
      <p:sp>
        <p:nvSpPr>
          <p:cNvPr id="4" name="object 4"/>
          <p:cNvSpPr txBox="1"/>
          <p:nvPr/>
        </p:nvSpPr>
        <p:spPr>
          <a:xfrm>
            <a:off x="353262" y="6711687"/>
            <a:ext cx="6541770" cy="2782813"/>
          </a:xfrm>
          <a:prstGeom prst="rect">
            <a:avLst/>
          </a:prstGeom>
        </p:spPr>
        <p:txBody>
          <a:bodyPr vert="horz" wrap="square" lIns="0" tIns="12700" rIns="0" bIns="0" rtlCol="0">
            <a:spAutoFit/>
          </a:bodyPr>
          <a:lstStyle/>
          <a:p>
            <a:pPr marL="12700" marR="5080">
              <a:lnSpc>
                <a:spcPct val="100000"/>
              </a:lnSpc>
              <a:spcBef>
                <a:spcPts val="100"/>
              </a:spcBef>
            </a:pPr>
            <a:r>
              <a:rPr sz="2000" spc="-100" dirty="0">
                <a:solidFill>
                  <a:srgbClr val="004F6B"/>
                </a:solidFill>
                <a:latin typeface="+mj-lt"/>
                <a:cs typeface="Arial Black"/>
              </a:rPr>
              <a:t>Healthwatch </a:t>
            </a:r>
            <a:r>
              <a:rPr sz="2000" spc="-85" dirty="0">
                <a:solidFill>
                  <a:srgbClr val="004F6B"/>
                </a:solidFill>
                <a:latin typeface="+mj-lt"/>
                <a:cs typeface="Arial Black"/>
              </a:rPr>
              <a:t>England, </a:t>
            </a:r>
            <a:r>
              <a:rPr sz="2000" spc="-165" dirty="0">
                <a:solidFill>
                  <a:srgbClr val="004F6B"/>
                </a:solidFill>
                <a:latin typeface="+mj-lt"/>
                <a:cs typeface="Arial Black"/>
              </a:rPr>
              <a:t>2 </a:t>
            </a:r>
            <a:r>
              <a:rPr sz="2000" spc="-45" dirty="0">
                <a:solidFill>
                  <a:srgbClr val="004F6B"/>
                </a:solidFill>
                <a:latin typeface="+mj-lt"/>
                <a:cs typeface="Arial Black"/>
              </a:rPr>
              <a:t>Redman </a:t>
            </a:r>
            <a:r>
              <a:rPr sz="2000" spc="-125" dirty="0">
                <a:solidFill>
                  <a:srgbClr val="004F6B"/>
                </a:solidFill>
                <a:latin typeface="+mj-lt"/>
                <a:cs typeface="Arial Black"/>
              </a:rPr>
              <a:t>Place, </a:t>
            </a:r>
            <a:r>
              <a:rPr sz="2000" spc="-100" dirty="0">
                <a:solidFill>
                  <a:srgbClr val="004F6B"/>
                </a:solidFill>
                <a:latin typeface="+mj-lt"/>
                <a:cs typeface="Arial Black"/>
              </a:rPr>
              <a:t>Stratford, </a:t>
            </a:r>
            <a:r>
              <a:rPr sz="2000" spc="-190" dirty="0">
                <a:solidFill>
                  <a:srgbClr val="004F6B"/>
                </a:solidFill>
                <a:latin typeface="+mj-lt"/>
                <a:cs typeface="Arial Black"/>
              </a:rPr>
              <a:t>E20</a:t>
            </a:r>
            <a:r>
              <a:rPr sz="2000" spc="-430" dirty="0">
                <a:solidFill>
                  <a:srgbClr val="004F6B"/>
                </a:solidFill>
                <a:latin typeface="+mj-lt"/>
                <a:cs typeface="Arial Black"/>
              </a:rPr>
              <a:t> </a:t>
            </a:r>
            <a:r>
              <a:rPr sz="2000" spc="-285" dirty="0">
                <a:solidFill>
                  <a:srgbClr val="004F6B"/>
                </a:solidFill>
                <a:latin typeface="+mj-lt"/>
                <a:cs typeface="Arial Black"/>
              </a:rPr>
              <a:t>1JQ  </a:t>
            </a:r>
            <a:r>
              <a:rPr lang="en-GB" sz="2000" spc="-55" dirty="0" err="1">
                <a:solidFill>
                  <a:srgbClr val="E73D96"/>
                </a:solidFill>
                <a:latin typeface="+mj-lt"/>
                <a:cs typeface="Arial Black"/>
              </a:rPr>
              <a:t>CommUNITY</a:t>
            </a:r>
            <a:r>
              <a:rPr lang="en-GB" sz="2000" spc="-55" dirty="0">
                <a:solidFill>
                  <a:srgbClr val="E73D96"/>
                </a:solidFill>
                <a:latin typeface="+mj-lt"/>
                <a:cs typeface="Arial Black"/>
              </a:rPr>
              <a:t> Barnet oversees the delivery of </a:t>
            </a:r>
            <a:r>
              <a:rPr lang="en-GB" sz="2000" spc="-55" dirty="0" err="1">
                <a:solidFill>
                  <a:srgbClr val="E73D96"/>
                </a:solidFill>
                <a:latin typeface="+mj-lt"/>
                <a:cs typeface="Arial Black"/>
              </a:rPr>
              <a:t>Healthwach</a:t>
            </a:r>
            <a:r>
              <a:rPr lang="en-GB" sz="2000" spc="-55" dirty="0">
                <a:solidFill>
                  <a:srgbClr val="E73D96"/>
                </a:solidFill>
                <a:latin typeface="+mj-lt"/>
                <a:cs typeface="Arial Black"/>
              </a:rPr>
              <a:t> Newham.</a:t>
            </a:r>
          </a:p>
          <a:p>
            <a:pPr marL="12700" marR="5080">
              <a:lnSpc>
                <a:spcPct val="100000"/>
              </a:lnSpc>
              <a:spcBef>
                <a:spcPts val="100"/>
              </a:spcBef>
            </a:pPr>
            <a:endParaRPr lang="en-GB" sz="2000" spc="-55" dirty="0">
              <a:solidFill>
                <a:srgbClr val="E73D96"/>
              </a:solidFill>
              <a:latin typeface="+mj-lt"/>
              <a:cs typeface="Arial Black"/>
            </a:endParaRPr>
          </a:p>
          <a:p>
            <a:pPr marL="12700" marR="5080">
              <a:lnSpc>
                <a:spcPct val="100000"/>
              </a:lnSpc>
              <a:spcBef>
                <a:spcPts val="100"/>
              </a:spcBef>
            </a:pPr>
            <a:r>
              <a:rPr lang="en-GB" sz="2000" spc="-55" dirty="0">
                <a:solidFill>
                  <a:srgbClr val="E73D96"/>
                </a:solidFill>
                <a:latin typeface="+mj-lt"/>
                <a:cs typeface="Arial Black"/>
              </a:rPr>
              <a:t>Mind in Tower Hamlets and Newham delivers the NHS Complaints and Advocacy Service.</a:t>
            </a:r>
            <a:endParaRPr sz="2000" dirty="0">
              <a:latin typeface="+mj-lt"/>
              <a:cs typeface="Arial Black"/>
            </a:endParaRPr>
          </a:p>
          <a:p>
            <a:pPr marL="12700" marR="834390">
              <a:lnSpc>
                <a:spcPct val="100000"/>
              </a:lnSpc>
              <a:spcBef>
                <a:spcPts val="2160"/>
              </a:spcBef>
            </a:pPr>
            <a:r>
              <a:rPr sz="2000" spc="-100" dirty="0">
                <a:solidFill>
                  <a:srgbClr val="004F6B"/>
                </a:solidFill>
                <a:latin typeface="+mj-lt"/>
                <a:cs typeface="Arial Black"/>
              </a:rPr>
              <a:t>Healthwatch </a:t>
            </a:r>
            <a:r>
              <a:rPr lang="en-GB" sz="2000" spc="-65" dirty="0">
                <a:solidFill>
                  <a:srgbClr val="E73D96"/>
                </a:solidFill>
                <a:latin typeface="+mj-lt"/>
                <a:cs typeface="Arial Black"/>
              </a:rPr>
              <a:t>Newham </a:t>
            </a:r>
            <a:r>
              <a:rPr sz="2000" spc="-100" dirty="0">
                <a:solidFill>
                  <a:srgbClr val="004F6B"/>
                </a:solidFill>
                <a:latin typeface="+mj-lt"/>
                <a:cs typeface="Arial Black"/>
              </a:rPr>
              <a:t>uses </a:t>
            </a:r>
            <a:r>
              <a:rPr sz="2000" spc="-85" dirty="0">
                <a:solidFill>
                  <a:srgbClr val="004F6B"/>
                </a:solidFill>
                <a:latin typeface="+mj-lt"/>
                <a:cs typeface="Arial Black"/>
              </a:rPr>
              <a:t>the</a:t>
            </a:r>
            <a:r>
              <a:rPr sz="2000" spc="-425" dirty="0">
                <a:solidFill>
                  <a:srgbClr val="004F6B"/>
                </a:solidFill>
                <a:latin typeface="+mj-lt"/>
                <a:cs typeface="Arial Black"/>
              </a:rPr>
              <a:t> </a:t>
            </a:r>
            <a:r>
              <a:rPr sz="2000" spc="-100" dirty="0">
                <a:solidFill>
                  <a:srgbClr val="004F6B"/>
                </a:solidFill>
                <a:latin typeface="+mj-lt"/>
                <a:cs typeface="Arial Black"/>
              </a:rPr>
              <a:t>Healthwatch  </a:t>
            </a:r>
            <a:r>
              <a:rPr sz="2000" spc="-75" dirty="0">
                <a:solidFill>
                  <a:srgbClr val="004F6B"/>
                </a:solidFill>
                <a:latin typeface="+mj-lt"/>
                <a:cs typeface="Arial Black"/>
              </a:rPr>
              <a:t>Trademark </a:t>
            </a:r>
            <a:r>
              <a:rPr sz="2000" spc="-95" dirty="0">
                <a:solidFill>
                  <a:srgbClr val="004F6B"/>
                </a:solidFill>
                <a:latin typeface="+mj-lt"/>
                <a:cs typeface="Arial Black"/>
              </a:rPr>
              <a:t>when </a:t>
            </a:r>
            <a:r>
              <a:rPr sz="2000" spc="-65" dirty="0">
                <a:solidFill>
                  <a:srgbClr val="004F6B"/>
                </a:solidFill>
                <a:latin typeface="+mj-lt"/>
                <a:cs typeface="Arial Black"/>
              </a:rPr>
              <a:t>undertaking our </a:t>
            </a:r>
            <a:r>
              <a:rPr sz="2000" spc="-85" dirty="0">
                <a:solidFill>
                  <a:srgbClr val="004F6B"/>
                </a:solidFill>
                <a:latin typeface="+mj-lt"/>
                <a:cs typeface="Arial Black"/>
              </a:rPr>
              <a:t>statutory</a:t>
            </a:r>
            <a:r>
              <a:rPr lang="en-GB" sz="2000" spc="-85" dirty="0">
                <a:solidFill>
                  <a:srgbClr val="004F6B"/>
                </a:solidFill>
                <a:latin typeface="+mj-lt"/>
                <a:cs typeface="Arial Black"/>
              </a:rPr>
              <a:t> </a:t>
            </a:r>
            <a:r>
              <a:rPr sz="2000" spc="-105" dirty="0">
                <a:solidFill>
                  <a:srgbClr val="004F6B"/>
                </a:solidFill>
                <a:latin typeface="+mj-lt"/>
                <a:cs typeface="Arial Black"/>
              </a:rPr>
              <a:t>activities </a:t>
            </a:r>
            <a:r>
              <a:rPr sz="2000" spc="-60" dirty="0">
                <a:solidFill>
                  <a:srgbClr val="004F6B"/>
                </a:solidFill>
                <a:latin typeface="+mj-lt"/>
                <a:cs typeface="Arial Black"/>
              </a:rPr>
              <a:t>as </a:t>
            </a:r>
            <a:r>
              <a:rPr sz="2000" spc="-75" dirty="0">
                <a:solidFill>
                  <a:srgbClr val="004F6B"/>
                </a:solidFill>
                <a:latin typeface="+mj-lt"/>
                <a:cs typeface="Arial Black"/>
              </a:rPr>
              <a:t>covered </a:t>
            </a:r>
            <a:r>
              <a:rPr sz="2000" spc="-15" dirty="0">
                <a:solidFill>
                  <a:srgbClr val="004F6B"/>
                </a:solidFill>
                <a:latin typeface="+mj-lt"/>
                <a:cs typeface="Arial Black"/>
              </a:rPr>
              <a:t>by</a:t>
            </a:r>
            <a:r>
              <a:rPr sz="2000" spc="-440" dirty="0">
                <a:solidFill>
                  <a:srgbClr val="004F6B"/>
                </a:solidFill>
                <a:latin typeface="+mj-lt"/>
                <a:cs typeface="Arial Black"/>
              </a:rPr>
              <a:t> </a:t>
            </a:r>
            <a:r>
              <a:rPr sz="2000" spc="-90" dirty="0">
                <a:solidFill>
                  <a:srgbClr val="004F6B"/>
                </a:solidFill>
                <a:latin typeface="+mj-lt"/>
                <a:cs typeface="Arial Black"/>
              </a:rPr>
              <a:t>the </a:t>
            </a:r>
            <a:r>
              <a:rPr sz="2000" spc="-100" dirty="0" err="1">
                <a:solidFill>
                  <a:srgbClr val="004F6B"/>
                </a:solidFill>
                <a:latin typeface="+mj-lt"/>
                <a:cs typeface="Arial Black"/>
              </a:rPr>
              <a:t>licence</a:t>
            </a:r>
            <a:r>
              <a:rPr sz="2000" spc="-100" dirty="0">
                <a:solidFill>
                  <a:srgbClr val="004F6B"/>
                </a:solidFill>
                <a:latin typeface="+mj-lt"/>
                <a:cs typeface="Arial Black"/>
              </a:rPr>
              <a:t> </a:t>
            </a:r>
            <a:r>
              <a:rPr sz="2000" spc="-60" dirty="0">
                <a:solidFill>
                  <a:srgbClr val="004F6B"/>
                </a:solidFill>
                <a:latin typeface="+mj-lt"/>
                <a:cs typeface="Arial Black"/>
              </a:rPr>
              <a:t>agreement.</a:t>
            </a:r>
            <a:endParaRPr sz="2000" dirty="0">
              <a:latin typeface="+mj-lt"/>
              <a:cs typeface="Arial Black"/>
            </a:endParaRPr>
          </a:p>
        </p:txBody>
      </p:sp>
      <p:sp>
        <p:nvSpPr>
          <p:cNvPr id="5" name="object 5"/>
          <p:cNvSpPr txBox="1"/>
          <p:nvPr/>
        </p:nvSpPr>
        <p:spPr>
          <a:xfrm>
            <a:off x="353262" y="5928216"/>
            <a:ext cx="6677508" cy="752129"/>
          </a:xfrm>
          <a:prstGeom prst="rect">
            <a:avLst/>
          </a:prstGeom>
        </p:spPr>
        <p:txBody>
          <a:bodyPr vert="horz" wrap="square" lIns="0" tIns="13335" rIns="0" bIns="0" rtlCol="0">
            <a:spAutoFit/>
          </a:bodyPr>
          <a:lstStyle/>
          <a:p>
            <a:pPr marL="12700" marR="5080">
              <a:lnSpc>
                <a:spcPct val="100000"/>
              </a:lnSpc>
              <a:spcBef>
                <a:spcPts val="105"/>
              </a:spcBef>
            </a:pPr>
            <a:r>
              <a:rPr sz="4800" b="1" spc="270" dirty="0">
                <a:solidFill>
                  <a:srgbClr val="004F6B"/>
                </a:solidFill>
                <a:latin typeface="+mj-lt"/>
                <a:cs typeface="Arial"/>
              </a:rPr>
              <a:t>Statutory </a:t>
            </a:r>
            <a:r>
              <a:rPr sz="4800" b="1" spc="350" dirty="0">
                <a:solidFill>
                  <a:srgbClr val="004F6B"/>
                </a:solidFill>
                <a:latin typeface="+mj-lt"/>
                <a:cs typeface="Arial"/>
              </a:rPr>
              <a:t>statements</a:t>
            </a:r>
            <a:endParaRPr sz="4800" dirty="0">
              <a:latin typeface="+mj-lt"/>
              <a:cs typeface="Arial"/>
            </a:endParaRPr>
          </a:p>
        </p:txBody>
      </p:sp>
      <p:sp>
        <p:nvSpPr>
          <p:cNvPr id="6" name="object 6"/>
          <p:cNvSpPr/>
          <p:nvPr/>
        </p:nvSpPr>
        <p:spPr>
          <a:xfrm>
            <a:off x="0" y="0"/>
            <a:ext cx="7555992" cy="5710428"/>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25</a:t>
            </a:fld>
            <a:endParaRPr spc="80"/>
          </a:p>
        </p:txBody>
      </p:sp>
      <p:sp>
        <p:nvSpPr>
          <p:cNvPr id="9" name="object 12">
            <a:extLst>
              <a:ext uri="{FF2B5EF4-FFF2-40B4-BE49-F238E27FC236}">
                <a16:creationId xmlns:a16="http://schemas.microsoft.com/office/drawing/2014/main" id="{D3DA1563-FC10-09B3-5793-14548A3F1EB8}"/>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8FEE43-9A67-763C-CCC8-8118C833CF96}"/>
              </a:ext>
            </a:extLst>
          </p:cNvPr>
          <p:cNvSpPr/>
          <p:nvPr/>
        </p:nvSpPr>
        <p:spPr>
          <a:xfrm>
            <a:off x="0" y="8163909"/>
            <a:ext cx="7556500" cy="1669863"/>
          </a:xfrm>
          <a:prstGeom prst="rect">
            <a:avLst/>
          </a:prstGeom>
          <a:solidFill>
            <a:srgbClr val="D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13" name="Content Placeholder 12"/>
          <p:cNvSpPr>
            <a:spLocks noGrp="1"/>
          </p:cNvSpPr>
          <p:nvPr>
            <p:ph type="body" sz="quarter" idx="13"/>
          </p:nvPr>
        </p:nvSpPr>
        <p:spPr>
          <a:xfrm>
            <a:off x="570269" y="587442"/>
            <a:ext cx="6415962" cy="8596649"/>
          </a:xfrm>
        </p:spPr>
        <p:txBody>
          <a:bodyPr/>
          <a:lstStyle/>
          <a:p>
            <a:r>
              <a:rPr lang="en-GB" sz="1400" dirty="0">
                <a:solidFill>
                  <a:schemeClr val="tx1"/>
                </a:solidFill>
                <a:latin typeface="+mn-lt"/>
                <a:ea typeface="Calibri" panose="020F0502020204030204" pitchFamily="34" charset="0"/>
              </a:rPr>
              <a:t>Healthwatch Newham is delivered in partnership with local organisations. We have established the Healthwatch Newham Advisory Board, whose role is to support the core team and shape the work programme around the needs of Newham residents.</a:t>
            </a: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Healthwatch Newham is leading one of the most significant charity partnerships in Newham.  It works with Newham’s charity, voluntary and community organisations, and we would like to thank them for their guidance to Healthwatch Newham, particularly with some of Newham’s key communities:</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Councillor Anne Easter (Co-Chair) </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Julie Pal (Co-Chair) - </a:t>
            </a:r>
            <a:r>
              <a:rPr lang="en-GB" sz="1400" dirty="0" err="1">
                <a:solidFill>
                  <a:schemeClr val="tx1"/>
                </a:solidFill>
                <a:latin typeface="+mn-lt"/>
                <a:ea typeface="Calibri" panose="020F0502020204030204" pitchFamily="34" charset="0"/>
                <a:cs typeface="Calibri" panose="020F0502020204030204" pitchFamily="34" charset="0"/>
              </a:rPr>
              <a:t>CommUNITY</a:t>
            </a:r>
            <a:r>
              <a:rPr lang="en-GB" sz="1400" dirty="0">
                <a:solidFill>
                  <a:schemeClr val="tx1"/>
                </a:solidFill>
                <a:latin typeface="+mn-lt"/>
                <a:ea typeface="Calibri" panose="020F0502020204030204" pitchFamily="34" charset="0"/>
                <a:cs typeface="Calibri" panose="020F0502020204030204" pitchFamily="34" charset="0"/>
              </a:rPr>
              <a:t> Barnet /Healthwatch Newham </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Leonardo Greco – Healthwatch Newham </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Claire Helman, Chief Executive, Aston-Mansfield</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Sandra Amoah – Co-chair Co-production Forum, Chair - ASK (User Led Mental Health Group)</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err="1">
                <a:solidFill>
                  <a:schemeClr val="tx1"/>
                </a:solidFill>
                <a:latin typeface="+mn-lt"/>
                <a:ea typeface="Calibri" panose="020F0502020204030204" pitchFamily="34" charset="0"/>
                <a:cs typeface="Calibri" panose="020F0502020204030204" pitchFamily="34" charset="0"/>
              </a:rPr>
              <a:t>Elif</a:t>
            </a:r>
            <a:r>
              <a:rPr lang="en-GB" sz="1400" dirty="0">
                <a:solidFill>
                  <a:schemeClr val="tx1"/>
                </a:solidFill>
                <a:latin typeface="+mn-lt"/>
                <a:ea typeface="Calibri" panose="020F0502020204030204" pitchFamily="34" charset="0"/>
                <a:cs typeface="Calibri" panose="020F0502020204030204" pitchFamily="34" charset="0"/>
              </a:rPr>
              <a:t> </a:t>
            </a:r>
            <a:r>
              <a:rPr lang="en-GB" sz="1400" dirty="0" err="1">
                <a:solidFill>
                  <a:schemeClr val="tx1"/>
                </a:solidFill>
                <a:latin typeface="+mn-lt"/>
                <a:ea typeface="Calibri" panose="020F0502020204030204" pitchFamily="34" charset="0"/>
                <a:cs typeface="Calibri" panose="020F0502020204030204" pitchFamily="34" charset="0"/>
              </a:rPr>
              <a:t>Huseyin</a:t>
            </a:r>
            <a:r>
              <a:rPr lang="en-GB" sz="1400" dirty="0">
                <a:solidFill>
                  <a:schemeClr val="tx1"/>
                </a:solidFill>
                <a:latin typeface="+mn-lt"/>
                <a:ea typeface="Calibri" panose="020F0502020204030204" pitchFamily="34" charset="0"/>
                <a:cs typeface="Calibri" panose="020F0502020204030204" pitchFamily="34" charset="0"/>
              </a:rPr>
              <a:t> – Caritas Anchor House </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err="1">
                <a:solidFill>
                  <a:schemeClr val="tx1"/>
                </a:solidFill>
                <a:latin typeface="+mn-lt"/>
                <a:ea typeface="Calibri" panose="020F0502020204030204" pitchFamily="34" charset="0"/>
                <a:cs typeface="Calibri" panose="020F0502020204030204" pitchFamily="34" charset="0"/>
              </a:rPr>
              <a:t>Zoraido</a:t>
            </a:r>
            <a:r>
              <a:rPr lang="en-GB" sz="1400" dirty="0">
                <a:solidFill>
                  <a:schemeClr val="tx1"/>
                </a:solidFill>
                <a:latin typeface="+mn-lt"/>
                <a:ea typeface="Calibri" panose="020F0502020204030204" pitchFamily="34" charset="0"/>
                <a:cs typeface="Calibri" panose="020F0502020204030204" pitchFamily="34" charset="0"/>
              </a:rPr>
              <a:t> Colorado – Community Links </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Fiona Scaife – Mind in Tower Hamlets and Newham </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Violet White - Older People’s Reference Group </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Taskin Saleem – </a:t>
            </a:r>
            <a:r>
              <a:rPr lang="en-GB" sz="1400" dirty="0" err="1">
                <a:solidFill>
                  <a:schemeClr val="tx1"/>
                </a:solidFill>
                <a:latin typeface="+mn-lt"/>
                <a:ea typeface="Calibri" panose="020F0502020204030204" pitchFamily="34" charset="0"/>
                <a:cs typeface="Calibri" panose="020F0502020204030204" pitchFamily="34" charset="0"/>
              </a:rPr>
              <a:t>Subco</a:t>
            </a:r>
            <a:r>
              <a:rPr lang="en-GB" sz="1400" dirty="0">
                <a:solidFill>
                  <a:schemeClr val="tx1"/>
                </a:solidFill>
                <a:latin typeface="+mn-lt"/>
                <a:ea typeface="Calibri" panose="020F0502020204030204" pitchFamily="34" charset="0"/>
                <a:cs typeface="Calibri" panose="020F0502020204030204" pitchFamily="34" charset="0"/>
              </a:rPr>
              <a:t> Trust </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Maria Abraham - West Ham United Foundation.   </a:t>
            </a:r>
            <a:endParaRPr lang="en-GB" sz="140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64"/>
              </a:spcAft>
            </a:pPr>
            <a:r>
              <a:rPr lang="en-GB" sz="1400" dirty="0">
                <a:solidFill>
                  <a:schemeClr val="tx1"/>
                </a:solidFill>
                <a:latin typeface="+mn-lt"/>
                <a:ea typeface="Calibri" panose="020F0502020204030204" pitchFamily="34" charset="0"/>
                <a:cs typeface="Calibri" panose="020F0502020204030204" pitchFamily="34" charset="0"/>
              </a:rPr>
              <a:t>The Advisory Board’s membership is drawn from Newham-based organisation representatives. Its role is to support Healthwatch Newham to:</a:t>
            </a:r>
            <a:endParaRPr lang="en-GB" sz="1400" dirty="0">
              <a:solidFill>
                <a:schemeClr val="tx1"/>
              </a:solidFill>
              <a:latin typeface="+mn-lt"/>
              <a:ea typeface="Calibri" panose="020F0502020204030204" pitchFamily="34" charset="0"/>
              <a:cs typeface="Times New Roman" panose="02020603050405020304" pitchFamily="18" charset="0"/>
            </a:endParaRPr>
          </a:p>
          <a:p>
            <a:pPr marL="370366" indent="-370366">
              <a:lnSpc>
                <a:spcPct val="107000"/>
              </a:lnSpc>
              <a:buFont typeface="Symbol" panose="05050102010706020507" pitchFamily="18" charset="2"/>
              <a:buChar char=""/>
            </a:pPr>
            <a:r>
              <a:rPr lang="en-GB" sz="1400" dirty="0">
                <a:solidFill>
                  <a:schemeClr val="tx1"/>
                </a:solidFill>
                <a:latin typeface="+mn-lt"/>
                <a:ea typeface="Calibri" panose="020F0502020204030204" pitchFamily="34" charset="0"/>
                <a:cs typeface="Calibri" panose="020F0502020204030204" pitchFamily="34" charset="0"/>
              </a:rPr>
              <a:t>Identify critical areas of work</a:t>
            </a:r>
            <a:endParaRPr lang="en-GB" sz="1400" dirty="0">
              <a:solidFill>
                <a:schemeClr val="tx1"/>
              </a:solidFill>
              <a:latin typeface="+mn-lt"/>
              <a:ea typeface="Calibri" panose="020F0502020204030204" pitchFamily="34" charset="0"/>
              <a:cs typeface="Times New Roman" panose="02020603050405020304" pitchFamily="18" charset="0"/>
            </a:endParaRPr>
          </a:p>
          <a:p>
            <a:pPr marL="370366" indent="-370366">
              <a:lnSpc>
                <a:spcPct val="107000"/>
              </a:lnSpc>
              <a:buFont typeface="Symbol" panose="05050102010706020507" pitchFamily="18" charset="2"/>
              <a:buChar char=""/>
            </a:pPr>
            <a:r>
              <a:rPr lang="en-GB" sz="1400" dirty="0">
                <a:solidFill>
                  <a:schemeClr val="tx1"/>
                </a:solidFill>
                <a:latin typeface="+mn-lt"/>
                <a:ea typeface="Calibri" panose="020F0502020204030204" pitchFamily="34" charset="0"/>
                <a:cs typeface="Calibri" panose="020F0502020204030204" pitchFamily="34" charset="0"/>
              </a:rPr>
              <a:t>Develop and deliver activities</a:t>
            </a:r>
            <a:endParaRPr lang="en-GB" sz="1400" dirty="0">
              <a:solidFill>
                <a:schemeClr val="tx1"/>
              </a:solidFill>
              <a:latin typeface="+mn-lt"/>
              <a:ea typeface="Calibri" panose="020F0502020204030204" pitchFamily="34" charset="0"/>
              <a:cs typeface="Times New Roman" panose="02020603050405020304" pitchFamily="18" charset="0"/>
            </a:endParaRPr>
          </a:p>
          <a:p>
            <a:pPr marL="370366" indent="-370366">
              <a:lnSpc>
                <a:spcPct val="107000"/>
              </a:lnSpc>
              <a:buFont typeface="Symbol" panose="05050102010706020507" pitchFamily="18" charset="2"/>
              <a:buChar char=""/>
            </a:pPr>
            <a:r>
              <a:rPr lang="en-GB" sz="1400" dirty="0">
                <a:solidFill>
                  <a:schemeClr val="tx1"/>
                </a:solidFill>
                <a:latin typeface="+mn-lt"/>
                <a:ea typeface="Calibri" panose="020F0502020204030204" pitchFamily="34" charset="0"/>
                <a:cs typeface="Calibri" panose="020F0502020204030204" pitchFamily="34" charset="0"/>
              </a:rPr>
              <a:t>Provide guidance and support to project teams</a:t>
            </a:r>
            <a:endParaRPr lang="en-GB" sz="1400" dirty="0">
              <a:solidFill>
                <a:schemeClr val="tx1"/>
              </a:solidFill>
              <a:latin typeface="+mn-lt"/>
              <a:ea typeface="Calibri" panose="020F0502020204030204" pitchFamily="34" charset="0"/>
              <a:cs typeface="Times New Roman" panose="02020603050405020304" pitchFamily="18" charset="0"/>
            </a:endParaRPr>
          </a:p>
          <a:p>
            <a:pPr marL="370366" indent="-370366">
              <a:lnSpc>
                <a:spcPct val="107000"/>
              </a:lnSpc>
              <a:spcAft>
                <a:spcPts val="864"/>
              </a:spcAft>
              <a:buFont typeface="Symbol" panose="05050102010706020507" pitchFamily="18" charset="2"/>
              <a:buChar char=""/>
            </a:pPr>
            <a:r>
              <a:rPr lang="en-GB" sz="1400" dirty="0">
                <a:solidFill>
                  <a:schemeClr val="tx1"/>
                </a:solidFill>
                <a:latin typeface="+mn-lt"/>
                <a:ea typeface="Calibri" panose="020F0502020204030204" pitchFamily="34" charset="0"/>
                <a:cs typeface="Calibri" panose="020F0502020204030204" pitchFamily="34" charset="0"/>
              </a:rPr>
              <a:t>Offer expertise, experience and knowledge which will promote and support Healthwatch Newham activities</a:t>
            </a:r>
            <a:endParaRPr lang="en-GB" sz="1400" dirty="0">
              <a:solidFill>
                <a:schemeClr val="tx1"/>
              </a:solidFill>
              <a:latin typeface="+mn-lt"/>
              <a:ea typeface="Calibri" panose="020F0502020204030204" pitchFamily="34" charset="0"/>
              <a:cs typeface="Times New Roman" panose="02020603050405020304" pitchFamily="18" charset="0"/>
            </a:endParaRPr>
          </a:p>
          <a:p>
            <a:endParaRPr lang="en-GB" sz="1200" dirty="0">
              <a:solidFill>
                <a:schemeClr val="tx1"/>
              </a:solidFill>
              <a:latin typeface="Arial Black" panose="020B0A04020102020204" pitchFamily="34" charset="0"/>
            </a:endParaRPr>
          </a:p>
          <a:p>
            <a:endParaRPr lang="en-GB" sz="1200" dirty="0">
              <a:solidFill>
                <a:schemeClr val="tx1"/>
              </a:solidFill>
              <a:latin typeface="Arial Black" panose="020B0A04020102020204" pitchFamily="34" charset="0"/>
            </a:endParaRPr>
          </a:p>
          <a:p>
            <a:endParaRPr lang="en-GB" sz="1200" dirty="0">
              <a:solidFill>
                <a:schemeClr val="tx1"/>
              </a:solidFill>
              <a:latin typeface="Arial Black" panose="020B0A04020102020204" pitchFamily="34" charset="0"/>
            </a:endParaRPr>
          </a:p>
          <a:p>
            <a:endParaRPr lang="en-GB" sz="1944" dirty="0">
              <a:solidFill>
                <a:schemeClr val="bg1"/>
              </a:solidFill>
              <a:latin typeface="Calibri" panose="020F0502020204030204" pitchFamily="34" charset="0"/>
            </a:endParaRPr>
          </a:p>
        </p:txBody>
      </p:sp>
      <p:sp>
        <p:nvSpPr>
          <p:cNvPr id="3" name="Footer Placeholder 2">
            <a:extLst>
              <a:ext uri="{FF2B5EF4-FFF2-40B4-BE49-F238E27FC236}">
                <a16:creationId xmlns:a16="http://schemas.microsoft.com/office/drawing/2014/main" id="{894AB3AC-51F6-1E48-9C70-C080D8865093}"/>
              </a:ext>
            </a:extLst>
          </p:cNvPr>
          <p:cNvSpPr>
            <a:spLocks noGrp="1"/>
          </p:cNvSpPr>
          <p:nvPr>
            <p:ph type="ftr" sz="quarter" idx="14"/>
          </p:nvPr>
        </p:nvSpPr>
        <p:spPr/>
        <p:txBody>
          <a:bodyPr/>
          <a:lstStyle/>
          <a:p>
            <a:r>
              <a:rPr lang="en-GB">
                <a:solidFill>
                  <a:schemeClr val="bg1"/>
                </a:solidFill>
              </a:rPr>
              <a:t>Championing what matters to you   |   Healthwatch Newham  |  Annual Report 2021-22</a:t>
            </a:r>
          </a:p>
        </p:txBody>
      </p:sp>
      <p:sp>
        <p:nvSpPr>
          <p:cNvPr id="5" name="object 12">
            <a:extLst>
              <a:ext uri="{FF2B5EF4-FFF2-40B4-BE49-F238E27FC236}">
                <a16:creationId xmlns:a16="http://schemas.microsoft.com/office/drawing/2014/main" id="{C300490D-97AD-8969-816F-8FCE892C3C6B}"/>
              </a:ext>
            </a:extLst>
          </p:cNvPr>
          <p:cNvSpPr txBox="1">
            <a:spLocks/>
          </p:cNvSpPr>
          <p:nvPr/>
        </p:nvSpPr>
        <p:spPr>
          <a:xfrm>
            <a:off x="451266" y="10034045"/>
            <a:ext cx="2833269" cy="295594"/>
          </a:xfrm>
          <a:prstGeom prst="rect">
            <a:avLst/>
          </a:prstGeom>
        </p:spPr>
        <p:txBody>
          <a:bodyPr vert="horz" wrap="square" lIns="0" tIns="1841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45"/>
              </a:spcBef>
            </a:pPr>
            <a:r>
              <a:rPr lang="en-GB" sz="800" spc="5">
                <a:solidFill>
                  <a:srgbClr val="565655"/>
                </a:solidFill>
                <a:latin typeface="Verdana"/>
              </a:rPr>
              <a:t>Healthwatch</a:t>
            </a:r>
            <a:r>
              <a:rPr lang="en-GB" spc="-85"/>
              <a:t> </a:t>
            </a:r>
            <a:r>
              <a:rPr lang="en-GB" sz="800" spc="5">
                <a:solidFill>
                  <a:srgbClr val="565655"/>
                </a:solidFill>
                <a:latin typeface="Verdana"/>
              </a:rPr>
              <a:t>Newham Annual Report 2022/23</a:t>
            </a:r>
          </a:p>
        </p:txBody>
      </p:sp>
      <p:sp>
        <p:nvSpPr>
          <p:cNvPr id="10" name="TextBox 9">
            <a:extLst>
              <a:ext uri="{FF2B5EF4-FFF2-40B4-BE49-F238E27FC236}">
                <a16:creationId xmlns:a16="http://schemas.microsoft.com/office/drawing/2014/main" id="{39B3876A-A33C-ECAE-6E36-F639A9EBC953}"/>
              </a:ext>
            </a:extLst>
          </p:cNvPr>
          <p:cNvSpPr txBox="1"/>
          <p:nvPr/>
        </p:nvSpPr>
        <p:spPr>
          <a:xfrm>
            <a:off x="-30842" y="10034045"/>
            <a:ext cx="482108" cy="369332"/>
          </a:xfrm>
          <a:prstGeom prst="rect">
            <a:avLst/>
          </a:prstGeom>
          <a:noFill/>
        </p:spPr>
        <p:txBody>
          <a:bodyPr wrap="square">
            <a:spAutoFit/>
          </a:bodyPr>
          <a:lstStyle/>
          <a:p>
            <a:fld id="{81D60167-4931-47E6-BA6A-407CBD079E47}" type="slidenum">
              <a:rPr lang="en-GB" b="1" spc="80" smtClean="0">
                <a:latin typeface="Arial" panose="020B0604020202020204" pitchFamily="34" charset="0"/>
                <a:cs typeface="Arial" panose="020B0604020202020204" pitchFamily="34" charset="0"/>
              </a:rPr>
              <a:pPr/>
              <a:t>26</a:t>
            </a:fld>
            <a:endParaRPr lang="en-GB" b="1">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7781" y="1006475"/>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3" name="object 3"/>
          <p:cNvSpPr txBox="1">
            <a:spLocks noGrp="1"/>
          </p:cNvSpPr>
          <p:nvPr>
            <p:ph type="title"/>
          </p:nvPr>
        </p:nvSpPr>
        <p:spPr>
          <a:xfrm>
            <a:off x="492963" y="419861"/>
            <a:ext cx="3124200" cy="452120"/>
          </a:xfrm>
          <a:prstGeom prst="rect">
            <a:avLst/>
          </a:prstGeom>
        </p:spPr>
        <p:txBody>
          <a:bodyPr vert="horz" wrap="square" lIns="0" tIns="12065" rIns="0" bIns="0" rtlCol="0">
            <a:spAutoFit/>
          </a:bodyPr>
          <a:lstStyle/>
          <a:p>
            <a:pPr marL="12700">
              <a:lnSpc>
                <a:spcPct val="100000"/>
              </a:lnSpc>
              <a:spcBef>
                <a:spcPts val="95"/>
              </a:spcBef>
            </a:pPr>
            <a:r>
              <a:rPr spc="90" dirty="0">
                <a:latin typeface="+mj-lt"/>
              </a:rPr>
              <a:t>The</a:t>
            </a:r>
            <a:r>
              <a:rPr spc="-220" dirty="0">
                <a:latin typeface="+mj-lt"/>
              </a:rPr>
              <a:t> </a:t>
            </a:r>
            <a:r>
              <a:rPr spc="260" dirty="0">
                <a:latin typeface="+mj-lt"/>
              </a:rPr>
              <a:t>way</a:t>
            </a:r>
            <a:r>
              <a:rPr spc="-190" dirty="0">
                <a:latin typeface="+mj-lt"/>
              </a:rPr>
              <a:t> </a:t>
            </a:r>
            <a:r>
              <a:rPr spc="200" dirty="0">
                <a:latin typeface="+mj-lt"/>
              </a:rPr>
              <a:t>we</a:t>
            </a:r>
            <a:r>
              <a:rPr spc="-210" dirty="0">
                <a:latin typeface="+mj-lt"/>
              </a:rPr>
              <a:t> </a:t>
            </a:r>
            <a:r>
              <a:rPr spc="145" dirty="0">
                <a:latin typeface="+mj-lt"/>
              </a:rPr>
              <a:t>work</a:t>
            </a:r>
          </a:p>
        </p:txBody>
      </p:sp>
      <p:sp>
        <p:nvSpPr>
          <p:cNvPr id="4" name="object 4"/>
          <p:cNvSpPr/>
          <p:nvPr/>
        </p:nvSpPr>
        <p:spPr>
          <a:xfrm>
            <a:off x="0" y="3521075"/>
            <a:ext cx="7056120" cy="2590798"/>
          </a:xfrm>
          <a:custGeom>
            <a:avLst/>
            <a:gdLst/>
            <a:ahLst/>
            <a:cxnLst/>
            <a:rect l="l" t="t" r="r" b="b"/>
            <a:pathLst>
              <a:path w="7056120" h="2758440">
                <a:moveTo>
                  <a:pt x="7055993" y="0"/>
                </a:moveTo>
                <a:lnTo>
                  <a:pt x="0" y="0"/>
                </a:lnTo>
                <a:lnTo>
                  <a:pt x="0" y="2758440"/>
                </a:lnTo>
                <a:lnTo>
                  <a:pt x="7055993" y="2758440"/>
                </a:lnTo>
                <a:lnTo>
                  <a:pt x="7055993" y="0"/>
                </a:lnTo>
                <a:close/>
              </a:path>
            </a:pathLst>
          </a:custGeom>
          <a:solidFill>
            <a:srgbClr val="E4F5FA"/>
          </a:solidFill>
        </p:spPr>
        <p:txBody>
          <a:bodyPr wrap="square" lIns="0" tIns="0" rIns="0" bIns="0" rtlCol="0"/>
          <a:lstStyle/>
          <a:p>
            <a:endParaRPr/>
          </a:p>
        </p:txBody>
      </p:sp>
      <p:sp>
        <p:nvSpPr>
          <p:cNvPr id="5" name="object 5"/>
          <p:cNvSpPr txBox="1"/>
          <p:nvPr/>
        </p:nvSpPr>
        <p:spPr>
          <a:xfrm>
            <a:off x="487781" y="998880"/>
            <a:ext cx="6580938" cy="8853706"/>
          </a:xfrm>
          <a:prstGeom prst="rect">
            <a:avLst/>
          </a:prstGeom>
        </p:spPr>
        <p:txBody>
          <a:bodyPr vert="horz" wrap="square" lIns="0" tIns="12700" rIns="0" bIns="0" rtlCol="0">
            <a:spAutoFit/>
          </a:bodyPr>
          <a:lstStyle/>
          <a:p>
            <a:pPr marL="13335" marR="797560">
              <a:lnSpc>
                <a:spcPct val="100000"/>
              </a:lnSpc>
              <a:spcBef>
                <a:spcPts val="100"/>
              </a:spcBef>
            </a:pPr>
            <a:r>
              <a:rPr sz="2000" b="1" spc="100" dirty="0">
                <a:solidFill>
                  <a:srgbClr val="004F6B"/>
                </a:solidFill>
                <a:latin typeface="+mj-lt"/>
                <a:cs typeface="Arial"/>
              </a:rPr>
              <a:t>Involvement</a:t>
            </a:r>
            <a:r>
              <a:rPr sz="2000" b="1" spc="-95" dirty="0">
                <a:solidFill>
                  <a:srgbClr val="004F6B"/>
                </a:solidFill>
                <a:latin typeface="+mj-lt"/>
                <a:cs typeface="Arial"/>
              </a:rPr>
              <a:t> </a:t>
            </a:r>
            <a:r>
              <a:rPr sz="2000" b="1" spc="40" dirty="0">
                <a:solidFill>
                  <a:srgbClr val="004F6B"/>
                </a:solidFill>
                <a:latin typeface="+mj-lt"/>
                <a:cs typeface="Arial"/>
              </a:rPr>
              <a:t>of</a:t>
            </a:r>
            <a:r>
              <a:rPr sz="2000" b="1" spc="-105" dirty="0">
                <a:solidFill>
                  <a:srgbClr val="004F6B"/>
                </a:solidFill>
                <a:latin typeface="+mj-lt"/>
                <a:cs typeface="Arial"/>
              </a:rPr>
              <a:t> </a:t>
            </a:r>
            <a:r>
              <a:rPr sz="2000" b="1" spc="70" dirty="0">
                <a:solidFill>
                  <a:srgbClr val="004F6B"/>
                </a:solidFill>
                <a:latin typeface="+mj-lt"/>
                <a:cs typeface="Arial"/>
              </a:rPr>
              <a:t>volunteers</a:t>
            </a:r>
            <a:r>
              <a:rPr sz="2000" b="1" spc="-85" dirty="0">
                <a:solidFill>
                  <a:srgbClr val="004F6B"/>
                </a:solidFill>
                <a:latin typeface="+mj-lt"/>
                <a:cs typeface="Arial"/>
              </a:rPr>
              <a:t> </a:t>
            </a:r>
            <a:r>
              <a:rPr sz="2000" b="1" spc="155" dirty="0">
                <a:solidFill>
                  <a:srgbClr val="004F6B"/>
                </a:solidFill>
                <a:latin typeface="+mj-lt"/>
                <a:cs typeface="Arial"/>
              </a:rPr>
              <a:t>and</a:t>
            </a:r>
            <a:r>
              <a:rPr sz="2000" b="1" spc="-105" dirty="0">
                <a:solidFill>
                  <a:srgbClr val="004F6B"/>
                </a:solidFill>
                <a:latin typeface="+mj-lt"/>
                <a:cs typeface="Arial"/>
              </a:rPr>
              <a:t> </a:t>
            </a:r>
            <a:r>
              <a:rPr sz="2000" b="1" spc="110" dirty="0">
                <a:solidFill>
                  <a:srgbClr val="004F6B"/>
                </a:solidFill>
                <a:latin typeface="+mj-lt"/>
                <a:cs typeface="Arial"/>
              </a:rPr>
              <a:t>lay</a:t>
            </a:r>
            <a:r>
              <a:rPr sz="2000" b="1" spc="-95" dirty="0">
                <a:solidFill>
                  <a:srgbClr val="004F6B"/>
                </a:solidFill>
                <a:latin typeface="+mj-lt"/>
                <a:cs typeface="Arial"/>
              </a:rPr>
              <a:t> </a:t>
            </a:r>
            <a:r>
              <a:rPr sz="2000" b="1" spc="95" dirty="0">
                <a:solidFill>
                  <a:srgbClr val="004F6B"/>
                </a:solidFill>
                <a:latin typeface="+mj-lt"/>
                <a:cs typeface="Arial"/>
              </a:rPr>
              <a:t>people</a:t>
            </a:r>
            <a:r>
              <a:rPr sz="2000" b="1" spc="-114" dirty="0">
                <a:solidFill>
                  <a:srgbClr val="004F6B"/>
                </a:solidFill>
                <a:latin typeface="+mj-lt"/>
                <a:cs typeface="Arial"/>
              </a:rPr>
              <a:t> </a:t>
            </a:r>
            <a:r>
              <a:rPr sz="2000" b="1" spc="50" dirty="0">
                <a:solidFill>
                  <a:srgbClr val="004F6B"/>
                </a:solidFill>
                <a:latin typeface="+mj-lt"/>
                <a:cs typeface="Arial"/>
              </a:rPr>
              <a:t>in  </a:t>
            </a:r>
            <a:r>
              <a:rPr sz="2000" b="1" spc="60" dirty="0">
                <a:solidFill>
                  <a:srgbClr val="004F6B"/>
                </a:solidFill>
                <a:latin typeface="+mj-lt"/>
                <a:cs typeface="Arial"/>
              </a:rPr>
              <a:t>our</a:t>
            </a:r>
            <a:r>
              <a:rPr sz="2000" b="1" spc="-85" dirty="0">
                <a:solidFill>
                  <a:srgbClr val="004F6B"/>
                </a:solidFill>
                <a:latin typeface="+mj-lt"/>
                <a:cs typeface="Arial"/>
              </a:rPr>
              <a:t> </a:t>
            </a:r>
            <a:r>
              <a:rPr sz="2000" b="1" spc="105" dirty="0">
                <a:solidFill>
                  <a:srgbClr val="004F6B"/>
                </a:solidFill>
                <a:latin typeface="+mj-lt"/>
                <a:cs typeface="Arial"/>
              </a:rPr>
              <a:t>governance</a:t>
            </a:r>
            <a:r>
              <a:rPr sz="2000" b="1" spc="-80" dirty="0">
                <a:solidFill>
                  <a:srgbClr val="004F6B"/>
                </a:solidFill>
                <a:latin typeface="+mj-lt"/>
                <a:cs typeface="Arial"/>
              </a:rPr>
              <a:t> </a:t>
            </a:r>
            <a:r>
              <a:rPr sz="2000" b="1" spc="155" dirty="0">
                <a:solidFill>
                  <a:srgbClr val="004F6B"/>
                </a:solidFill>
                <a:latin typeface="+mj-lt"/>
                <a:cs typeface="Arial"/>
              </a:rPr>
              <a:t>and</a:t>
            </a:r>
            <a:r>
              <a:rPr sz="2000" b="1" spc="-95" dirty="0">
                <a:solidFill>
                  <a:srgbClr val="004F6B"/>
                </a:solidFill>
                <a:latin typeface="+mj-lt"/>
                <a:cs typeface="Arial"/>
              </a:rPr>
              <a:t> </a:t>
            </a:r>
            <a:r>
              <a:rPr sz="2000" b="1" spc="120" dirty="0">
                <a:solidFill>
                  <a:srgbClr val="004F6B"/>
                </a:solidFill>
                <a:latin typeface="+mj-lt"/>
                <a:cs typeface="Arial"/>
              </a:rPr>
              <a:t>decision-making</a:t>
            </a:r>
            <a:endParaRPr sz="2000" dirty="0">
              <a:latin typeface="+mj-lt"/>
              <a:cs typeface="Arial"/>
            </a:endParaRPr>
          </a:p>
          <a:p>
            <a:pPr marL="13335" marR="739140">
              <a:lnSpc>
                <a:spcPct val="100000"/>
              </a:lnSpc>
              <a:spcBef>
                <a:spcPts val="670"/>
              </a:spcBef>
            </a:pPr>
            <a:r>
              <a:rPr sz="1400" b="1" spc="-65" dirty="0">
                <a:cs typeface="Arial Black"/>
              </a:rPr>
              <a:t>Our </a:t>
            </a:r>
            <a:r>
              <a:rPr sz="1400" b="1" spc="-80" dirty="0">
                <a:cs typeface="Arial Black"/>
              </a:rPr>
              <a:t>Healthwatch </a:t>
            </a:r>
            <a:r>
              <a:rPr sz="1400" b="1" spc="-70" dirty="0">
                <a:cs typeface="Arial Black"/>
              </a:rPr>
              <a:t>Board </a:t>
            </a:r>
            <a:r>
              <a:rPr sz="1400" b="1" spc="-95" dirty="0">
                <a:cs typeface="Arial Black"/>
              </a:rPr>
              <a:t>consists </a:t>
            </a:r>
            <a:r>
              <a:rPr sz="1400" b="1" spc="-55" dirty="0">
                <a:cs typeface="Arial Black"/>
              </a:rPr>
              <a:t>of </a:t>
            </a:r>
            <a:r>
              <a:rPr lang="en-GB" sz="1400" b="1" spc="-35" dirty="0">
                <a:solidFill>
                  <a:srgbClr val="E73D96"/>
                </a:solidFill>
                <a:cs typeface="Arial Black"/>
              </a:rPr>
              <a:t>twenty </a:t>
            </a:r>
            <a:r>
              <a:rPr sz="1400" b="1" spc="-40" dirty="0">
                <a:cs typeface="Arial Black"/>
              </a:rPr>
              <a:t>members </a:t>
            </a:r>
            <a:r>
              <a:rPr sz="1400" b="1" spc="-80" dirty="0">
                <a:cs typeface="Arial Black"/>
              </a:rPr>
              <a:t>who </a:t>
            </a:r>
            <a:r>
              <a:rPr sz="1400" b="1" spc="-130" dirty="0">
                <a:cs typeface="Arial Black"/>
              </a:rPr>
              <a:t>work </a:t>
            </a:r>
            <a:r>
              <a:rPr lang="en-GB" sz="1400" b="1" spc="-40" dirty="0">
                <a:cs typeface="Arial Black"/>
              </a:rPr>
              <a:t>voluntarily</a:t>
            </a:r>
            <a:r>
              <a:rPr sz="1400" b="1" spc="-70" dirty="0">
                <a:cs typeface="Arial Black"/>
              </a:rPr>
              <a:t> to </a:t>
            </a:r>
            <a:r>
              <a:rPr sz="1400" b="1" spc="-55" dirty="0">
                <a:cs typeface="Arial Black"/>
              </a:rPr>
              <a:t>provide </a:t>
            </a:r>
            <a:r>
              <a:rPr sz="1400" b="1" spc="-85" dirty="0">
                <a:cs typeface="Arial Black"/>
              </a:rPr>
              <a:t>direction, </a:t>
            </a:r>
            <a:r>
              <a:rPr sz="1400" b="1" spc="-75" dirty="0">
                <a:cs typeface="Arial Black"/>
              </a:rPr>
              <a:t>oversight </a:t>
            </a:r>
            <a:r>
              <a:rPr sz="1400" b="1" spc="-10" dirty="0">
                <a:cs typeface="Arial Black"/>
              </a:rPr>
              <a:t>and </a:t>
            </a:r>
            <a:r>
              <a:rPr sz="1400" b="1" spc="-90" dirty="0">
                <a:cs typeface="Arial Black"/>
              </a:rPr>
              <a:t>scrutiny </a:t>
            </a:r>
            <a:r>
              <a:rPr lang="en-GB" sz="1400" b="1" spc="-70" dirty="0">
                <a:cs typeface="Arial Black"/>
              </a:rPr>
              <a:t>of</a:t>
            </a:r>
            <a:r>
              <a:rPr sz="1400" b="1" spc="-70" dirty="0">
                <a:cs typeface="Arial Black"/>
              </a:rPr>
              <a:t> </a:t>
            </a:r>
            <a:r>
              <a:rPr sz="1400" b="1" spc="-60" dirty="0">
                <a:cs typeface="Arial Black"/>
              </a:rPr>
              <a:t>our </a:t>
            </a:r>
            <a:r>
              <a:rPr sz="1400" b="1" spc="-100" dirty="0">
                <a:cs typeface="Arial Black"/>
              </a:rPr>
              <a:t>activities.  </a:t>
            </a:r>
            <a:r>
              <a:rPr sz="1400" b="1" spc="-65" dirty="0">
                <a:cs typeface="Arial Black"/>
              </a:rPr>
              <a:t>Our </a:t>
            </a:r>
            <a:r>
              <a:rPr sz="1400" b="1" spc="-70" dirty="0">
                <a:cs typeface="Arial Black"/>
              </a:rPr>
              <a:t>Board </a:t>
            </a:r>
            <a:r>
              <a:rPr sz="1400" b="1" spc="-80" dirty="0">
                <a:cs typeface="Arial Black"/>
              </a:rPr>
              <a:t>ensures </a:t>
            </a:r>
            <a:r>
              <a:rPr sz="1400" b="1" spc="-65" dirty="0">
                <a:cs typeface="Arial Black"/>
              </a:rPr>
              <a:t>that </a:t>
            </a:r>
            <a:r>
              <a:rPr sz="1400" b="1" spc="-80" dirty="0">
                <a:cs typeface="Arial Black"/>
              </a:rPr>
              <a:t>decisions </a:t>
            </a:r>
            <a:r>
              <a:rPr sz="1400" b="1" spc="-35" dirty="0">
                <a:cs typeface="Arial Black"/>
              </a:rPr>
              <a:t>about </a:t>
            </a:r>
            <a:r>
              <a:rPr sz="1400" b="1" spc="-85" dirty="0">
                <a:cs typeface="Arial Black"/>
              </a:rPr>
              <a:t>priority </a:t>
            </a:r>
            <a:r>
              <a:rPr lang="en-GB" sz="1400" b="1" spc="-55" dirty="0">
                <a:cs typeface="Arial Black"/>
              </a:rPr>
              <a:t>work areas</a:t>
            </a:r>
            <a:r>
              <a:rPr sz="1400" b="1" spc="-130" dirty="0">
                <a:cs typeface="Arial Black"/>
              </a:rPr>
              <a:t> </a:t>
            </a:r>
            <a:r>
              <a:rPr sz="1400" b="1" spc="-85" dirty="0">
                <a:cs typeface="Arial Black"/>
              </a:rPr>
              <a:t>reflect </a:t>
            </a:r>
            <a:r>
              <a:rPr sz="1400" b="1" spc="-70" dirty="0">
                <a:cs typeface="Arial Black"/>
              </a:rPr>
              <a:t>the</a:t>
            </a:r>
            <a:r>
              <a:rPr lang="en-GB" sz="1400" b="1" spc="-70" dirty="0">
                <a:cs typeface="Arial Black"/>
              </a:rPr>
              <a:t> </a:t>
            </a:r>
            <a:r>
              <a:rPr sz="1400" b="1" spc="-70" dirty="0">
                <a:cs typeface="Arial Black"/>
              </a:rPr>
              <a:t>concerns </a:t>
            </a:r>
            <a:r>
              <a:rPr sz="1400" b="1" spc="-10" dirty="0">
                <a:cs typeface="Arial Black"/>
              </a:rPr>
              <a:t>and </a:t>
            </a:r>
            <a:r>
              <a:rPr sz="1400" b="1" spc="-95" dirty="0">
                <a:cs typeface="Arial Black"/>
              </a:rPr>
              <a:t>interests </a:t>
            </a:r>
            <a:r>
              <a:rPr sz="1400" b="1" spc="-55" dirty="0">
                <a:cs typeface="Arial Black"/>
              </a:rPr>
              <a:t>of </a:t>
            </a:r>
            <a:r>
              <a:rPr sz="1400" b="1" spc="-60" dirty="0">
                <a:cs typeface="Arial Black"/>
              </a:rPr>
              <a:t>our </a:t>
            </a:r>
            <a:r>
              <a:rPr sz="1400" b="1" spc="-75" dirty="0">
                <a:cs typeface="Arial Black"/>
              </a:rPr>
              <a:t>diverse </a:t>
            </a:r>
            <a:r>
              <a:rPr sz="1400" b="1" spc="-70" dirty="0">
                <a:cs typeface="Arial Black"/>
              </a:rPr>
              <a:t>local </a:t>
            </a:r>
            <a:r>
              <a:rPr sz="1400" b="1" spc="-65" dirty="0">
                <a:cs typeface="Arial Black"/>
              </a:rPr>
              <a:t>community. </a:t>
            </a:r>
            <a:r>
              <a:rPr sz="1400" b="1" spc="-70" dirty="0">
                <a:cs typeface="Arial Black"/>
              </a:rPr>
              <a:t>Throughout </a:t>
            </a:r>
            <a:r>
              <a:rPr sz="1400" b="1" spc="-65" dirty="0">
                <a:cs typeface="Arial Black"/>
              </a:rPr>
              <a:t>2022/23</a:t>
            </a:r>
            <a:r>
              <a:rPr lang="en-GB" sz="1400" b="1" spc="-65" dirty="0">
                <a:cs typeface="Arial Black"/>
              </a:rPr>
              <a:t>, </a:t>
            </a:r>
            <a:r>
              <a:rPr sz="1400" b="1" spc="-70" dirty="0">
                <a:cs typeface="Arial Black"/>
              </a:rPr>
              <a:t>the Board </a:t>
            </a:r>
            <a:r>
              <a:rPr sz="1400" b="1" spc="-50" dirty="0">
                <a:cs typeface="Arial Black"/>
              </a:rPr>
              <a:t>met </a:t>
            </a:r>
            <a:r>
              <a:rPr lang="en-GB" sz="1400" b="1" spc="-35" dirty="0">
                <a:solidFill>
                  <a:srgbClr val="E73D96"/>
                </a:solidFill>
                <a:cs typeface="Arial Black"/>
              </a:rPr>
              <a:t>four </a:t>
            </a:r>
            <a:r>
              <a:rPr sz="1400" b="1" spc="-80" dirty="0">
                <a:cs typeface="Arial Black"/>
              </a:rPr>
              <a:t>times</a:t>
            </a:r>
            <a:r>
              <a:rPr lang="en-GB" sz="1400" b="1" spc="-80" dirty="0">
                <a:cs typeface="Arial Black"/>
              </a:rPr>
              <a:t>. It made</a:t>
            </a:r>
            <a:r>
              <a:rPr sz="1400" b="1" spc="-5" dirty="0">
                <a:cs typeface="Arial Black"/>
              </a:rPr>
              <a:t> </a:t>
            </a:r>
            <a:r>
              <a:rPr sz="1400" b="1" spc="-80" dirty="0">
                <a:cs typeface="Arial Black"/>
              </a:rPr>
              <a:t>decisions </a:t>
            </a:r>
            <a:r>
              <a:rPr sz="1400" b="1" spc="-40" dirty="0">
                <a:cs typeface="Arial Black"/>
              </a:rPr>
              <a:t>on </a:t>
            </a:r>
            <a:r>
              <a:rPr sz="1400" b="1" spc="-65" dirty="0">
                <a:cs typeface="Arial Black"/>
              </a:rPr>
              <a:t>matters </a:t>
            </a:r>
            <a:r>
              <a:rPr sz="1400" b="1" spc="-70" dirty="0">
                <a:cs typeface="Arial Black"/>
              </a:rPr>
              <a:t>such </a:t>
            </a:r>
            <a:r>
              <a:rPr sz="1400" b="1" spc="-60" dirty="0">
                <a:cs typeface="Arial Black"/>
              </a:rPr>
              <a:t>as</a:t>
            </a:r>
            <a:r>
              <a:rPr lang="en-GB" sz="1400" b="1" spc="-60" dirty="0">
                <a:cs typeface="Arial Black"/>
              </a:rPr>
              <a:t> </a:t>
            </a:r>
            <a:r>
              <a:rPr lang="en-GB" sz="1400" b="1" spc="-50" dirty="0">
                <a:solidFill>
                  <a:srgbClr val="E73D96"/>
                </a:solidFill>
                <a:cs typeface="Arial Black"/>
              </a:rPr>
              <a:t>establishing the Community Listening Ears Programme and consulted on the new NEL ICB Strategy.</a:t>
            </a:r>
            <a:endParaRPr sz="1400" b="1" dirty="0">
              <a:cs typeface="Arial Black"/>
            </a:endParaRPr>
          </a:p>
          <a:p>
            <a:pPr marL="13335">
              <a:lnSpc>
                <a:spcPct val="100000"/>
              </a:lnSpc>
              <a:spcBef>
                <a:spcPts val="1440"/>
              </a:spcBef>
            </a:pPr>
            <a:r>
              <a:rPr sz="1400" b="1" spc="-55" dirty="0">
                <a:cs typeface="Arial Black"/>
              </a:rPr>
              <a:t>We </a:t>
            </a:r>
            <a:r>
              <a:rPr sz="1400" b="1" spc="-75" dirty="0">
                <a:cs typeface="Arial Black"/>
              </a:rPr>
              <a:t>ensure </a:t>
            </a:r>
            <a:r>
              <a:rPr sz="1400" b="1" spc="-85" dirty="0">
                <a:cs typeface="Arial Black"/>
              </a:rPr>
              <a:t>wider </a:t>
            </a:r>
            <a:r>
              <a:rPr sz="1400" b="1" spc="-60" dirty="0">
                <a:cs typeface="Arial Black"/>
              </a:rPr>
              <a:t>public </a:t>
            </a:r>
            <a:r>
              <a:rPr sz="1400" b="1" spc="-70" dirty="0">
                <a:cs typeface="Arial Black"/>
              </a:rPr>
              <a:t>involvement </a:t>
            </a:r>
            <a:r>
              <a:rPr sz="1400" b="1" spc="-85" dirty="0">
                <a:cs typeface="Arial Black"/>
              </a:rPr>
              <a:t>in </a:t>
            </a:r>
            <a:r>
              <a:rPr sz="1400" b="1" spc="-50" dirty="0">
                <a:cs typeface="Arial Black"/>
              </a:rPr>
              <a:t>deciding </a:t>
            </a:r>
            <a:r>
              <a:rPr sz="1400" b="1" spc="-60" dirty="0">
                <a:cs typeface="Arial Black"/>
              </a:rPr>
              <a:t>our </a:t>
            </a:r>
            <a:r>
              <a:rPr sz="1400" b="1" spc="-130" dirty="0">
                <a:cs typeface="Arial Black"/>
              </a:rPr>
              <a:t>work</a:t>
            </a:r>
            <a:r>
              <a:rPr sz="1400" b="1" spc="-65" dirty="0">
                <a:cs typeface="Arial Black"/>
              </a:rPr>
              <a:t> </a:t>
            </a:r>
            <a:r>
              <a:rPr sz="1400" b="1" spc="-100" dirty="0">
                <a:cs typeface="Arial Black"/>
              </a:rPr>
              <a:t>priorities.</a:t>
            </a:r>
            <a:endParaRPr sz="1700" dirty="0">
              <a:latin typeface="Arial Black"/>
              <a:cs typeface="Arial Black"/>
            </a:endParaRPr>
          </a:p>
          <a:p>
            <a:pPr marL="12700">
              <a:lnSpc>
                <a:spcPct val="100000"/>
              </a:lnSpc>
              <a:spcBef>
                <a:spcPts val="1260"/>
              </a:spcBef>
            </a:pPr>
            <a:r>
              <a:rPr sz="2000" b="1" spc="80" dirty="0">
                <a:solidFill>
                  <a:srgbClr val="004F6B"/>
                </a:solidFill>
                <a:latin typeface="+mj-lt"/>
                <a:cs typeface="Arial"/>
              </a:rPr>
              <a:t>Methods</a:t>
            </a:r>
            <a:r>
              <a:rPr sz="2000" b="1" spc="-95" dirty="0">
                <a:solidFill>
                  <a:srgbClr val="004F6B"/>
                </a:solidFill>
                <a:latin typeface="+mj-lt"/>
                <a:cs typeface="Arial"/>
              </a:rPr>
              <a:t> </a:t>
            </a:r>
            <a:r>
              <a:rPr sz="2000" b="1" spc="140" dirty="0">
                <a:solidFill>
                  <a:srgbClr val="004F6B"/>
                </a:solidFill>
                <a:latin typeface="+mj-lt"/>
                <a:cs typeface="Arial"/>
              </a:rPr>
              <a:t>and</a:t>
            </a:r>
            <a:r>
              <a:rPr sz="2000" b="1" spc="-70" dirty="0">
                <a:solidFill>
                  <a:srgbClr val="004F6B"/>
                </a:solidFill>
                <a:latin typeface="+mj-lt"/>
                <a:cs typeface="Arial"/>
              </a:rPr>
              <a:t> </a:t>
            </a:r>
            <a:r>
              <a:rPr sz="2000" b="1" spc="75" dirty="0">
                <a:solidFill>
                  <a:srgbClr val="004F6B"/>
                </a:solidFill>
                <a:latin typeface="+mj-lt"/>
                <a:cs typeface="Arial"/>
              </a:rPr>
              <a:t>systems</a:t>
            </a:r>
            <a:r>
              <a:rPr sz="2000" b="1" spc="-105" dirty="0">
                <a:solidFill>
                  <a:srgbClr val="004F6B"/>
                </a:solidFill>
                <a:latin typeface="+mj-lt"/>
                <a:cs typeface="Arial"/>
              </a:rPr>
              <a:t> </a:t>
            </a:r>
            <a:r>
              <a:rPr sz="2000" b="1" spc="75" dirty="0">
                <a:solidFill>
                  <a:srgbClr val="004F6B"/>
                </a:solidFill>
                <a:latin typeface="+mj-lt"/>
                <a:cs typeface="Arial"/>
              </a:rPr>
              <a:t>used</a:t>
            </a:r>
            <a:r>
              <a:rPr sz="2000" b="1" spc="-90" dirty="0">
                <a:solidFill>
                  <a:srgbClr val="004F6B"/>
                </a:solidFill>
                <a:latin typeface="+mj-lt"/>
                <a:cs typeface="Arial"/>
              </a:rPr>
              <a:t> </a:t>
            </a:r>
            <a:r>
              <a:rPr sz="2000" b="1" spc="55" dirty="0">
                <a:solidFill>
                  <a:srgbClr val="004F6B"/>
                </a:solidFill>
                <a:latin typeface="+mj-lt"/>
                <a:cs typeface="Arial"/>
              </a:rPr>
              <a:t>across</a:t>
            </a:r>
            <a:endParaRPr sz="2000" dirty="0">
              <a:latin typeface="+mj-lt"/>
              <a:cs typeface="Arial"/>
            </a:endParaRPr>
          </a:p>
          <a:p>
            <a:pPr marL="12700">
              <a:lnSpc>
                <a:spcPct val="100000"/>
              </a:lnSpc>
            </a:pPr>
            <a:r>
              <a:rPr sz="2000" b="1" spc="95" dirty="0">
                <a:solidFill>
                  <a:srgbClr val="004F6B"/>
                </a:solidFill>
                <a:latin typeface="+mj-lt"/>
                <a:cs typeface="Arial"/>
              </a:rPr>
              <a:t>the</a:t>
            </a:r>
            <a:r>
              <a:rPr sz="2000" b="1" spc="-80" dirty="0">
                <a:solidFill>
                  <a:srgbClr val="004F6B"/>
                </a:solidFill>
                <a:latin typeface="+mj-lt"/>
                <a:cs typeface="Arial"/>
              </a:rPr>
              <a:t> </a:t>
            </a:r>
            <a:r>
              <a:rPr sz="2000" b="1" spc="110" dirty="0">
                <a:solidFill>
                  <a:srgbClr val="004F6B"/>
                </a:solidFill>
                <a:latin typeface="+mj-lt"/>
                <a:cs typeface="Arial"/>
              </a:rPr>
              <a:t>year</a:t>
            </a:r>
            <a:r>
              <a:rPr sz="2000" b="1" spc="-80" dirty="0">
                <a:solidFill>
                  <a:srgbClr val="004F6B"/>
                </a:solidFill>
                <a:latin typeface="+mj-lt"/>
                <a:cs typeface="Arial"/>
              </a:rPr>
              <a:t> </a:t>
            </a:r>
            <a:r>
              <a:rPr sz="2000" b="1" spc="75" dirty="0">
                <a:solidFill>
                  <a:srgbClr val="004F6B"/>
                </a:solidFill>
                <a:latin typeface="+mj-lt"/>
                <a:cs typeface="Arial"/>
              </a:rPr>
              <a:t>to</a:t>
            </a:r>
            <a:r>
              <a:rPr sz="2000" b="1" spc="-85" dirty="0">
                <a:solidFill>
                  <a:srgbClr val="004F6B"/>
                </a:solidFill>
                <a:latin typeface="+mj-lt"/>
                <a:cs typeface="Arial"/>
              </a:rPr>
              <a:t> </a:t>
            </a:r>
            <a:r>
              <a:rPr sz="2000" b="1" spc="95" dirty="0">
                <a:solidFill>
                  <a:srgbClr val="004F6B"/>
                </a:solidFill>
                <a:latin typeface="+mj-lt"/>
                <a:cs typeface="Arial"/>
              </a:rPr>
              <a:t>obtain</a:t>
            </a:r>
            <a:r>
              <a:rPr sz="2000" b="1" spc="-75" dirty="0">
                <a:solidFill>
                  <a:srgbClr val="004F6B"/>
                </a:solidFill>
                <a:latin typeface="+mj-lt"/>
                <a:cs typeface="Arial"/>
              </a:rPr>
              <a:t> </a:t>
            </a:r>
            <a:r>
              <a:rPr sz="2000" b="1" spc="60" dirty="0">
                <a:solidFill>
                  <a:srgbClr val="004F6B"/>
                </a:solidFill>
                <a:latin typeface="+mj-lt"/>
                <a:cs typeface="Arial"/>
              </a:rPr>
              <a:t>people’s</a:t>
            </a:r>
            <a:r>
              <a:rPr sz="2000" b="1" spc="-95" dirty="0">
                <a:solidFill>
                  <a:srgbClr val="004F6B"/>
                </a:solidFill>
                <a:latin typeface="+mj-lt"/>
                <a:cs typeface="Arial"/>
              </a:rPr>
              <a:t> </a:t>
            </a:r>
            <a:r>
              <a:rPr sz="2000" b="1" spc="65" dirty="0">
                <a:solidFill>
                  <a:srgbClr val="004F6B"/>
                </a:solidFill>
                <a:latin typeface="+mj-lt"/>
                <a:cs typeface="Arial"/>
              </a:rPr>
              <a:t>experiences</a:t>
            </a:r>
            <a:endParaRPr sz="2000" dirty="0">
              <a:latin typeface="+mj-lt"/>
              <a:cs typeface="Arial"/>
            </a:endParaRPr>
          </a:p>
          <a:p>
            <a:pPr marL="12700" marR="431800">
              <a:lnSpc>
                <a:spcPct val="100000"/>
              </a:lnSpc>
              <a:spcBef>
                <a:spcPts val="650"/>
              </a:spcBef>
            </a:pPr>
            <a:r>
              <a:rPr sz="1400" b="1" spc="-55" dirty="0">
                <a:cs typeface="Arial Black"/>
              </a:rPr>
              <a:t>We </a:t>
            </a:r>
            <a:r>
              <a:rPr sz="1400" b="1" spc="-75" dirty="0">
                <a:cs typeface="Arial Black"/>
              </a:rPr>
              <a:t>use </a:t>
            </a:r>
            <a:r>
              <a:rPr sz="1400" b="1" spc="5" dirty="0">
                <a:cs typeface="Arial Black"/>
              </a:rPr>
              <a:t>a </a:t>
            </a:r>
            <a:r>
              <a:rPr sz="1400" b="1" spc="-80" dirty="0">
                <a:cs typeface="Arial Black"/>
              </a:rPr>
              <a:t>wide </a:t>
            </a:r>
            <a:r>
              <a:rPr sz="1400" b="1" spc="-40" dirty="0">
                <a:cs typeface="Arial Black"/>
              </a:rPr>
              <a:t>range </a:t>
            </a:r>
            <a:r>
              <a:rPr sz="1400" b="1" spc="-55" dirty="0">
                <a:cs typeface="Arial Black"/>
              </a:rPr>
              <a:t>of </a:t>
            </a:r>
            <a:r>
              <a:rPr sz="1400" b="1" spc="-40" dirty="0">
                <a:cs typeface="Arial Black"/>
              </a:rPr>
              <a:t>approaches </a:t>
            </a:r>
            <a:r>
              <a:rPr sz="1400" b="1" spc="-70" dirty="0">
                <a:cs typeface="Arial Black"/>
              </a:rPr>
              <a:t>to </a:t>
            </a:r>
            <a:r>
              <a:rPr sz="1400" b="1" spc="-75" dirty="0">
                <a:cs typeface="Arial Black"/>
              </a:rPr>
              <a:t>ensure </a:t>
            </a:r>
            <a:r>
              <a:rPr sz="1400" b="1" spc="-65" dirty="0">
                <a:cs typeface="Arial Black"/>
              </a:rPr>
              <a:t>that </a:t>
            </a:r>
            <a:r>
              <a:rPr sz="1400" b="1" spc="-60" dirty="0">
                <a:cs typeface="Arial Black"/>
              </a:rPr>
              <a:t>as </a:t>
            </a:r>
            <a:r>
              <a:rPr sz="1400" b="1" spc="-25" dirty="0">
                <a:cs typeface="Arial Black"/>
              </a:rPr>
              <a:t>many</a:t>
            </a:r>
            <a:r>
              <a:rPr sz="1400" b="1" spc="-290" dirty="0">
                <a:cs typeface="Arial Black"/>
              </a:rPr>
              <a:t> </a:t>
            </a:r>
            <a:r>
              <a:rPr sz="1400" b="1" spc="-45" dirty="0">
                <a:cs typeface="Arial Black"/>
              </a:rPr>
              <a:t>people </a:t>
            </a:r>
            <a:r>
              <a:rPr sz="1400" b="1" spc="-60" dirty="0">
                <a:cs typeface="Arial Black"/>
              </a:rPr>
              <a:t>as </a:t>
            </a:r>
            <a:r>
              <a:rPr sz="1400" b="1" spc="-70" dirty="0">
                <a:cs typeface="Arial Black"/>
              </a:rPr>
              <a:t>possible</a:t>
            </a:r>
            <a:r>
              <a:rPr lang="en-GB" sz="1400" b="1" spc="-70" dirty="0">
                <a:cs typeface="Arial Black"/>
              </a:rPr>
              <a:t> </a:t>
            </a:r>
            <a:r>
              <a:rPr sz="1400" b="1" spc="-45" dirty="0">
                <a:cs typeface="Arial Black"/>
              </a:rPr>
              <a:t>have </a:t>
            </a:r>
            <a:r>
              <a:rPr sz="1400" b="1" spc="-70" dirty="0">
                <a:cs typeface="Arial Black"/>
              </a:rPr>
              <a:t>the </a:t>
            </a:r>
            <a:r>
              <a:rPr sz="1400" b="1" spc="-60" dirty="0">
                <a:cs typeface="Arial Black"/>
              </a:rPr>
              <a:t>opportunity </a:t>
            </a:r>
            <a:r>
              <a:rPr sz="1400" b="1" spc="-70" dirty="0">
                <a:cs typeface="Arial Black"/>
              </a:rPr>
              <a:t>to </a:t>
            </a:r>
            <a:r>
              <a:rPr sz="1400" b="1" spc="-55" dirty="0">
                <a:cs typeface="Arial Black"/>
              </a:rPr>
              <a:t>provide </a:t>
            </a:r>
            <a:r>
              <a:rPr sz="1400" b="1" spc="-85" dirty="0">
                <a:cs typeface="Arial Black"/>
              </a:rPr>
              <a:t>us </a:t>
            </a:r>
            <a:r>
              <a:rPr sz="1400" b="1" spc="-110" dirty="0">
                <a:cs typeface="Arial Black"/>
              </a:rPr>
              <a:t>with </a:t>
            </a:r>
            <a:r>
              <a:rPr sz="1400" b="1" spc="-80" dirty="0">
                <a:cs typeface="Arial Black"/>
              </a:rPr>
              <a:t>insight </a:t>
            </a:r>
            <a:r>
              <a:rPr lang="en-GB" sz="1400" b="1" spc="-35" dirty="0">
                <a:cs typeface="Arial Black"/>
              </a:rPr>
              <a:t>into</a:t>
            </a:r>
            <a:r>
              <a:rPr sz="1400" b="1" spc="-35" dirty="0">
                <a:cs typeface="Arial Black"/>
              </a:rPr>
              <a:t> </a:t>
            </a:r>
            <a:r>
              <a:rPr sz="1400" b="1" spc="-90" dirty="0">
                <a:cs typeface="Arial Black"/>
              </a:rPr>
              <a:t>their </a:t>
            </a:r>
            <a:r>
              <a:rPr sz="1400" b="1" spc="-80" dirty="0">
                <a:cs typeface="Arial Black"/>
              </a:rPr>
              <a:t>experience </a:t>
            </a:r>
            <a:r>
              <a:rPr sz="1400" b="1" spc="-55" dirty="0">
                <a:cs typeface="Arial Black"/>
              </a:rPr>
              <a:t>of </a:t>
            </a:r>
            <a:r>
              <a:rPr sz="1400" b="1" spc="-65" dirty="0">
                <a:cs typeface="Arial Black"/>
              </a:rPr>
              <a:t>using</a:t>
            </a:r>
            <a:r>
              <a:rPr lang="en-GB" sz="1400" b="1" spc="-65" dirty="0">
                <a:cs typeface="Arial Black"/>
              </a:rPr>
              <a:t> </a:t>
            </a:r>
            <a:r>
              <a:rPr sz="1400" b="1" spc="-105" dirty="0">
                <a:cs typeface="Arial Black"/>
              </a:rPr>
              <a:t>services. </a:t>
            </a:r>
            <a:r>
              <a:rPr sz="1400" b="1" spc="-70" dirty="0">
                <a:cs typeface="Arial Black"/>
              </a:rPr>
              <a:t>During </a:t>
            </a:r>
            <a:r>
              <a:rPr sz="1400" b="1" spc="-65" dirty="0">
                <a:cs typeface="Arial Black"/>
              </a:rPr>
              <a:t>2022/23</a:t>
            </a:r>
            <a:r>
              <a:rPr lang="en-GB" sz="1400" b="1" spc="-65" dirty="0">
                <a:cs typeface="Arial Black"/>
              </a:rPr>
              <a:t>,</a:t>
            </a:r>
            <a:r>
              <a:rPr sz="1400" b="1" spc="-65" dirty="0">
                <a:cs typeface="Arial Black"/>
              </a:rPr>
              <a:t> </a:t>
            </a:r>
            <a:r>
              <a:rPr sz="1400" b="1" spc="-105" dirty="0">
                <a:cs typeface="Arial Black"/>
              </a:rPr>
              <a:t>we </a:t>
            </a:r>
            <a:r>
              <a:rPr sz="1400" b="1" spc="-45" dirty="0">
                <a:cs typeface="Arial Black"/>
              </a:rPr>
              <a:t>have </a:t>
            </a:r>
            <a:r>
              <a:rPr sz="1400" b="1" spc="-40" dirty="0">
                <a:cs typeface="Arial Black"/>
              </a:rPr>
              <a:t>been </a:t>
            </a:r>
            <a:r>
              <a:rPr sz="1400" b="1" spc="-55" dirty="0">
                <a:cs typeface="Arial Black"/>
              </a:rPr>
              <a:t>available </a:t>
            </a:r>
            <a:r>
              <a:rPr sz="1400" b="1" spc="-35" dirty="0">
                <a:cs typeface="Arial Black"/>
              </a:rPr>
              <a:t>by </a:t>
            </a:r>
            <a:r>
              <a:rPr sz="1400" b="1" spc="-65" dirty="0">
                <a:cs typeface="Arial Black"/>
              </a:rPr>
              <a:t>phone </a:t>
            </a:r>
            <a:r>
              <a:rPr sz="1400" b="1" spc="-80" dirty="0">
                <a:cs typeface="Arial Black"/>
              </a:rPr>
              <a:t>email, </a:t>
            </a:r>
            <a:r>
              <a:rPr sz="1400" b="1" spc="-45" dirty="0">
                <a:cs typeface="Arial Black"/>
              </a:rPr>
              <a:t>provided </a:t>
            </a:r>
            <a:r>
              <a:rPr sz="1400" b="1" spc="5" dirty="0">
                <a:cs typeface="Arial Black"/>
              </a:rPr>
              <a:t>a</a:t>
            </a:r>
            <a:r>
              <a:rPr lang="en-GB" sz="1400" b="1" spc="5" dirty="0">
                <a:cs typeface="Arial Black"/>
              </a:rPr>
              <a:t> web form</a:t>
            </a:r>
            <a:r>
              <a:rPr sz="1400" b="1" spc="-55" dirty="0">
                <a:cs typeface="Arial Black"/>
              </a:rPr>
              <a:t> </a:t>
            </a:r>
            <a:r>
              <a:rPr sz="1400" b="1" spc="-40" dirty="0">
                <a:cs typeface="Arial Black"/>
              </a:rPr>
              <a:t>on </a:t>
            </a:r>
            <a:r>
              <a:rPr sz="1400" b="1" spc="-60" dirty="0">
                <a:cs typeface="Arial Black"/>
              </a:rPr>
              <a:t>our </a:t>
            </a:r>
            <a:r>
              <a:rPr sz="1400" b="1" spc="-90" dirty="0">
                <a:cs typeface="Arial Black"/>
              </a:rPr>
              <a:t>website </a:t>
            </a:r>
            <a:r>
              <a:rPr sz="1400" b="1" spc="-10" dirty="0">
                <a:cs typeface="Arial Black"/>
              </a:rPr>
              <a:t>and </a:t>
            </a:r>
            <a:r>
              <a:rPr sz="1400" b="1" spc="-55" dirty="0">
                <a:cs typeface="Arial Black"/>
              </a:rPr>
              <a:t>through </a:t>
            </a:r>
            <a:r>
              <a:rPr sz="1400" b="1" spc="-80" dirty="0">
                <a:cs typeface="Arial Black"/>
              </a:rPr>
              <a:t>social </a:t>
            </a:r>
            <a:r>
              <a:rPr sz="1400" b="1" spc="-55" dirty="0">
                <a:cs typeface="Arial Black"/>
              </a:rPr>
              <a:t>media, </a:t>
            </a:r>
            <a:r>
              <a:rPr sz="1400" b="1" spc="-60" dirty="0">
                <a:cs typeface="Arial Black"/>
              </a:rPr>
              <a:t>as </a:t>
            </a:r>
            <a:r>
              <a:rPr sz="1400" b="1" spc="-114" dirty="0">
                <a:cs typeface="Arial Black"/>
              </a:rPr>
              <a:t>well </a:t>
            </a:r>
            <a:r>
              <a:rPr sz="1400" b="1" spc="-60" dirty="0">
                <a:cs typeface="Arial Black"/>
              </a:rPr>
              <a:t>as </a:t>
            </a:r>
            <a:r>
              <a:rPr sz="1400" b="1" spc="-55" dirty="0">
                <a:cs typeface="Arial Black"/>
              </a:rPr>
              <a:t>attending</a:t>
            </a:r>
            <a:r>
              <a:rPr lang="en-GB" sz="1400" b="1" spc="-55" dirty="0">
                <a:cs typeface="Arial Black"/>
              </a:rPr>
              <a:t> </a:t>
            </a:r>
            <a:r>
              <a:rPr sz="1400" b="1" spc="-60" dirty="0">
                <a:cs typeface="Arial Black"/>
              </a:rPr>
              <a:t>meetings </a:t>
            </a:r>
            <a:r>
              <a:rPr sz="1400" b="1" spc="-55" dirty="0">
                <a:cs typeface="Arial Black"/>
              </a:rPr>
              <a:t>of community </a:t>
            </a:r>
            <a:r>
              <a:rPr sz="1400" b="1" spc="-50" dirty="0">
                <a:cs typeface="Arial Black"/>
              </a:rPr>
              <a:t>groups </a:t>
            </a:r>
            <a:r>
              <a:rPr sz="1400" b="1" spc="-10" dirty="0">
                <a:cs typeface="Arial Black"/>
              </a:rPr>
              <a:t>and</a:t>
            </a:r>
            <a:r>
              <a:rPr lang="en-GB" sz="1400" b="1" spc="-10" dirty="0">
                <a:cs typeface="Arial Black"/>
              </a:rPr>
              <a:t> </a:t>
            </a:r>
            <a:r>
              <a:rPr sz="1400" b="1" spc="-80" dirty="0">
                <a:cs typeface="Arial Black"/>
              </a:rPr>
              <a:t>forums.</a:t>
            </a:r>
            <a:endParaRPr sz="1400" b="1" dirty="0">
              <a:cs typeface="Arial Black"/>
            </a:endParaRPr>
          </a:p>
          <a:p>
            <a:pPr marL="12700" marR="374015">
              <a:lnSpc>
                <a:spcPct val="100000"/>
              </a:lnSpc>
              <a:spcBef>
                <a:spcPts val="600"/>
              </a:spcBef>
            </a:pPr>
            <a:r>
              <a:rPr sz="1400" b="1" spc="-55" dirty="0">
                <a:cs typeface="Arial Black"/>
              </a:rPr>
              <a:t>We </a:t>
            </a:r>
            <a:r>
              <a:rPr sz="1400" b="1" spc="-75" dirty="0">
                <a:cs typeface="Arial Black"/>
              </a:rPr>
              <a:t>ensure </a:t>
            </a:r>
            <a:r>
              <a:rPr sz="1400" b="1" spc="-65" dirty="0">
                <a:cs typeface="Arial Black"/>
              </a:rPr>
              <a:t>that </a:t>
            </a:r>
            <a:r>
              <a:rPr sz="1400" b="1" spc="-100" dirty="0">
                <a:cs typeface="Arial Black"/>
              </a:rPr>
              <a:t>this </a:t>
            </a:r>
            <a:r>
              <a:rPr sz="1400" b="1" spc="-45" dirty="0">
                <a:cs typeface="Arial Black"/>
              </a:rPr>
              <a:t>annual </a:t>
            </a:r>
            <a:r>
              <a:rPr sz="1400" b="1" spc="-65" dirty="0">
                <a:cs typeface="Arial Black"/>
              </a:rPr>
              <a:t>report </a:t>
            </a:r>
            <a:r>
              <a:rPr sz="1400" b="1" spc="-125" dirty="0">
                <a:cs typeface="Arial Black"/>
              </a:rPr>
              <a:t>is </a:t>
            </a:r>
            <a:r>
              <a:rPr sz="1400" b="1" spc="-5" dirty="0">
                <a:cs typeface="Arial Black"/>
              </a:rPr>
              <a:t>made </a:t>
            </a:r>
            <a:r>
              <a:rPr sz="1400" b="1" spc="-55" dirty="0">
                <a:cs typeface="Arial Black"/>
              </a:rPr>
              <a:t>available </a:t>
            </a:r>
            <a:r>
              <a:rPr sz="1400" b="1" spc="-70" dirty="0">
                <a:cs typeface="Arial Black"/>
              </a:rPr>
              <a:t>to </a:t>
            </a:r>
            <a:r>
              <a:rPr sz="1400" b="1" spc="-60" dirty="0">
                <a:cs typeface="Arial Black"/>
              </a:rPr>
              <a:t>as </a:t>
            </a:r>
            <a:r>
              <a:rPr sz="1400" b="1" spc="-25" dirty="0">
                <a:cs typeface="Arial Black"/>
              </a:rPr>
              <a:t>many </a:t>
            </a:r>
            <a:r>
              <a:rPr sz="1400" b="1" spc="-40" dirty="0">
                <a:cs typeface="Arial Black"/>
              </a:rPr>
              <a:t>members </a:t>
            </a:r>
            <a:r>
              <a:rPr sz="1400" b="1" spc="-55" dirty="0">
                <a:cs typeface="Arial Black"/>
              </a:rPr>
              <a:t>of</a:t>
            </a:r>
            <a:r>
              <a:rPr sz="1400" b="1" spc="-185" dirty="0">
                <a:cs typeface="Arial Black"/>
              </a:rPr>
              <a:t> </a:t>
            </a:r>
            <a:r>
              <a:rPr sz="1400" b="1" spc="-70" dirty="0">
                <a:cs typeface="Arial Black"/>
              </a:rPr>
              <a:t>the</a:t>
            </a:r>
            <a:r>
              <a:rPr lang="en-GB" sz="1400" b="1" spc="-70" dirty="0">
                <a:cs typeface="Arial Black"/>
              </a:rPr>
              <a:t> </a:t>
            </a:r>
            <a:r>
              <a:rPr sz="1400" b="1" spc="-60" dirty="0">
                <a:cs typeface="Arial Black"/>
              </a:rPr>
              <a:t>public </a:t>
            </a:r>
            <a:r>
              <a:rPr sz="1400" b="1" spc="-10" dirty="0">
                <a:cs typeface="Arial Black"/>
              </a:rPr>
              <a:t>and </a:t>
            </a:r>
            <a:r>
              <a:rPr sz="1400" b="1" spc="-55" dirty="0">
                <a:cs typeface="Arial Black"/>
              </a:rPr>
              <a:t>partner </a:t>
            </a:r>
            <a:r>
              <a:rPr sz="1400" b="1" spc="-65" dirty="0" err="1">
                <a:cs typeface="Arial Black"/>
              </a:rPr>
              <a:t>organisations</a:t>
            </a:r>
            <a:r>
              <a:rPr sz="1400" b="1" spc="-65" dirty="0">
                <a:cs typeface="Arial Black"/>
              </a:rPr>
              <a:t> </a:t>
            </a:r>
            <a:r>
              <a:rPr sz="1400" b="1" spc="-60" dirty="0">
                <a:cs typeface="Arial Black"/>
              </a:rPr>
              <a:t>as </a:t>
            </a:r>
            <a:r>
              <a:rPr sz="1400" b="1" spc="-85" dirty="0">
                <a:cs typeface="Arial Black"/>
              </a:rPr>
              <a:t>possible. </a:t>
            </a:r>
            <a:r>
              <a:rPr sz="1400" b="1" spc="-55" dirty="0">
                <a:cs typeface="Arial Black"/>
              </a:rPr>
              <a:t>We </a:t>
            </a:r>
            <a:r>
              <a:rPr sz="1400" b="1" spc="-135" dirty="0">
                <a:cs typeface="Arial Black"/>
              </a:rPr>
              <a:t>will </a:t>
            </a:r>
            <a:r>
              <a:rPr sz="1400" b="1" spc="-65" dirty="0">
                <a:cs typeface="Arial Black"/>
              </a:rPr>
              <a:t>publish </a:t>
            </a:r>
            <a:r>
              <a:rPr sz="1400" b="1" spc="-120" dirty="0">
                <a:cs typeface="Arial Black"/>
              </a:rPr>
              <a:t>it </a:t>
            </a:r>
            <a:r>
              <a:rPr sz="1400" b="1" spc="-40" dirty="0">
                <a:cs typeface="Arial Black"/>
              </a:rPr>
              <a:t>on </a:t>
            </a:r>
            <a:r>
              <a:rPr sz="1400" b="1" spc="-60" dirty="0">
                <a:cs typeface="Arial Black"/>
              </a:rPr>
              <a:t>our </a:t>
            </a:r>
            <a:r>
              <a:rPr sz="1400" b="1" spc="-90" dirty="0">
                <a:cs typeface="Arial Black"/>
              </a:rPr>
              <a:t>website</a:t>
            </a:r>
            <a:r>
              <a:rPr lang="en-GB" sz="1400" b="1" spc="-90" dirty="0">
                <a:cs typeface="Arial Black"/>
              </a:rPr>
              <a:t>: </a:t>
            </a:r>
          </a:p>
          <a:p>
            <a:pPr marL="12700" marR="374015">
              <a:lnSpc>
                <a:spcPct val="100000"/>
              </a:lnSpc>
              <a:spcBef>
                <a:spcPts val="600"/>
              </a:spcBef>
            </a:pPr>
            <a:r>
              <a:rPr lang="en-GB" sz="1400" b="1" spc="-65" dirty="0">
                <a:solidFill>
                  <a:srgbClr val="E73D96"/>
                </a:solidFill>
                <a:cs typeface="Arial Black"/>
              </a:rPr>
              <a:t>https://www.healthwatchnewham.co.uk/</a:t>
            </a:r>
            <a:r>
              <a:rPr lang="en-GB" sz="1400" b="1" spc="-60" dirty="0">
                <a:cs typeface="Arial Black"/>
              </a:rPr>
              <a:t>.</a:t>
            </a:r>
            <a:endParaRPr sz="1400" b="1" dirty="0">
              <a:cs typeface="Arial Black"/>
            </a:endParaRPr>
          </a:p>
          <a:p>
            <a:pPr>
              <a:lnSpc>
                <a:spcPct val="100000"/>
              </a:lnSpc>
              <a:spcBef>
                <a:spcPts val="25"/>
              </a:spcBef>
            </a:pPr>
            <a:endParaRPr sz="2450" dirty="0">
              <a:latin typeface="Arial Black"/>
              <a:cs typeface="Arial Black"/>
            </a:endParaRPr>
          </a:p>
          <a:p>
            <a:pPr marL="12700">
              <a:lnSpc>
                <a:spcPct val="100000"/>
              </a:lnSpc>
            </a:pPr>
            <a:r>
              <a:rPr sz="2000" b="1" spc="30" dirty="0">
                <a:solidFill>
                  <a:srgbClr val="004F6B"/>
                </a:solidFill>
                <a:latin typeface="+mj-lt"/>
                <a:cs typeface="Arial"/>
              </a:rPr>
              <a:t>Responses </a:t>
            </a:r>
            <a:r>
              <a:rPr sz="2000" b="1" spc="70" dirty="0">
                <a:solidFill>
                  <a:srgbClr val="004F6B"/>
                </a:solidFill>
                <a:latin typeface="+mj-lt"/>
                <a:cs typeface="Arial"/>
              </a:rPr>
              <a:t>to</a:t>
            </a:r>
            <a:r>
              <a:rPr sz="2000" b="1" spc="-225" dirty="0">
                <a:solidFill>
                  <a:srgbClr val="004F6B"/>
                </a:solidFill>
                <a:latin typeface="+mj-lt"/>
                <a:cs typeface="Arial"/>
              </a:rPr>
              <a:t> </a:t>
            </a:r>
            <a:r>
              <a:rPr sz="2000" b="1" spc="105" dirty="0">
                <a:solidFill>
                  <a:srgbClr val="004F6B"/>
                </a:solidFill>
                <a:latin typeface="+mj-lt"/>
                <a:cs typeface="Arial"/>
              </a:rPr>
              <a:t>recommendations</a:t>
            </a:r>
            <a:endParaRPr sz="2000" dirty="0">
              <a:latin typeface="+mj-lt"/>
              <a:cs typeface="Arial"/>
            </a:endParaRPr>
          </a:p>
          <a:p>
            <a:pPr marL="12700" marR="260350">
              <a:lnSpc>
                <a:spcPct val="100000"/>
              </a:lnSpc>
              <a:spcBef>
                <a:spcPts val="650"/>
              </a:spcBef>
            </a:pPr>
            <a:r>
              <a:rPr lang="en-GB" sz="1400" b="1" spc="-55" dirty="0">
                <a:cs typeface="Arial Black"/>
              </a:rPr>
              <a:t>Four providers</a:t>
            </a:r>
            <a:r>
              <a:rPr sz="1400" b="1" spc="-80" dirty="0">
                <a:cs typeface="Arial Black"/>
              </a:rPr>
              <a:t> </a:t>
            </a:r>
            <a:r>
              <a:rPr lang="en-GB" sz="1400" b="1" spc="-40" dirty="0">
                <a:cs typeface="Arial Black"/>
              </a:rPr>
              <a:t>have yet to</a:t>
            </a:r>
            <a:r>
              <a:rPr sz="1400" b="1" spc="-65" dirty="0">
                <a:cs typeface="Arial Black"/>
              </a:rPr>
              <a:t> </a:t>
            </a:r>
            <a:r>
              <a:rPr sz="1400" b="1" spc="-50" dirty="0">
                <a:cs typeface="Arial Black"/>
              </a:rPr>
              <a:t>respond </a:t>
            </a:r>
            <a:r>
              <a:rPr sz="1400" b="1" spc="-70" dirty="0">
                <a:cs typeface="Arial Black"/>
              </a:rPr>
              <a:t>to </a:t>
            </a:r>
            <a:r>
              <a:rPr sz="1400" b="1" spc="-75" dirty="0">
                <a:cs typeface="Arial Black"/>
              </a:rPr>
              <a:t>requests </a:t>
            </a:r>
            <a:r>
              <a:rPr sz="1400" b="1" spc="-70" dirty="0">
                <a:cs typeface="Arial Black"/>
              </a:rPr>
              <a:t>for </a:t>
            </a:r>
            <a:r>
              <a:rPr sz="1400" b="1" spc="-60" dirty="0">
                <a:cs typeface="Arial Black"/>
              </a:rPr>
              <a:t>information </a:t>
            </a:r>
            <a:r>
              <a:rPr sz="1400" b="1" spc="-65" dirty="0">
                <a:cs typeface="Arial Black"/>
              </a:rPr>
              <a:t>or</a:t>
            </a:r>
            <a:r>
              <a:rPr lang="en-GB" sz="1400" b="1" spc="-65" dirty="0">
                <a:cs typeface="Arial Black"/>
              </a:rPr>
              <a:t> </a:t>
            </a:r>
            <a:r>
              <a:rPr sz="1400" b="1" spc="-60" dirty="0">
                <a:cs typeface="Arial Black"/>
              </a:rPr>
              <a:t>recommendations. </a:t>
            </a:r>
            <a:r>
              <a:rPr lang="en-GB" sz="1400" b="1" spc="-100" dirty="0">
                <a:cs typeface="Arial Black"/>
              </a:rPr>
              <a:t>We escalated no issues or suggestions</a:t>
            </a:r>
            <a:r>
              <a:rPr sz="1400" b="1" spc="-85" dirty="0">
                <a:cs typeface="Arial Black"/>
              </a:rPr>
              <a:t> </a:t>
            </a:r>
            <a:r>
              <a:rPr sz="1400" b="1" spc="-70" dirty="0">
                <a:cs typeface="Arial Black"/>
              </a:rPr>
              <a:t>to</a:t>
            </a:r>
            <a:r>
              <a:rPr lang="en-GB" sz="1400" b="1" spc="-70" dirty="0">
                <a:cs typeface="Arial Black"/>
              </a:rPr>
              <a:t> the </a:t>
            </a:r>
            <a:r>
              <a:rPr sz="1400" b="1" spc="-80" dirty="0">
                <a:cs typeface="Arial Black"/>
              </a:rPr>
              <a:t>Healthwatch </a:t>
            </a:r>
            <a:r>
              <a:rPr sz="1400" b="1" spc="-65" dirty="0">
                <a:cs typeface="Arial Black"/>
              </a:rPr>
              <a:t>England Committee, </a:t>
            </a:r>
            <a:r>
              <a:rPr sz="1400" b="1" spc="-80" dirty="0">
                <a:cs typeface="Arial Black"/>
              </a:rPr>
              <a:t>so </a:t>
            </a:r>
            <a:r>
              <a:rPr lang="en-GB" sz="1400" b="1" spc="-80" dirty="0">
                <a:cs typeface="Arial Black"/>
              </a:rPr>
              <a:t>there were </a:t>
            </a:r>
            <a:r>
              <a:rPr sz="1400" b="1" spc="-40" dirty="0">
                <a:cs typeface="Arial Black"/>
              </a:rPr>
              <a:t>no </a:t>
            </a:r>
            <a:r>
              <a:rPr sz="1400" b="1" spc="-80" dirty="0">
                <a:cs typeface="Arial Black"/>
              </a:rPr>
              <a:t>resulting </a:t>
            </a:r>
            <a:r>
              <a:rPr sz="1400" b="1" spc="-100" dirty="0">
                <a:cs typeface="Arial Black"/>
              </a:rPr>
              <a:t>reviews </a:t>
            </a:r>
            <a:r>
              <a:rPr sz="1400" b="1" spc="-65" dirty="0">
                <a:cs typeface="Arial Black"/>
              </a:rPr>
              <a:t>or</a:t>
            </a:r>
            <a:r>
              <a:rPr sz="1400" b="1" spc="-70" dirty="0">
                <a:cs typeface="Arial Black"/>
              </a:rPr>
              <a:t> </a:t>
            </a:r>
            <a:r>
              <a:rPr sz="1400" b="1" spc="-85" dirty="0">
                <a:cs typeface="Arial Black"/>
              </a:rPr>
              <a:t>investigations.</a:t>
            </a:r>
            <a:endParaRPr sz="1400" b="1" dirty="0">
              <a:cs typeface="Arial Black"/>
            </a:endParaRPr>
          </a:p>
          <a:p>
            <a:pPr>
              <a:lnSpc>
                <a:spcPct val="100000"/>
              </a:lnSpc>
              <a:spcBef>
                <a:spcPts val="5"/>
              </a:spcBef>
            </a:pPr>
            <a:endParaRPr sz="1400" b="1" dirty="0">
              <a:cs typeface="Arial Black"/>
            </a:endParaRPr>
          </a:p>
          <a:p>
            <a:pPr marL="12700">
              <a:lnSpc>
                <a:spcPct val="100000"/>
              </a:lnSpc>
            </a:pPr>
            <a:r>
              <a:rPr sz="2000" b="1" spc="70" dirty="0">
                <a:solidFill>
                  <a:srgbClr val="004F6B"/>
                </a:solidFill>
                <a:latin typeface="+mj-lt"/>
                <a:cs typeface="Arial"/>
              </a:rPr>
              <a:t>Taking</a:t>
            </a:r>
            <a:r>
              <a:rPr sz="2000" b="1" spc="-90" dirty="0">
                <a:solidFill>
                  <a:srgbClr val="004F6B"/>
                </a:solidFill>
                <a:latin typeface="+mj-lt"/>
                <a:cs typeface="Arial"/>
              </a:rPr>
              <a:t> </a:t>
            </a:r>
            <a:r>
              <a:rPr sz="2000" b="1" spc="60" dirty="0">
                <a:solidFill>
                  <a:srgbClr val="004F6B"/>
                </a:solidFill>
                <a:latin typeface="+mj-lt"/>
                <a:cs typeface="Arial"/>
              </a:rPr>
              <a:t>people’s</a:t>
            </a:r>
            <a:r>
              <a:rPr sz="2000" b="1" spc="-85" dirty="0">
                <a:solidFill>
                  <a:srgbClr val="004F6B"/>
                </a:solidFill>
                <a:latin typeface="+mj-lt"/>
                <a:cs typeface="Arial"/>
              </a:rPr>
              <a:t> </a:t>
            </a:r>
            <a:r>
              <a:rPr sz="2000" b="1" spc="60" dirty="0">
                <a:solidFill>
                  <a:srgbClr val="004F6B"/>
                </a:solidFill>
                <a:latin typeface="+mj-lt"/>
                <a:cs typeface="Arial"/>
              </a:rPr>
              <a:t>experiences</a:t>
            </a:r>
            <a:r>
              <a:rPr sz="2000" b="1" spc="-105" dirty="0">
                <a:solidFill>
                  <a:srgbClr val="004F6B"/>
                </a:solidFill>
                <a:latin typeface="+mj-lt"/>
                <a:cs typeface="Arial"/>
              </a:rPr>
              <a:t> </a:t>
            </a:r>
            <a:r>
              <a:rPr sz="2000" b="1" spc="70" dirty="0">
                <a:solidFill>
                  <a:srgbClr val="004F6B"/>
                </a:solidFill>
                <a:latin typeface="+mj-lt"/>
                <a:cs typeface="Arial"/>
              </a:rPr>
              <a:t>to</a:t>
            </a:r>
            <a:r>
              <a:rPr sz="2000" b="1" spc="-75" dirty="0">
                <a:solidFill>
                  <a:srgbClr val="004F6B"/>
                </a:solidFill>
                <a:latin typeface="+mj-lt"/>
                <a:cs typeface="Arial"/>
              </a:rPr>
              <a:t> </a:t>
            </a:r>
            <a:r>
              <a:rPr lang="en-GB" sz="2000" b="1" spc="55" dirty="0">
                <a:solidFill>
                  <a:srgbClr val="004F6B"/>
                </a:solidFill>
                <a:latin typeface="+mj-lt"/>
                <a:cs typeface="Arial"/>
              </a:rPr>
              <a:t>decision-makers</a:t>
            </a:r>
            <a:endParaRPr sz="2000" dirty="0">
              <a:latin typeface="+mj-lt"/>
              <a:cs typeface="Arial"/>
            </a:endParaRPr>
          </a:p>
          <a:p>
            <a:pPr marL="12700">
              <a:lnSpc>
                <a:spcPct val="100000"/>
              </a:lnSpc>
              <a:spcBef>
                <a:spcPts val="645"/>
              </a:spcBef>
            </a:pPr>
            <a:r>
              <a:rPr sz="1400" b="1" spc="-55" dirty="0">
                <a:cs typeface="Arial Black"/>
              </a:rPr>
              <a:t>We </a:t>
            </a:r>
            <a:r>
              <a:rPr sz="1400" b="1" spc="-75" dirty="0">
                <a:cs typeface="Arial Black"/>
              </a:rPr>
              <a:t>ensure </a:t>
            </a:r>
            <a:r>
              <a:rPr sz="1400" b="1" spc="-65" dirty="0">
                <a:cs typeface="Arial Black"/>
              </a:rPr>
              <a:t>that </a:t>
            </a:r>
            <a:r>
              <a:rPr sz="1400" b="1" spc="-45" dirty="0">
                <a:cs typeface="Arial Black"/>
              </a:rPr>
              <a:t>people </a:t>
            </a:r>
            <a:r>
              <a:rPr sz="1400" b="1" spc="-75" dirty="0">
                <a:cs typeface="Arial Black"/>
              </a:rPr>
              <a:t>who </a:t>
            </a:r>
            <a:r>
              <a:rPr sz="1400" b="1" spc="-35" dirty="0">
                <a:cs typeface="Arial Black"/>
              </a:rPr>
              <a:t>can </a:t>
            </a:r>
            <a:r>
              <a:rPr lang="en-GB" sz="1400" b="1" spc="-65" dirty="0">
                <a:cs typeface="Arial Black"/>
              </a:rPr>
              <a:t>decide</a:t>
            </a:r>
            <a:r>
              <a:rPr sz="1400" b="1" spc="-80" dirty="0">
                <a:cs typeface="Arial Black"/>
              </a:rPr>
              <a:t> </a:t>
            </a:r>
            <a:r>
              <a:rPr sz="1400" b="1" spc="-35" dirty="0">
                <a:cs typeface="Arial Black"/>
              </a:rPr>
              <a:t>about </a:t>
            </a:r>
            <a:r>
              <a:rPr sz="1400" b="1" spc="-90" dirty="0">
                <a:cs typeface="Arial Black"/>
              </a:rPr>
              <a:t>services </a:t>
            </a:r>
            <a:r>
              <a:rPr sz="1400" b="1" spc="-50" dirty="0">
                <a:cs typeface="Arial Black"/>
              </a:rPr>
              <a:t>hear </a:t>
            </a:r>
            <a:r>
              <a:rPr sz="1400" b="1" spc="-35" dirty="0">
                <a:cs typeface="Arial Black"/>
              </a:rPr>
              <a:t>about</a:t>
            </a:r>
            <a:r>
              <a:rPr sz="1400" b="1" spc="-155" dirty="0">
                <a:cs typeface="Arial Black"/>
              </a:rPr>
              <a:t> </a:t>
            </a:r>
            <a:r>
              <a:rPr sz="1400" b="1" spc="-70" dirty="0">
                <a:cs typeface="Arial Black"/>
              </a:rPr>
              <a:t>the</a:t>
            </a:r>
            <a:r>
              <a:rPr lang="en-GB" sz="1400" b="1" dirty="0">
                <a:cs typeface="Arial Black"/>
              </a:rPr>
              <a:t> </a:t>
            </a:r>
            <a:r>
              <a:rPr lang="en-GB" sz="1400" b="1" spc="-80" dirty="0">
                <a:cs typeface="Arial Black"/>
              </a:rPr>
              <a:t>insights</a:t>
            </a:r>
            <a:r>
              <a:rPr sz="1400" b="1" spc="-80" dirty="0">
                <a:cs typeface="Arial Black"/>
              </a:rPr>
              <a:t> </a:t>
            </a:r>
            <a:r>
              <a:rPr sz="1400" b="1" spc="-10" dirty="0">
                <a:cs typeface="Arial Black"/>
              </a:rPr>
              <a:t>and </a:t>
            </a:r>
            <a:r>
              <a:rPr sz="1400" b="1" spc="-85" dirty="0">
                <a:cs typeface="Arial Black"/>
              </a:rPr>
              <a:t>experiences </a:t>
            </a:r>
            <a:r>
              <a:rPr sz="1400" b="1" spc="-55" dirty="0">
                <a:cs typeface="Arial Black"/>
              </a:rPr>
              <a:t>shared </a:t>
            </a:r>
            <a:r>
              <a:rPr sz="1400" b="1" spc="-110" dirty="0">
                <a:cs typeface="Arial Black"/>
              </a:rPr>
              <a:t>with</a:t>
            </a:r>
            <a:r>
              <a:rPr sz="1400" b="1" spc="-190" dirty="0">
                <a:cs typeface="Arial Black"/>
              </a:rPr>
              <a:t> </a:t>
            </a:r>
            <a:r>
              <a:rPr sz="1400" b="1" spc="-120" dirty="0">
                <a:cs typeface="Arial Black"/>
              </a:rPr>
              <a:t>us.</a:t>
            </a:r>
            <a:endParaRPr sz="1400" b="1" dirty="0">
              <a:cs typeface="Arial Black"/>
            </a:endParaRPr>
          </a:p>
          <a:p>
            <a:pPr marL="12700" marR="153035">
              <a:lnSpc>
                <a:spcPct val="100000"/>
              </a:lnSpc>
              <a:spcBef>
                <a:spcPts val="600"/>
              </a:spcBef>
            </a:pPr>
            <a:r>
              <a:rPr lang="en-GB" sz="1400" b="1" spc="-120" dirty="0">
                <a:cs typeface="Arial Black"/>
              </a:rPr>
              <a:t>For example, we take information to Newham Health and Wellbeing Board and Health and Adult Care Scrutiny in our local authority area</a:t>
            </a:r>
            <a:r>
              <a:rPr lang="en-GB" sz="1400" b="1" spc="-70" dirty="0">
                <a:cs typeface="Arial Black"/>
              </a:rPr>
              <a:t>. </a:t>
            </a:r>
            <a:endParaRPr sz="1400" b="1" dirty="0">
              <a:cs typeface="Arial Black"/>
            </a:endParaRPr>
          </a:p>
          <a:p>
            <a:pPr marL="12700" marR="5080">
              <a:lnSpc>
                <a:spcPct val="100000"/>
              </a:lnSpc>
              <a:spcBef>
                <a:spcPts val="600"/>
              </a:spcBef>
            </a:pPr>
            <a:r>
              <a:rPr sz="1400" b="1" spc="-55" dirty="0">
                <a:cs typeface="Arial Black"/>
              </a:rPr>
              <a:t>We </a:t>
            </a:r>
            <a:r>
              <a:rPr sz="1400" b="1" spc="-70" dirty="0">
                <a:cs typeface="Arial Black"/>
              </a:rPr>
              <a:t>also </a:t>
            </a:r>
            <a:r>
              <a:rPr sz="1400" b="1" spc="-95" dirty="0">
                <a:cs typeface="Arial Black"/>
              </a:rPr>
              <a:t>take </a:t>
            </a:r>
            <a:r>
              <a:rPr sz="1400" b="1" spc="-80" dirty="0">
                <a:cs typeface="Arial Black"/>
              </a:rPr>
              <a:t>insight </a:t>
            </a:r>
            <a:r>
              <a:rPr sz="1400" b="1" spc="-10" dirty="0">
                <a:cs typeface="Arial Black"/>
              </a:rPr>
              <a:t>and </a:t>
            </a:r>
            <a:r>
              <a:rPr sz="1400" b="1" spc="-85" dirty="0">
                <a:cs typeface="Arial Black"/>
              </a:rPr>
              <a:t>experiences </a:t>
            </a:r>
            <a:r>
              <a:rPr sz="1400" b="1" spc="-70" dirty="0">
                <a:cs typeface="Arial Black"/>
              </a:rPr>
              <a:t>to </a:t>
            </a:r>
            <a:r>
              <a:rPr lang="en-GB" sz="1400" b="1" spc="-75" dirty="0">
                <a:cs typeface="Arial Black"/>
              </a:rPr>
              <a:t>Newham Health and Care Partnership decision-makers</a:t>
            </a:r>
            <a:r>
              <a:rPr lang="en-GB" sz="1400" b="1" spc="-20" dirty="0">
                <a:solidFill>
                  <a:srgbClr val="000000"/>
                </a:solidFill>
                <a:cs typeface="Arial Black"/>
              </a:rPr>
              <a:t>. We are also part of the NEL Healthwatch group operating across NEL and have been commissioned by the NEL ICB to provide a community insights programme.</a:t>
            </a:r>
            <a:r>
              <a:rPr lang="en-GB" sz="1400" b="1" spc="-20" dirty="0">
                <a:solidFill>
                  <a:srgbClr val="DB3B8E"/>
                </a:solidFill>
                <a:cs typeface="Arial Black"/>
              </a:rPr>
              <a:t> </a:t>
            </a:r>
            <a:r>
              <a:rPr sz="1400" b="1" spc="-55" dirty="0">
                <a:cs typeface="Arial Black"/>
              </a:rPr>
              <a:t>We </a:t>
            </a:r>
            <a:r>
              <a:rPr sz="1400" b="1" spc="-70" dirty="0">
                <a:cs typeface="Arial Black"/>
              </a:rPr>
              <a:t>also </a:t>
            </a:r>
            <a:r>
              <a:rPr sz="1400" b="1" spc="-65" dirty="0">
                <a:cs typeface="Arial Black"/>
              </a:rPr>
              <a:t>share </a:t>
            </a:r>
            <a:r>
              <a:rPr sz="1400" b="1" spc="-60" dirty="0">
                <a:cs typeface="Arial Black"/>
              </a:rPr>
              <a:t>our </a:t>
            </a:r>
            <a:r>
              <a:rPr sz="1400" b="1" spc="-20" dirty="0">
                <a:cs typeface="Arial Black"/>
              </a:rPr>
              <a:t>data </a:t>
            </a:r>
            <a:r>
              <a:rPr sz="1400" b="1" spc="-110" dirty="0">
                <a:cs typeface="Arial Black"/>
              </a:rPr>
              <a:t>with </a:t>
            </a:r>
            <a:r>
              <a:rPr sz="1400" b="1" spc="-80" dirty="0">
                <a:cs typeface="Arial Black"/>
              </a:rPr>
              <a:t>Healthwatch  </a:t>
            </a:r>
            <a:r>
              <a:rPr sz="1400" b="1" spc="-65" dirty="0">
                <a:cs typeface="Arial Black"/>
              </a:rPr>
              <a:t>England </a:t>
            </a:r>
            <a:r>
              <a:rPr sz="1400" b="1" spc="-70" dirty="0">
                <a:cs typeface="Arial Black"/>
              </a:rPr>
              <a:t>to </a:t>
            </a:r>
            <a:r>
              <a:rPr sz="1400" b="1" spc="-55" dirty="0">
                <a:cs typeface="Arial Black"/>
              </a:rPr>
              <a:t>help address </a:t>
            </a:r>
            <a:r>
              <a:rPr sz="1400" b="1" spc="-65" dirty="0">
                <a:cs typeface="Arial Black"/>
              </a:rPr>
              <a:t>health </a:t>
            </a:r>
            <a:r>
              <a:rPr sz="1400" b="1" spc="-10" dirty="0">
                <a:cs typeface="Arial Black"/>
              </a:rPr>
              <a:t>and </a:t>
            </a:r>
            <a:r>
              <a:rPr sz="1400" b="1" spc="-55" dirty="0">
                <a:cs typeface="Arial Black"/>
              </a:rPr>
              <a:t>care </a:t>
            </a:r>
            <a:r>
              <a:rPr sz="1400" b="1" spc="-100" dirty="0">
                <a:cs typeface="Arial Black"/>
              </a:rPr>
              <a:t>issues </a:t>
            </a:r>
            <a:r>
              <a:rPr sz="1400" b="1" spc="-50" dirty="0">
                <a:cs typeface="Arial Black"/>
              </a:rPr>
              <a:t>at </a:t>
            </a:r>
            <a:r>
              <a:rPr sz="1400" b="1" spc="5" dirty="0">
                <a:cs typeface="Arial Black"/>
              </a:rPr>
              <a:t>a </a:t>
            </a:r>
            <a:r>
              <a:rPr sz="1400" b="1" spc="-60" dirty="0">
                <a:cs typeface="Arial Black"/>
              </a:rPr>
              <a:t>national</a:t>
            </a:r>
            <a:r>
              <a:rPr sz="1400" b="1" spc="-285" dirty="0">
                <a:cs typeface="Arial Black"/>
              </a:rPr>
              <a:t> </a:t>
            </a:r>
            <a:r>
              <a:rPr sz="1400" b="1" spc="-105" dirty="0">
                <a:cs typeface="Arial Black"/>
              </a:rPr>
              <a:t>level.</a:t>
            </a:r>
            <a:endParaRPr sz="1400" b="1" dirty="0">
              <a:cs typeface="Arial Black"/>
            </a:endParaRPr>
          </a:p>
        </p:txBody>
      </p:sp>
      <p:sp>
        <p:nvSpPr>
          <p:cNvPr id="6" name="object 6"/>
          <p:cNvSpPr txBox="1">
            <a:spLocks noGrp="1"/>
          </p:cNvSpPr>
          <p:nvPr>
            <p:ph type="sldNum" sz="quarter" idx="7"/>
          </p:nvPr>
        </p:nvSpPr>
        <p:spPr>
          <a:xfrm>
            <a:off x="33223" y="10083418"/>
            <a:ext cx="323850" cy="268663"/>
          </a:xfrm>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27</a:t>
            </a:fld>
            <a:endParaRPr spc="80"/>
          </a:p>
        </p:txBody>
      </p:sp>
      <p:sp>
        <p:nvSpPr>
          <p:cNvPr id="8" name="object 12">
            <a:extLst>
              <a:ext uri="{FF2B5EF4-FFF2-40B4-BE49-F238E27FC236}">
                <a16:creationId xmlns:a16="http://schemas.microsoft.com/office/drawing/2014/main" id="{0D6570DD-F542-DB9F-3D7D-5BF7EC149830}"/>
              </a:ext>
            </a:extLst>
          </p:cNvPr>
          <p:cNvSpPr txBox="1">
            <a:spLocks/>
          </p:cNvSpPr>
          <p:nvPr/>
        </p:nvSpPr>
        <p:spPr>
          <a:xfrm>
            <a:off x="451266" y="10034045"/>
            <a:ext cx="2833269" cy="295594"/>
          </a:xfrm>
          <a:prstGeom prst="rect">
            <a:avLst/>
          </a:prstGeom>
        </p:spPr>
        <p:txBody>
          <a:bodyPr vert="horz" wrap="square" lIns="0" tIns="1841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45"/>
              </a:spcBef>
            </a:pPr>
            <a:r>
              <a:rPr lang="en-GB" sz="800" spc="5">
                <a:solidFill>
                  <a:srgbClr val="565655"/>
                </a:solidFill>
                <a:latin typeface="Verdana"/>
              </a:rPr>
              <a:t>Healthwatch</a:t>
            </a:r>
            <a:r>
              <a:rPr lang="en-GB" spc="-85"/>
              <a:t> </a:t>
            </a:r>
            <a:r>
              <a:rPr lang="en-GB" sz="800" spc="5">
                <a:solidFill>
                  <a:srgbClr val="565655"/>
                </a:solidFill>
                <a:latin typeface="Verdana"/>
              </a:rPr>
              <a:t>Newham Annual Report 2022/23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6912" y="7635308"/>
            <a:ext cx="6245606" cy="2297903"/>
          </a:xfrm>
          <a:custGeom>
            <a:avLst/>
            <a:gdLst/>
            <a:ahLst/>
            <a:cxnLst/>
            <a:rect l="l" t="t" r="r" b="b"/>
            <a:pathLst>
              <a:path w="5814060" h="3061970">
                <a:moveTo>
                  <a:pt x="5813933" y="0"/>
                </a:moveTo>
                <a:lnTo>
                  <a:pt x="0" y="0"/>
                </a:lnTo>
                <a:lnTo>
                  <a:pt x="0" y="3061461"/>
                </a:lnTo>
                <a:lnTo>
                  <a:pt x="5813933" y="3061461"/>
                </a:lnTo>
                <a:lnTo>
                  <a:pt x="5813933" y="0"/>
                </a:lnTo>
                <a:close/>
              </a:path>
            </a:pathLst>
          </a:custGeom>
          <a:solidFill>
            <a:srgbClr val="F5F9FD"/>
          </a:solidFill>
        </p:spPr>
        <p:txBody>
          <a:bodyPr wrap="square" lIns="0" tIns="0" rIns="0" bIns="0" rtlCol="0"/>
          <a:lstStyle/>
          <a:p>
            <a:endParaRPr/>
          </a:p>
        </p:txBody>
      </p:sp>
      <p:graphicFrame>
        <p:nvGraphicFramePr>
          <p:cNvPr id="3" name="object 3"/>
          <p:cNvGraphicFramePr>
            <a:graphicFrameLocks noGrp="1"/>
          </p:cNvGraphicFramePr>
          <p:nvPr>
            <p:extLst>
              <p:ext uri="{D42A27DB-BD31-4B8C-83A1-F6EECF244321}">
                <p14:modId xmlns:p14="http://schemas.microsoft.com/office/powerpoint/2010/main" val="3809312127"/>
              </p:ext>
            </p:extLst>
          </p:nvPr>
        </p:nvGraphicFramePr>
        <p:xfrm>
          <a:off x="450639" y="7788275"/>
          <a:ext cx="6224876" cy="1747953"/>
        </p:xfrm>
        <a:graphic>
          <a:graphicData uri="http://schemas.openxmlformats.org/drawingml/2006/table">
            <a:tbl>
              <a:tblPr firstRow="1" bandRow="1">
                <a:tableStyleId>{2D5ABB26-0587-4C30-8999-92F81FD0307C}</a:tableStyleId>
              </a:tblPr>
              <a:tblGrid>
                <a:gridCol w="2884676">
                  <a:extLst>
                    <a:ext uri="{9D8B030D-6E8A-4147-A177-3AD203B41FA5}">
                      <a16:colId xmlns:a16="http://schemas.microsoft.com/office/drawing/2014/main" val="20000"/>
                    </a:ext>
                  </a:extLst>
                </a:gridCol>
                <a:gridCol w="3340200">
                  <a:extLst>
                    <a:ext uri="{9D8B030D-6E8A-4147-A177-3AD203B41FA5}">
                      <a16:colId xmlns:a16="http://schemas.microsoft.com/office/drawing/2014/main" val="20001"/>
                    </a:ext>
                  </a:extLst>
                </a:gridCol>
              </a:tblGrid>
              <a:tr h="352218">
                <a:tc>
                  <a:txBody>
                    <a:bodyPr/>
                    <a:lstStyle/>
                    <a:p>
                      <a:pPr marL="71755">
                        <a:lnSpc>
                          <a:spcPct val="100000"/>
                        </a:lnSpc>
                        <a:spcBef>
                          <a:spcPts val="480"/>
                        </a:spcBef>
                      </a:pPr>
                      <a:r>
                        <a:rPr sz="1200" b="1" spc="30">
                          <a:latin typeface="Arial"/>
                          <a:cs typeface="Arial"/>
                        </a:rPr>
                        <a:t>Project/</a:t>
                      </a:r>
                      <a:r>
                        <a:rPr sz="1200" b="1" spc="5">
                          <a:latin typeface="Arial"/>
                          <a:cs typeface="Arial"/>
                        </a:rPr>
                        <a:t> </a:t>
                      </a:r>
                      <a:r>
                        <a:rPr sz="1200" b="1" spc="65">
                          <a:latin typeface="Arial"/>
                          <a:cs typeface="Arial"/>
                        </a:rPr>
                        <a:t>activity</a:t>
                      </a:r>
                      <a:endParaRPr sz="1200">
                        <a:latin typeface="Arial"/>
                        <a:cs typeface="Arial"/>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tc>
                  <a:txBody>
                    <a:bodyPr/>
                    <a:lstStyle/>
                    <a:p>
                      <a:pPr marL="72390">
                        <a:lnSpc>
                          <a:spcPct val="100000"/>
                        </a:lnSpc>
                        <a:spcBef>
                          <a:spcPts val="480"/>
                        </a:spcBef>
                      </a:pPr>
                      <a:r>
                        <a:rPr sz="1200" b="1" spc="60">
                          <a:latin typeface="Arial"/>
                          <a:cs typeface="Arial"/>
                        </a:rPr>
                        <a:t>Changes</a:t>
                      </a:r>
                      <a:r>
                        <a:rPr sz="1200" b="1" spc="-160">
                          <a:latin typeface="Arial"/>
                          <a:cs typeface="Arial"/>
                        </a:rPr>
                        <a:t> </a:t>
                      </a:r>
                      <a:r>
                        <a:rPr sz="1200" b="1" spc="125">
                          <a:latin typeface="Arial"/>
                          <a:cs typeface="Arial"/>
                        </a:rPr>
                        <a:t>made</a:t>
                      </a:r>
                      <a:r>
                        <a:rPr sz="1200" b="1" spc="-165">
                          <a:latin typeface="Arial"/>
                          <a:cs typeface="Arial"/>
                        </a:rPr>
                        <a:t> </a:t>
                      </a:r>
                      <a:r>
                        <a:rPr sz="1200" b="1" spc="40">
                          <a:latin typeface="Arial"/>
                          <a:cs typeface="Arial"/>
                        </a:rPr>
                        <a:t>to</a:t>
                      </a:r>
                      <a:r>
                        <a:rPr sz="1200" b="1" spc="-210">
                          <a:latin typeface="Arial"/>
                          <a:cs typeface="Arial"/>
                        </a:rPr>
                        <a:t> </a:t>
                      </a:r>
                      <a:r>
                        <a:rPr sz="1200" b="1" spc="35">
                          <a:latin typeface="Arial"/>
                          <a:cs typeface="Arial"/>
                        </a:rPr>
                        <a:t>services</a:t>
                      </a:r>
                      <a:endParaRPr sz="1200">
                        <a:latin typeface="Arial"/>
                        <a:cs typeface="Arial"/>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extLst>
                  <a:ext uri="{0D108BD9-81ED-4DB2-BD59-A6C34878D82A}">
                    <a16:rowId xmlns:a16="http://schemas.microsoft.com/office/drawing/2014/main" val="10000"/>
                  </a:ext>
                </a:extLst>
              </a:tr>
              <a:tr h="465245">
                <a:tc>
                  <a:txBody>
                    <a:bodyPr/>
                    <a:lstStyle/>
                    <a:p>
                      <a:pPr>
                        <a:lnSpc>
                          <a:spcPct val="100000"/>
                        </a:lnSpc>
                      </a:pPr>
                      <a:r>
                        <a:rPr lang="en-GB" sz="1400" b="1">
                          <a:latin typeface="+mn-lt"/>
                          <a:cs typeface="Times New Roman"/>
                        </a:rPr>
                        <a:t>Community Listening Ears</a:t>
                      </a:r>
                      <a:endParaRPr sz="1400" b="1">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tc>
                  <a:txBody>
                    <a:bodyPr/>
                    <a:lstStyle/>
                    <a:p>
                      <a:pPr>
                        <a:lnSpc>
                          <a:spcPct val="100000"/>
                        </a:lnSpc>
                      </a:pPr>
                      <a:r>
                        <a:rPr lang="en-GB" sz="1400" b="1">
                          <a:latin typeface="+mn-lt"/>
                          <a:cs typeface="Times New Roman"/>
                        </a:rPr>
                        <a:t>Providing a nuanced resident voice to service providers and decision makers</a:t>
                      </a:r>
                      <a:endParaRPr sz="1400" b="1">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extLst>
                  <a:ext uri="{0D108BD9-81ED-4DB2-BD59-A6C34878D82A}">
                    <a16:rowId xmlns:a16="http://schemas.microsoft.com/office/drawing/2014/main" val="10001"/>
                  </a:ext>
                </a:extLst>
              </a:tr>
              <a:tr h="465245">
                <a:tc>
                  <a:txBody>
                    <a:bodyPr/>
                    <a:lstStyle/>
                    <a:p>
                      <a:pPr>
                        <a:lnSpc>
                          <a:spcPct val="100000"/>
                        </a:lnSpc>
                      </a:pPr>
                      <a:r>
                        <a:rPr lang="en-GB" sz="1400" b="1">
                          <a:latin typeface="+mn-lt"/>
                          <a:cs typeface="Times New Roman"/>
                        </a:rPr>
                        <a:t>Maternity Choices</a:t>
                      </a:r>
                      <a:endParaRPr sz="1400" b="1">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tc>
                  <a:txBody>
                    <a:bodyPr/>
                    <a:lstStyle/>
                    <a:p>
                      <a:pPr>
                        <a:lnSpc>
                          <a:spcPct val="100000"/>
                        </a:lnSpc>
                      </a:pPr>
                      <a:r>
                        <a:rPr lang="en-GB" sz="1400" b="1">
                          <a:latin typeface="+mn-lt"/>
                          <a:cs typeface="Times New Roman"/>
                        </a:rPr>
                        <a:t>Demonstrating how Newham women make their maternity choices</a:t>
                      </a:r>
                      <a:endParaRPr sz="1400" b="1">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extLst>
                  <a:ext uri="{0D108BD9-81ED-4DB2-BD59-A6C34878D82A}">
                    <a16:rowId xmlns:a16="http://schemas.microsoft.com/office/drawing/2014/main" val="10002"/>
                  </a:ext>
                </a:extLst>
              </a:tr>
              <a:tr h="465245">
                <a:tc>
                  <a:txBody>
                    <a:bodyPr/>
                    <a:lstStyle/>
                    <a:p>
                      <a:pPr>
                        <a:lnSpc>
                          <a:spcPct val="100000"/>
                        </a:lnSpc>
                      </a:pPr>
                      <a:r>
                        <a:rPr lang="en-GB" sz="1400" b="1" dirty="0">
                          <a:latin typeface="+mn-lt"/>
                          <a:cs typeface="Times New Roman"/>
                        </a:rPr>
                        <a:t>Newham Hospital Discharge Project</a:t>
                      </a:r>
                      <a:endParaRPr sz="1400" b="1" dirty="0">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tc>
                  <a:txBody>
                    <a:bodyPr/>
                    <a:lstStyle/>
                    <a:p>
                      <a:pPr>
                        <a:lnSpc>
                          <a:spcPct val="100000"/>
                        </a:lnSpc>
                      </a:pPr>
                      <a:r>
                        <a:rPr lang="en-GB" sz="1400" b="1" dirty="0">
                          <a:latin typeface="+mn-lt"/>
                          <a:cs typeface="Times New Roman"/>
                        </a:rPr>
                        <a:t>Reviewed the Hospital Discharge Process with patients and staff</a:t>
                      </a:r>
                      <a:endParaRPr sz="1400" b="1" dirty="0">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extLst>
                  <a:ext uri="{0D108BD9-81ED-4DB2-BD59-A6C34878D82A}">
                    <a16:rowId xmlns:a16="http://schemas.microsoft.com/office/drawing/2014/main" val="10003"/>
                  </a:ext>
                </a:extLst>
              </a:tr>
            </a:tbl>
          </a:graphicData>
        </a:graphic>
      </p:graphicFrame>
      <p:sp>
        <p:nvSpPr>
          <p:cNvPr id="4" name="object 4"/>
          <p:cNvSpPr/>
          <p:nvPr/>
        </p:nvSpPr>
        <p:spPr>
          <a:xfrm>
            <a:off x="489000" y="1592395"/>
            <a:ext cx="6171070" cy="2945765"/>
          </a:xfrm>
          <a:custGeom>
            <a:avLst/>
            <a:gdLst/>
            <a:ahLst/>
            <a:cxnLst/>
            <a:rect l="l" t="t" r="r" b="b"/>
            <a:pathLst>
              <a:path w="5814060" h="2945765">
                <a:moveTo>
                  <a:pt x="5813933" y="0"/>
                </a:moveTo>
                <a:lnTo>
                  <a:pt x="0" y="0"/>
                </a:lnTo>
                <a:lnTo>
                  <a:pt x="0" y="2945384"/>
                </a:lnTo>
                <a:lnTo>
                  <a:pt x="5813933" y="2945384"/>
                </a:lnTo>
                <a:lnTo>
                  <a:pt x="5813933" y="0"/>
                </a:lnTo>
                <a:close/>
              </a:path>
            </a:pathLst>
          </a:custGeom>
          <a:solidFill>
            <a:srgbClr val="F5F9FD"/>
          </a:solidFill>
        </p:spPr>
        <p:txBody>
          <a:bodyPr wrap="square" lIns="0" tIns="0" rIns="0" bIns="0" rtlCol="0"/>
          <a:lstStyle/>
          <a:p>
            <a:endParaRPr/>
          </a:p>
        </p:txBody>
      </p:sp>
      <p:sp>
        <p:nvSpPr>
          <p:cNvPr id="5" name="object 5"/>
          <p:cNvSpPr/>
          <p:nvPr/>
        </p:nvSpPr>
        <p:spPr>
          <a:xfrm>
            <a:off x="505205" y="442721"/>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6" name="object 6"/>
          <p:cNvSpPr txBox="1"/>
          <p:nvPr/>
        </p:nvSpPr>
        <p:spPr>
          <a:xfrm>
            <a:off x="489000" y="421073"/>
            <a:ext cx="5549900" cy="1180451"/>
          </a:xfrm>
          <a:prstGeom prst="rect">
            <a:avLst/>
          </a:prstGeom>
        </p:spPr>
        <p:txBody>
          <a:bodyPr vert="horz" wrap="square" lIns="0" tIns="135255" rIns="0" bIns="0" rtlCol="0">
            <a:spAutoFit/>
          </a:bodyPr>
          <a:lstStyle/>
          <a:p>
            <a:pPr marL="12700">
              <a:lnSpc>
                <a:spcPct val="100000"/>
              </a:lnSpc>
              <a:spcBef>
                <a:spcPts val="1065"/>
              </a:spcBef>
            </a:pPr>
            <a:r>
              <a:rPr sz="2000" b="1" spc="15" dirty="0">
                <a:solidFill>
                  <a:srgbClr val="004F6B"/>
                </a:solidFill>
                <a:latin typeface="+mj-lt"/>
                <a:cs typeface="Arial"/>
              </a:rPr>
              <a:t>Enter </a:t>
            </a:r>
            <a:r>
              <a:rPr sz="2000" b="1" spc="140" dirty="0">
                <a:solidFill>
                  <a:srgbClr val="004F6B"/>
                </a:solidFill>
                <a:latin typeface="+mj-lt"/>
                <a:cs typeface="Arial"/>
              </a:rPr>
              <a:t>and</a:t>
            </a:r>
            <a:r>
              <a:rPr sz="2000" b="1" spc="-165" dirty="0">
                <a:solidFill>
                  <a:srgbClr val="004F6B"/>
                </a:solidFill>
                <a:latin typeface="+mj-lt"/>
                <a:cs typeface="Arial"/>
              </a:rPr>
              <a:t> </a:t>
            </a:r>
            <a:r>
              <a:rPr sz="2000" b="1" spc="75" dirty="0">
                <a:solidFill>
                  <a:srgbClr val="004F6B"/>
                </a:solidFill>
                <a:latin typeface="+mj-lt"/>
                <a:cs typeface="Arial"/>
              </a:rPr>
              <a:t>view</a:t>
            </a:r>
            <a:endParaRPr sz="2000" dirty="0">
              <a:latin typeface="+mj-lt"/>
              <a:cs typeface="Arial"/>
            </a:endParaRPr>
          </a:p>
          <a:p>
            <a:pPr marL="12700">
              <a:lnSpc>
                <a:spcPct val="100000"/>
              </a:lnSpc>
              <a:spcBef>
                <a:spcPts val="650"/>
              </a:spcBef>
            </a:pPr>
            <a:r>
              <a:rPr sz="1400" b="1" spc="-135" dirty="0">
                <a:solidFill>
                  <a:srgbClr val="000000"/>
                </a:solidFill>
                <a:cs typeface="Arial Black"/>
              </a:rPr>
              <a:t>This </a:t>
            </a:r>
            <a:r>
              <a:rPr sz="1400" b="1" spc="-85" dirty="0">
                <a:solidFill>
                  <a:srgbClr val="000000"/>
                </a:solidFill>
                <a:cs typeface="Arial Black"/>
              </a:rPr>
              <a:t>year, </a:t>
            </a:r>
            <a:r>
              <a:rPr sz="1400" b="1" spc="-105" dirty="0">
                <a:solidFill>
                  <a:srgbClr val="000000"/>
                </a:solidFill>
                <a:cs typeface="Arial Black"/>
              </a:rPr>
              <a:t>we </a:t>
            </a:r>
            <a:r>
              <a:rPr sz="1400" b="1" spc="-5" dirty="0">
                <a:solidFill>
                  <a:srgbClr val="000000"/>
                </a:solidFill>
                <a:cs typeface="Arial Black"/>
              </a:rPr>
              <a:t>made </a:t>
            </a:r>
            <a:r>
              <a:rPr lang="en-GB" sz="1400" b="1" spc="-35" dirty="0">
                <a:solidFill>
                  <a:srgbClr val="000000"/>
                </a:solidFill>
                <a:cs typeface="Arial Black"/>
              </a:rPr>
              <a:t>five </a:t>
            </a:r>
            <a:r>
              <a:rPr sz="1400" b="1" spc="-114" dirty="0">
                <a:solidFill>
                  <a:srgbClr val="000000"/>
                </a:solidFill>
                <a:cs typeface="Arial Black"/>
              </a:rPr>
              <a:t>Enter </a:t>
            </a:r>
            <a:r>
              <a:rPr sz="1400" b="1" spc="-10" dirty="0">
                <a:solidFill>
                  <a:srgbClr val="000000"/>
                </a:solidFill>
                <a:cs typeface="Arial Black"/>
              </a:rPr>
              <a:t>and </a:t>
            </a:r>
            <a:r>
              <a:rPr sz="1400" b="1" spc="-120" dirty="0">
                <a:solidFill>
                  <a:srgbClr val="000000"/>
                </a:solidFill>
                <a:cs typeface="Arial Black"/>
              </a:rPr>
              <a:t>View </a:t>
            </a:r>
            <a:r>
              <a:rPr sz="1400" b="1" spc="-125" dirty="0">
                <a:solidFill>
                  <a:srgbClr val="000000"/>
                </a:solidFill>
                <a:cs typeface="Arial Black"/>
              </a:rPr>
              <a:t>visits. </a:t>
            </a:r>
            <a:r>
              <a:rPr sz="1400" b="1" spc="-55" dirty="0">
                <a:solidFill>
                  <a:srgbClr val="000000"/>
                </a:solidFill>
                <a:cs typeface="Arial Black"/>
              </a:rPr>
              <a:t>We </a:t>
            </a:r>
            <a:r>
              <a:rPr sz="1400" b="1" spc="-5" dirty="0">
                <a:solidFill>
                  <a:srgbClr val="000000"/>
                </a:solidFill>
                <a:cs typeface="Arial Black"/>
              </a:rPr>
              <a:t>made</a:t>
            </a:r>
            <a:r>
              <a:rPr sz="1400" b="1" spc="-45" dirty="0">
                <a:solidFill>
                  <a:srgbClr val="000000"/>
                </a:solidFill>
                <a:cs typeface="Arial Black"/>
              </a:rPr>
              <a:t> </a:t>
            </a:r>
            <a:r>
              <a:rPr lang="en-GB" sz="1400" b="1" spc="-35" dirty="0">
                <a:solidFill>
                  <a:srgbClr val="000000"/>
                </a:solidFill>
                <a:cs typeface="Arial Black"/>
              </a:rPr>
              <a:t>23</a:t>
            </a:r>
            <a:r>
              <a:rPr lang="en-GB" sz="1400" b="1" dirty="0">
                <a:solidFill>
                  <a:srgbClr val="000000"/>
                </a:solidFill>
                <a:cs typeface="Arial Black"/>
              </a:rPr>
              <a:t> </a:t>
            </a:r>
            <a:r>
              <a:rPr sz="1400" b="1" spc="-50" dirty="0">
                <a:solidFill>
                  <a:srgbClr val="000000"/>
                </a:solidFill>
                <a:cs typeface="Arial Black"/>
              </a:rPr>
              <a:t>recommendations </a:t>
            </a:r>
            <a:r>
              <a:rPr sz="1400" b="1" spc="-65" dirty="0">
                <a:solidFill>
                  <a:srgbClr val="000000"/>
                </a:solidFill>
                <a:cs typeface="Arial Black"/>
              </a:rPr>
              <a:t>or </a:t>
            </a:r>
            <a:r>
              <a:rPr sz="1400" b="1" spc="-70" dirty="0">
                <a:solidFill>
                  <a:srgbClr val="000000"/>
                </a:solidFill>
                <a:cs typeface="Arial Black"/>
              </a:rPr>
              <a:t>actions </a:t>
            </a:r>
            <a:r>
              <a:rPr sz="1400" b="1" spc="-60" dirty="0">
                <a:solidFill>
                  <a:srgbClr val="000000"/>
                </a:solidFill>
                <a:cs typeface="Arial Black"/>
              </a:rPr>
              <a:t>as </a:t>
            </a:r>
            <a:r>
              <a:rPr sz="1400" b="1" spc="5" dirty="0">
                <a:solidFill>
                  <a:srgbClr val="000000"/>
                </a:solidFill>
                <a:cs typeface="Arial Black"/>
              </a:rPr>
              <a:t>a </a:t>
            </a:r>
            <a:r>
              <a:rPr sz="1400" b="1" spc="-95" dirty="0">
                <a:solidFill>
                  <a:srgbClr val="000000"/>
                </a:solidFill>
                <a:cs typeface="Arial Black"/>
              </a:rPr>
              <a:t>result </a:t>
            </a:r>
            <a:r>
              <a:rPr sz="1400" b="1" spc="-55" dirty="0">
                <a:solidFill>
                  <a:srgbClr val="000000"/>
                </a:solidFill>
                <a:cs typeface="Arial Black"/>
              </a:rPr>
              <a:t>of </a:t>
            </a:r>
            <a:r>
              <a:rPr sz="1400" b="1" spc="-100" dirty="0">
                <a:solidFill>
                  <a:srgbClr val="000000"/>
                </a:solidFill>
                <a:cs typeface="Arial Black"/>
              </a:rPr>
              <a:t>this</a:t>
            </a:r>
            <a:r>
              <a:rPr sz="1400" b="1" spc="-175" dirty="0">
                <a:solidFill>
                  <a:srgbClr val="000000"/>
                </a:solidFill>
                <a:cs typeface="Arial Black"/>
              </a:rPr>
              <a:t> </a:t>
            </a:r>
            <a:r>
              <a:rPr sz="1400" b="1" spc="-95" dirty="0">
                <a:solidFill>
                  <a:srgbClr val="000000"/>
                </a:solidFill>
                <a:cs typeface="Arial Black"/>
              </a:rPr>
              <a:t>activity</a:t>
            </a:r>
            <a:r>
              <a:rPr sz="1400" b="1" spc="-95" dirty="0">
                <a:cs typeface="Arial Black"/>
              </a:rPr>
              <a:t>.</a:t>
            </a:r>
            <a:r>
              <a:rPr lang="en-GB" sz="1400" b="1" spc="-95" dirty="0">
                <a:cs typeface="Arial Black"/>
              </a:rPr>
              <a:t> Our focus was primarily to visit smaller homes in the borough.</a:t>
            </a:r>
            <a:endParaRPr sz="1400" b="1" dirty="0">
              <a:cs typeface="Arial Black"/>
            </a:endParaRPr>
          </a:p>
        </p:txBody>
      </p:sp>
      <p:sp>
        <p:nvSpPr>
          <p:cNvPr id="10" name="object 1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80" dirty="0"/>
              <a:t>28</a:t>
            </a:fld>
            <a:endParaRPr spc="80"/>
          </a:p>
        </p:txBody>
      </p:sp>
      <p:sp>
        <p:nvSpPr>
          <p:cNvPr id="7" name="object 7"/>
          <p:cNvSpPr txBox="1"/>
          <p:nvPr/>
        </p:nvSpPr>
        <p:spPr>
          <a:xfrm>
            <a:off x="451266" y="4897937"/>
            <a:ext cx="6208804" cy="2135200"/>
          </a:xfrm>
          <a:prstGeom prst="rect">
            <a:avLst/>
          </a:prstGeom>
        </p:spPr>
        <p:txBody>
          <a:bodyPr vert="horz" wrap="square" lIns="0" tIns="135890" rIns="0" bIns="0" rtlCol="0">
            <a:spAutoFit/>
          </a:bodyPr>
          <a:lstStyle/>
          <a:p>
            <a:pPr marL="12700">
              <a:lnSpc>
                <a:spcPct val="100000"/>
              </a:lnSpc>
              <a:spcBef>
                <a:spcPts val="1070"/>
              </a:spcBef>
            </a:pPr>
            <a:r>
              <a:rPr sz="2000" b="1" spc="100" dirty="0">
                <a:solidFill>
                  <a:srgbClr val="004F6B"/>
                </a:solidFill>
                <a:latin typeface="+mj-lt"/>
                <a:cs typeface="Arial"/>
              </a:rPr>
              <a:t>Healthwatch</a:t>
            </a:r>
            <a:r>
              <a:rPr sz="2000" b="1" spc="-80" dirty="0">
                <a:solidFill>
                  <a:srgbClr val="004F6B"/>
                </a:solidFill>
                <a:latin typeface="+mj-lt"/>
                <a:cs typeface="Arial"/>
              </a:rPr>
              <a:t> </a:t>
            </a:r>
            <a:r>
              <a:rPr sz="2000" b="1" spc="75" dirty="0">
                <a:solidFill>
                  <a:srgbClr val="004F6B"/>
                </a:solidFill>
                <a:latin typeface="+mj-lt"/>
                <a:cs typeface="Arial"/>
              </a:rPr>
              <a:t>representatives</a:t>
            </a:r>
            <a:endParaRPr sz="2000" dirty="0">
              <a:latin typeface="+mj-lt"/>
              <a:cs typeface="Arial"/>
            </a:endParaRPr>
          </a:p>
          <a:p>
            <a:pPr marL="12700" marR="5080">
              <a:lnSpc>
                <a:spcPct val="100000"/>
              </a:lnSpc>
              <a:spcBef>
                <a:spcPts val="650"/>
              </a:spcBef>
            </a:pPr>
            <a:r>
              <a:rPr sz="1400" b="1" spc="-80" dirty="0">
                <a:solidFill>
                  <a:srgbClr val="000000"/>
                </a:solidFill>
                <a:cs typeface="Arial Black"/>
              </a:rPr>
              <a:t>Healthwatch </a:t>
            </a:r>
            <a:r>
              <a:rPr lang="en-GB" sz="1400" b="1" spc="-20" dirty="0">
                <a:solidFill>
                  <a:srgbClr val="000000"/>
                </a:solidFill>
                <a:cs typeface="Arial Black"/>
              </a:rPr>
              <a:t>Newham </a:t>
            </a:r>
            <a:r>
              <a:rPr sz="1400" b="1" spc="-125" dirty="0">
                <a:solidFill>
                  <a:srgbClr val="000000"/>
                </a:solidFill>
                <a:cs typeface="Arial Black"/>
              </a:rPr>
              <a:t>is </a:t>
            </a:r>
            <a:r>
              <a:rPr sz="1400" b="1" spc="-65" dirty="0">
                <a:solidFill>
                  <a:srgbClr val="000000"/>
                </a:solidFill>
                <a:cs typeface="Arial Black"/>
              </a:rPr>
              <a:t>represented </a:t>
            </a:r>
            <a:r>
              <a:rPr sz="1400" b="1" spc="-40" dirty="0">
                <a:solidFill>
                  <a:srgbClr val="000000"/>
                </a:solidFill>
                <a:cs typeface="Arial Black"/>
              </a:rPr>
              <a:t>on </a:t>
            </a:r>
            <a:r>
              <a:rPr sz="1400" b="1" spc="-70" dirty="0">
                <a:solidFill>
                  <a:srgbClr val="000000"/>
                </a:solidFill>
                <a:cs typeface="Arial Black"/>
              </a:rPr>
              <a:t>the </a:t>
            </a:r>
            <a:r>
              <a:rPr lang="en-GB" sz="1400" b="1" spc="-20" dirty="0">
                <a:solidFill>
                  <a:srgbClr val="000000"/>
                </a:solidFill>
                <a:cs typeface="Arial Black"/>
              </a:rPr>
              <a:t>Newham </a:t>
            </a:r>
            <a:r>
              <a:rPr sz="1400" b="1" spc="-85" dirty="0">
                <a:solidFill>
                  <a:srgbClr val="000000"/>
                </a:solidFill>
                <a:cs typeface="Arial Black"/>
              </a:rPr>
              <a:t>Health </a:t>
            </a:r>
            <a:r>
              <a:rPr sz="1400" b="1" spc="-10" dirty="0">
                <a:solidFill>
                  <a:srgbClr val="000000"/>
                </a:solidFill>
                <a:cs typeface="Arial Black"/>
              </a:rPr>
              <a:t>and </a:t>
            </a:r>
            <a:r>
              <a:rPr sz="1400" b="1" spc="-65" dirty="0">
                <a:solidFill>
                  <a:srgbClr val="000000"/>
                </a:solidFill>
                <a:cs typeface="Arial Black"/>
              </a:rPr>
              <a:t>Wellbeing </a:t>
            </a:r>
            <a:r>
              <a:rPr sz="1400" b="1" spc="-70" dirty="0">
                <a:solidFill>
                  <a:srgbClr val="000000"/>
                </a:solidFill>
                <a:cs typeface="Arial Black"/>
              </a:rPr>
              <a:t>Board  </a:t>
            </a:r>
            <a:r>
              <a:rPr sz="1400" b="1" spc="-35" dirty="0">
                <a:solidFill>
                  <a:srgbClr val="000000"/>
                </a:solidFill>
                <a:cs typeface="Arial Black"/>
              </a:rPr>
              <a:t>by </a:t>
            </a:r>
            <a:r>
              <a:rPr lang="en-GB" sz="1400" b="1" spc="-50" dirty="0">
                <a:solidFill>
                  <a:srgbClr val="000000"/>
                </a:solidFill>
                <a:cs typeface="Arial Black"/>
              </a:rPr>
              <a:t>Julie Pal CEO </a:t>
            </a:r>
            <a:r>
              <a:rPr lang="en-GB" sz="1400" b="1" spc="-50" dirty="0" err="1">
                <a:solidFill>
                  <a:srgbClr val="000000"/>
                </a:solidFill>
                <a:cs typeface="Arial Black"/>
              </a:rPr>
              <a:t>CommUNITY</a:t>
            </a:r>
            <a:r>
              <a:rPr lang="en-GB" sz="1400" b="1" spc="-50" dirty="0">
                <a:solidFill>
                  <a:srgbClr val="000000"/>
                </a:solidFill>
                <a:cs typeface="Arial Black"/>
              </a:rPr>
              <a:t> Barnet</a:t>
            </a:r>
            <a:r>
              <a:rPr sz="1400" b="1" spc="-105" dirty="0">
                <a:solidFill>
                  <a:srgbClr val="000000"/>
                </a:solidFill>
                <a:cs typeface="Arial Black"/>
              </a:rPr>
              <a:t>. </a:t>
            </a:r>
            <a:r>
              <a:rPr sz="1400" b="1" spc="-70" dirty="0">
                <a:solidFill>
                  <a:srgbClr val="000000"/>
                </a:solidFill>
                <a:cs typeface="Arial Black"/>
              </a:rPr>
              <a:t>During </a:t>
            </a:r>
            <a:r>
              <a:rPr sz="1400" b="1" spc="-65" dirty="0">
                <a:solidFill>
                  <a:srgbClr val="000000"/>
                </a:solidFill>
                <a:cs typeface="Arial Black"/>
              </a:rPr>
              <a:t>2022/23 </a:t>
            </a:r>
            <a:r>
              <a:rPr sz="1400" b="1" spc="-60" dirty="0">
                <a:solidFill>
                  <a:srgbClr val="000000"/>
                </a:solidFill>
                <a:cs typeface="Arial Black"/>
              </a:rPr>
              <a:t>our </a:t>
            </a:r>
            <a:r>
              <a:rPr sz="1400" b="1" spc="-75" dirty="0">
                <a:solidFill>
                  <a:srgbClr val="000000"/>
                </a:solidFill>
                <a:cs typeface="Arial Black"/>
              </a:rPr>
              <a:t>representative </a:t>
            </a:r>
            <a:r>
              <a:rPr sz="1400" b="1" spc="-55" dirty="0">
                <a:solidFill>
                  <a:srgbClr val="000000"/>
                </a:solidFill>
                <a:cs typeface="Arial Black"/>
              </a:rPr>
              <a:t>has </a:t>
            </a:r>
            <a:r>
              <a:rPr sz="1400" b="1" spc="-85" dirty="0">
                <a:solidFill>
                  <a:srgbClr val="000000"/>
                </a:solidFill>
                <a:cs typeface="Arial Black"/>
              </a:rPr>
              <a:t>effectively  </a:t>
            </a:r>
            <a:r>
              <a:rPr sz="1400" b="1" spc="-65" dirty="0">
                <a:solidFill>
                  <a:srgbClr val="000000"/>
                </a:solidFill>
                <a:cs typeface="Arial Black"/>
              </a:rPr>
              <a:t>carried out </a:t>
            </a:r>
            <a:r>
              <a:rPr sz="1400" b="1" spc="-100" dirty="0">
                <a:solidFill>
                  <a:srgbClr val="000000"/>
                </a:solidFill>
                <a:cs typeface="Arial Black"/>
              </a:rPr>
              <a:t>this </a:t>
            </a:r>
            <a:r>
              <a:rPr sz="1400" b="1" spc="-80" dirty="0">
                <a:solidFill>
                  <a:srgbClr val="000000"/>
                </a:solidFill>
                <a:cs typeface="Arial Black"/>
              </a:rPr>
              <a:t>role </a:t>
            </a:r>
            <a:r>
              <a:rPr sz="1400" b="1" spc="-35" dirty="0">
                <a:solidFill>
                  <a:srgbClr val="000000"/>
                </a:solidFill>
                <a:cs typeface="Arial Black"/>
              </a:rPr>
              <a:t>by </a:t>
            </a:r>
            <a:r>
              <a:rPr lang="en-GB" sz="1400" b="1" spc="-50" dirty="0">
                <a:solidFill>
                  <a:srgbClr val="000000"/>
                </a:solidFill>
                <a:cs typeface="Arial Black"/>
              </a:rPr>
              <a:t>attending meetings, presenting reports and participating in discussions on improving health and care outcomes for residents.</a:t>
            </a:r>
            <a:endParaRPr sz="1400" b="1" dirty="0">
              <a:solidFill>
                <a:srgbClr val="000000"/>
              </a:solidFill>
              <a:cs typeface="Arial Black"/>
            </a:endParaRPr>
          </a:p>
          <a:p>
            <a:pPr>
              <a:lnSpc>
                <a:spcPct val="100000"/>
              </a:lnSpc>
              <a:spcBef>
                <a:spcPts val="30"/>
              </a:spcBef>
            </a:pPr>
            <a:endParaRPr sz="2000" b="1" dirty="0">
              <a:cs typeface="Arial Black"/>
            </a:endParaRPr>
          </a:p>
          <a:p>
            <a:pPr marL="12700" marR="87630" algn="just">
              <a:lnSpc>
                <a:spcPct val="100000"/>
              </a:lnSpc>
              <a:spcBef>
                <a:spcPts val="5"/>
              </a:spcBef>
            </a:pPr>
            <a:r>
              <a:rPr sz="1400" b="1" spc="-80" dirty="0">
                <a:solidFill>
                  <a:srgbClr val="000000"/>
                </a:solidFill>
                <a:cs typeface="Arial Black"/>
              </a:rPr>
              <a:t>Healthwatch </a:t>
            </a:r>
            <a:r>
              <a:rPr lang="en-GB" sz="1400" b="1" spc="-20" dirty="0">
                <a:solidFill>
                  <a:srgbClr val="000000"/>
                </a:solidFill>
                <a:cs typeface="Arial Black"/>
              </a:rPr>
              <a:t>Newham </a:t>
            </a:r>
            <a:r>
              <a:rPr sz="1400" b="1" spc="-125" dirty="0">
                <a:solidFill>
                  <a:srgbClr val="000000"/>
                </a:solidFill>
                <a:cs typeface="Arial Black"/>
              </a:rPr>
              <a:t>is </a:t>
            </a:r>
            <a:r>
              <a:rPr sz="1400" b="1" spc="-65" dirty="0">
                <a:solidFill>
                  <a:srgbClr val="000000"/>
                </a:solidFill>
                <a:cs typeface="Arial Black"/>
              </a:rPr>
              <a:t>represented </a:t>
            </a:r>
            <a:r>
              <a:rPr sz="1400" b="1" spc="-40" dirty="0">
                <a:solidFill>
                  <a:srgbClr val="000000"/>
                </a:solidFill>
                <a:cs typeface="Arial Black"/>
              </a:rPr>
              <a:t>on </a:t>
            </a:r>
            <a:r>
              <a:rPr lang="en-GB" sz="1400" b="1" spc="-20" dirty="0">
                <a:solidFill>
                  <a:srgbClr val="000000"/>
                </a:solidFill>
                <a:cs typeface="Arial Black"/>
              </a:rPr>
              <a:t>Newham Health and Care </a:t>
            </a:r>
            <a:r>
              <a:rPr sz="1400" b="1" spc="-65" dirty="0">
                <a:solidFill>
                  <a:srgbClr val="000000"/>
                </a:solidFill>
                <a:cs typeface="Arial Black"/>
              </a:rPr>
              <a:t>Integrated </a:t>
            </a:r>
            <a:r>
              <a:rPr sz="1400" b="1" spc="-40" dirty="0">
                <a:solidFill>
                  <a:srgbClr val="000000"/>
                </a:solidFill>
                <a:cs typeface="Arial Black"/>
              </a:rPr>
              <a:t>Care </a:t>
            </a:r>
            <a:r>
              <a:rPr sz="1400" b="1" spc="-85" dirty="0">
                <a:solidFill>
                  <a:srgbClr val="000000"/>
                </a:solidFill>
                <a:cs typeface="Arial Black"/>
              </a:rPr>
              <a:t>Partnerships </a:t>
            </a:r>
            <a:r>
              <a:rPr sz="1400" b="1" spc="-35" dirty="0">
                <a:solidFill>
                  <a:srgbClr val="000000"/>
                </a:solidFill>
                <a:cs typeface="Arial Black"/>
              </a:rPr>
              <a:t>by  </a:t>
            </a:r>
            <a:r>
              <a:rPr lang="en-GB" sz="1400" b="1" spc="-50" dirty="0">
                <a:solidFill>
                  <a:srgbClr val="000000"/>
                </a:solidFill>
                <a:cs typeface="Arial Black"/>
              </a:rPr>
              <a:t>Julie Pal. </a:t>
            </a:r>
            <a:r>
              <a:rPr sz="1400" b="1" spc="-70" dirty="0">
                <a:solidFill>
                  <a:srgbClr val="000000"/>
                </a:solidFill>
                <a:cs typeface="Arial Black"/>
              </a:rPr>
              <a:t> </a:t>
            </a:r>
            <a:endParaRPr sz="1400" b="1" dirty="0">
              <a:solidFill>
                <a:srgbClr val="000000"/>
              </a:solidFill>
              <a:cs typeface="Arial Black"/>
            </a:endParaRPr>
          </a:p>
        </p:txBody>
      </p:sp>
      <p:sp>
        <p:nvSpPr>
          <p:cNvPr id="8" name="object 8"/>
          <p:cNvSpPr txBox="1"/>
          <p:nvPr/>
        </p:nvSpPr>
        <p:spPr>
          <a:xfrm>
            <a:off x="450639" y="6880892"/>
            <a:ext cx="2542540" cy="610424"/>
          </a:xfrm>
          <a:prstGeom prst="rect">
            <a:avLst/>
          </a:prstGeom>
        </p:spPr>
        <p:txBody>
          <a:bodyPr vert="horz" wrap="square" lIns="0" tIns="12700" rIns="0" bIns="0" rtlCol="0">
            <a:spAutoFit/>
          </a:bodyPr>
          <a:lstStyle/>
          <a:p>
            <a:pPr marL="12700">
              <a:lnSpc>
                <a:spcPct val="100000"/>
              </a:lnSpc>
              <a:spcBef>
                <a:spcPts val="100"/>
              </a:spcBef>
            </a:pPr>
            <a:endParaRPr lang="en-GB" sz="1800" b="1" spc="90" dirty="0">
              <a:solidFill>
                <a:srgbClr val="004F6B"/>
              </a:solidFill>
              <a:latin typeface="Arial"/>
              <a:cs typeface="Arial"/>
            </a:endParaRPr>
          </a:p>
          <a:p>
            <a:pPr marL="12700">
              <a:lnSpc>
                <a:spcPct val="100000"/>
              </a:lnSpc>
              <a:spcBef>
                <a:spcPts val="100"/>
              </a:spcBef>
            </a:pPr>
            <a:r>
              <a:rPr sz="2000" b="1" spc="90" dirty="0">
                <a:solidFill>
                  <a:srgbClr val="004F6B"/>
                </a:solidFill>
                <a:latin typeface="+mj-lt"/>
                <a:cs typeface="Arial"/>
              </a:rPr>
              <a:t>2022–2023</a:t>
            </a:r>
            <a:r>
              <a:rPr sz="2000" b="1" spc="-204" dirty="0">
                <a:solidFill>
                  <a:srgbClr val="004F6B"/>
                </a:solidFill>
                <a:latin typeface="+mj-lt"/>
                <a:cs typeface="Arial"/>
              </a:rPr>
              <a:t> </a:t>
            </a:r>
            <a:r>
              <a:rPr sz="2000" b="1" spc="100" dirty="0">
                <a:solidFill>
                  <a:srgbClr val="004F6B"/>
                </a:solidFill>
                <a:latin typeface="+mj-lt"/>
                <a:cs typeface="Arial"/>
              </a:rPr>
              <a:t>Outcomes</a:t>
            </a:r>
            <a:endParaRPr sz="2000" dirty="0">
              <a:latin typeface="+mj-lt"/>
              <a:cs typeface="Arial"/>
            </a:endParaRPr>
          </a:p>
        </p:txBody>
      </p:sp>
      <p:graphicFrame>
        <p:nvGraphicFramePr>
          <p:cNvPr id="9" name="object 9"/>
          <p:cNvGraphicFramePr>
            <a:graphicFrameLocks noGrp="1"/>
          </p:cNvGraphicFramePr>
          <p:nvPr>
            <p:extLst>
              <p:ext uri="{D42A27DB-BD31-4B8C-83A1-F6EECF244321}">
                <p14:modId xmlns:p14="http://schemas.microsoft.com/office/powerpoint/2010/main" val="1269024242"/>
              </p:ext>
            </p:extLst>
          </p:nvPr>
        </p:nvGraphicFramePr>
        <p:xfrm>
          <a:off x="517389" y="1671581"/>
          <a:ext cx="6143308" cy="3269997"/>
        </p:xfrm>
        <a:graphic>
          <a:graphicData uri="http://schemas.openxmlformats.org/drawingml/2006/table">
            <a:tbl>
              <a:tblPr firstRow="1" bandRow="1">
                <a:tableStyleId>{2D5ABB26-0587-4C30-8999-92F81FD0307C}</a:tableStyleId>
              </a:tblPr>
              <a:tblGrid>
                <a:gridCol w="1545590">
                  <a:extLst>
                    <a:ext uri="{9D8B030D-6E8A-4147-A177-3AD203B41FA5}">
                      <a16:colId xmlns:a16="http://schemas.microsoft.com/office/drawing/2014/main" val="20000"/>
                    </a:ext>
                  </a:extLst>
                </a:gridCol>
                <a:gridCol w="2387918">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326898">
                <a:tc>
                  <a:txBody>
                    <a:bodyPr/>
                    <a:lstStyle/>
                    <a:p>
                      <a:pPr marL="71755">
                        <a:lnSpc>
                          <a:spcPct val="100000"/>
                        </a:lnSpc>
                        <a:spcBef>
                          <a:spcPts val="470"/>
                        </a:spcBef>
                      </a:pPr>
                      <a:r>
                        <a:rPr sz="1400" b="1" spc="-5" dirty="0">
                          <a:latin typeface="+mn-lt"/>
                          <a:cs typeface="Arial"/>
                        </a:rPr>
                        <a:t>Location</a:t>
                      </a:r>
                      <a:endParaRPr sz="1400" b="1" dirty="0">
                        <a:latin typeface="+mn-lt"/>
                        <a:cs typeface="Arial"/>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tc>
                  <a:txBody>
                    <a:bodyPr/>
                    <a:lstStyle/>
                    <a:p>
                      <a:pPr marL="72390">
                        <a:lnSpc>
                          <a:spcPct val="100000"/>
                        </a:lnSpc>
                        <a:spcBef>
                          <a:spcPts val="470"/>
                        </a:spcBef>
                      </a:pPr>
                      <a:r>
                        <a:rPr sz="1400" b="1" spc="40">
                          <a:latin typeface="+mn-lt"/>
                          <a:cs typeface="Arial"/>
                        </a:rPr>
                        <a:t>Reason </a:t>
                      </a:r>
                      <a:r>
                        <a:rPr sz="1400" b="1" spc="35">
                          <a:latin typeface="+mn-lt"/>
                          <a:cs typeface="Arial"/>
                        </a:rPr>
                        <a:t>for</a:t>
                      </a:r>
                      <a:r>
                        <a:rPr sz="1400" b="1" spc="-215">
                          <a:latin typeface="+mn-lt"/>
                          <a:cs typeface="Arial"/>
                        </a:rPr>
                        <a:t> </a:t>
                      </a:r>
                      <a:r>
                        <a:rPr sz="1400" b="1" spc="40">
                          <a:latin typeface="+mn-lt"/>
                          <a:cs typeface="Arial"/>
                        </a:rPr>
                        <a:t>visit</a:t>
                      </a:r>
                      <a:endParaRPr sz="1400" b="1">
                        <a:latin typeface="+mn-lt"/>
                        <a:cs typeface="Arial"/>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tc>
                  <a:txBody>
                    <a:bodyPr/>
                    <a:lstStyle/>
                    <a:p>
                      <a:pPr marL="72390">
                        <a:lnSpc>
                          <a:spcPct val="100000"/>
                        </a:lnSpc>
                        <a:spcBef>
                          <a:spcPts val="470"/>
                        </a:spcBef>
                      </a:pPr>
                      <a:r>
                        <a:rPr sz="1400" b="1" spc="95">
                          <a:latin typeface="+mn-lt"/>
                          <a:cs typeface="Arial"/>
                        </a:rPr>
                        <a:t>What</a:t>
                      </a:r>
                      <a:r>
                        <a:rPr sz="1400" b="1" spc="-95">
                          <a:latin typeface="+mn-lt"/>
                          <a:cs typeface="Arial"/>
                        </a:rPr>
                        <a:t> </a:t>
                      </a:r>
                      <a:r>
                        <a:rPr sz="1400" b="1" spc="55">
                          <a:latin typeface="+mn-lt"/>
                          <a:cs typeface="Arial"/>
                        </a:rPr>
                        <a:t>you</a:t>
                      </a:r>
                      <a:r>
                        <a:rPr sz="1400" b="1" spc="-105">
                          <a:latin typeface="+mn-lt"/>
                          <a:cs typeface="Arial"/>
                        </a:rPr>
                        <a:t> </a:t>
                      </a:r>
                      <a:r>
                        <a:rPr sz="1400" b="1" spc="50">
                          <a:latin typeface="+mn-lt"/>
                          <a:cs typeface="Arial"/>
                        </a:rPr>
                        <a:t>did</a:t>
                      </a:r>
                      <a:r>
                        <a:rPr sz="1400" b="1" spc="-125">
                          <a:latin typeface="+mn-lt"/>
                          <a:cs typeface="Arial"/>
                        </a:rPr>
                        <a:t> </a:t>
                      </a:r>
                      <a:r>
                        <a:rPr sz="1400" b="1" spc="65">
                          <a:latin typeface="+mn-lt"/>
                          <a:cs typeface="Arial"/>
                        </a:rPr>
                        <a:t>as</a:t>
                      </a:r>
                      <a:r>
                        <a:rPr sz="1400" b="1" spc="-95">
                          <a:latin typeface="+mn-lt"/>
                          <a:cs typeface="Arial"/>
                        </a:rPr>
                        <a:t> </a:t>
                      </a:r>
                      <a:r>
                        <a:rPr sz="1400" b="1" spc="145">
                          <a:latin typeface="+mn-lt"/>
                          <a:cs typeface="Arial"/>
                        </a:rPr>
                        <a:t>a</a:t>
                      </a:r>
                      <a:r>
                        <a:rPr sz="1400" b="1" spc="-125">
                          <a:latin typeface="+mn-lt"/>
                          <a:cs typeface="Arial"/>
                        </a:rPr>
                        <a:t> </a:t>
                      </a:r>
                      <a:r>
                        <a:rPr sz="1400" b="1" spc="40">
                          <a:latin typeface="+mn-lt"/>
                          <a:cs typeface="Arial"/>
                        </a:rPr>
                        <a:t>result</a:t>
                      </a:r>
                      <a:endParaRPr sz="1400" b="1">
                        <a:latin typeface="+mn-lt"/>
                        <a:cs typeface="Arial"/>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extLst>
                  <a:ext uri="{0D108BD9-81ED-4DB2-BD59-A6C34878D82A}">
                    <a16:rowId xmlns:a16="http://schemas.microsoft.com/office/drawing/2014/main" val="10000"/>
                  </a:ext>
                </a:extLst>
              </a:tr>
              <a:tr h="585979">
                <a:tc>
                  <a:txBody>
                    <a:bodyPr/>
                    <a:lstStyle/>
                    <a:p>
                      <a:pPr marL="71755">
                        <a:lnSpc>
                          <a:spcPts val="1400"/>
                        </a:lnSpc>
                        <a:spcBef>
                          <a:spcPts val="470"/>
                        </a:spcBef>
                      </a:pPr>
                      <a:r>
                        <a:rPr lang="en-GB" sz="1400" b="1" spc="-130" dirty="0">
                          <a:latin typeface="+mn-lt"/>
                          <a:cs typeface="Arial Black"/>
                        </a:rPr>
                        <a:t>Birchwood House – virtual visit</a:t>
                      </a: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12700" cap="flat" cmpd="sng" algn="ctr">
                      <a:solidFill>
                        <a:schemeClr val="tx1"/>
                      </a:solidFill>
                      <a:prstDash val="solid"/>
                      <a:round/>
                      <a:headEnd type="none" w="med" len="med"/>
                      <a:tailEnd type="none" w="med" len="med"/>
                    </a:lnB>
                    <a:solidFill>
                      <a:srgbClr val="F5F9FD"/>
                    </a:solidFill>
                  </a:tcPr>
                </a:tc>
                <a:tc>
                  <a:txBody>
                    <a:bodyPr/>
                    <a:lstStyle/>
                    <a:p>
                      <a:pPr marL="72390">
                        <a:lnSpc>
                          <a:spcPts val="1400"/>
                        </a:lnSpc>
                        <a:spcBef>
                          <a:spcPts val="470"/>
                        </a:spcBef>
                      </a:pPr>
                      <a:r>
                        <a:rPr lang="en-GB" sz="1400" b="1">
                          <a:latin typeface="+mn-lt"/>
                          <a:cs typeface="Arial Black"/>
                        </a:rPr>
                        <a:t>Advised by local authority</a:t>
                      </a:r>
                      <a:endParaRPr sz="1400" b="1">
                        <a:latin typeface="+mn-lt"/>
                        <a:cs typeface="Arial Black"/>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12700" cap="flat" cmpd="sng" algn="ctr">
                      <a:solidFill>
                        <a:schemeClr val="tx1"/>
                      </a:solidFill>
                      <a:prstDash val="solid"/>
                      <a:round/>
                      <a:headEnd type="none" w="med" len="med"/>
                      <a:tailEnd type="none" w="med" len="med"/>
                    </a:lnB>
                    <a:solidFill>
                      <a:srgbClr val="F5F9FD"/>
                    </a:solidFill>
                  </a:tcPr>
                </a:tc>
                <a:tc>
                  <a:txBody>
                    <a:bodyPr/>
                    <a:lstStyle/>
                    <a:p>
                      <a:pPr marL="72390">
                        <a:lnSpc>
                          <a:spcPts val="1400"/>
                        </a:lnSpc>
                        <a:spcBef>
                          <a:spcPts val="470"/>
                        </a:spcBef>
                      </a:pPr>
                      <a:r>
                        <a:rPr sz="1400" b="1" spc="-70">
                          <a:latin typeface="+mn-lt"/>
                          <a:cs typeface="Arial Black"/>
                        </a:rPr>
                        <a:t>Wrote </a:t>
                      </a:r>
                      <a:r>
                        <a:rPr sz="1400" b="1" spc="5">
                          <a:latin typeface="+mn-lt"/>
                          <a:cs typeface="Arial Black"/>
                        </a:rPr>
                        <a:t>a </a:t>
                      </a:r>
                      <a:r>
                        <a:rPr sz="1400" b="1" spc="-65">
                          <a:latin typeface="+mn-lt"/>
                          <a:cs typeface="Arial Black"/>
                        </a:rPr>
                        <a:t>report</a:t>
                      </a:r>
                      <a:r>
                        <a:rPr sz="1400" b="1" spc="-160">
                          <a:latin typeface="+mn-lt"/>
                          <a:cs typeface="Arial Black"/>
                        </a:rPr>
                        <a:t> </a:t>
                      </a:r>
                      <a:r>
                        <a:rPr sz="1400" b="1" spc="-110">
                          <a:latin typeface="+mn-lt"/>
                          <a:cs typeface="Arial Black"/>
                        </a:rPr>
                        <a:t>with</a:t>
                      </a:r>
                      <a:r>
                        <a:rPr lang="en-GB" sz="1400" b="1" spc="-110">
                          <a:latin typeface="+mn-lt"/>
                          <a:cs typeface="Arial Black"/>
                        </a:rPr>
                        <a:t> recommendations</a:t>
                      </a:r>
                      <a:endParaRPr sz="1400" b="1">
                        <a:latin typeface="+mn-lt"/>
                        <a:cs typeface="Arial Black"/>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12700" cap="flat" cmpd="sng" algn="ctr">
                      <a:solidFill>
                        <a:schemeClr val="tx1"/>
                      </a:solidFill>
                      <a:prstDash val="solid"/>
                      <a:round/>
                      <a:headEnd type="none" w="med" len="med"/>
                      <a:tailEnd type="none" w="med" len="med"/>
                    </a:lnB>
                    <a:solidFill>
                      <a:srgbClr val="F5F9FD"/>
                    </a:solidFill>
                  </a:tcPr>
                </a:tc>
                <a:extLst>
                  <a:ext uri="{0D108BD9-81ED-4DB2-BD59-A6C34878D82A}">
                    <a16:rowId xmlns:a16="http://schemas.microsoft.com/office/drawing/2014/main" val="10001"/>
                  </a:ext>
                </a:extLst>
              </a:tr>
              <a:tr h="431800">
                <a:tc>
                  <a:txBody>
                    <a:bodyPr/>
                    <a:lstStyle/>
                    <a:p>
                      <a:pPr>
                        <a:lnSpc>
                          <a:spcPct val="100000"/>
                        </a:lnSpc>
                      </a:pPr>
                      <a:r>
                        <a:rPr lang="en-GB" sz="1400" b="1">
                          <a:latin typeface="+mn-lt"/>
                          <a:cs typeface="Times New Roman"/>
                        </a:rPr>
                        <a:t>Ebenezer Care Home –</a:t>
                      </a:r>
                    </a:p>
                    <a:p>
                      <a:pPr>
                        <a:lnSpc>
                          <a:spcPct val="100000"/>
                        </a:lnSpc>
                      </a:pPr>
                      <a:r>
                        <a:rPr lang="en-GB" sz="1400" b="1">
                          <a:latin typeface="+mn-lt"/>
                          <a:cs typeface="Times New Roman"/>
                        </a:rPr>
                        <a:t>Virtual visit</a:t>
                      </a:r>
                    </a:p>
                    <a:p>
                      <a:pPr>
                        <a:lnSpc>
                          <a:spcPct val="100000"/>
                        </a:lnSpc>
                      </a:pPr>
                      <a:endParaRPr sz="1400" b="1">
                        <a:latin typeface="+mn-lt"/>
                        <a:cs typeface="Times New Roman"/>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a:solidFill>
                        <a:srgbClr val="000000"/>
                      </a:solidFill>
                      <a:prstDash val="solid"/>
                    </a:lnB>
                    <a:solidFill>
                      <a:srgbClr val="F5F9FD"/>
                    </a:solidFill>
                  </a:tcPr>
                </a:tc>
                <a:tc>
                  <a:txBody>
                    <a:bodyPr/>
                    <a:lstStyle/>
                    <a:p>
                      <a:pPr>
                        <a:lnSpc>
                          <a:spcPct val="100000"/>
                        </a:lnSpc>
                      </a:pPr>
                      <a:r>
                        <a:rPr lang="en-GB" sz="1400" b="1">
                          <a:latin typeface="+mn-lt"/>
                          <a:cs typeface="Times New Roman"/>
                        </a:rPr>
                        <a:t>See how services were being delivered post-lockdown</a:t>
                      </a:r>
                      <a:endParaRPr sz="1400" b="1">
                        <a:latin typeface="+mn-lt"/>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a:solidFill>
                        <a:srgbClr val="000000"/>
                      </a:solidFill>
                      <a:prstDash val="solid"/>
                    </a:lnB>
                    <a:solidFill>
                      <a:srgbClr val="F5F9FD"/>
                    </a:solidFill>
                  </a:tcPr>
                </a:tc>
                <a:tc>
                  <a:txBody>
                    <a:bodyPr/>
                    <a:lstStyle/>
                    <a:p>
                      <a:pPr>
                        <a:lnSpc>
                          <a:spcPct val="100000"/>
                        </a:lnSpc>
                      </a:pPr>
                      <a:r>
                        <a:rPr lang="en-GB" sz="1400" b="1">
                          <a:latin typeface="+mn-lt"/>
                          <a:cs typeface="Times New Roman"/>
                        </a:rPr>
                        <a:t>Wrote a report with recommendations</a:t>
                      </a:r>
                      <a:endParaRPr sz="1400" b="1">
                        <a:latin typeface="+mn-lt"/>
                        <a:cs typeface="Times New Roman"/>
                      </a:endParaRP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12700" cap="flat" cmpd="sng" algn="ctr">
                      <a:solidFill>
                        <a:schemeClr val="tx1"/>
                      </a:solidFill>
                      <a:prstDash val="solid"/>
                      <a:round/>
                      <a:headEnd type="none" w="med" len="med"/>
                      <a:tailEnd type="none" w="med" len="med"/>
                    </a:lnT>
                    <a:lnB w="6350">
                      <a:solidFill>
                        <a:srgbClr val="000000"/>
                      </a:solidFill>
                      <a:prstDash val="solid"/>
                    </a:lnB>
                    <a:solidFill>
                      <a:srgbClr val="F5F9FD"/>
                    </a:solidFill>
                  </a:tcPr>
                </a:tc>
                <a:extLst>
                  <a:ext uri="{0D108BD9-81ED-4DB2-BD59-A6C34878D82A}">
                    <a16:rowId xmlns:a16="http://schemas.microsoft.com/office/drawing/2014/main" val="10006"/>
                  </a:ext>
                </a:extLst>
              </a:tr>
              <a:tr h="431800">
                <a:tc>
                  <a:txBody>
                    <a:bodyPr/>
                    <a:lstStyle/>
                    <a:p>
                      <a:pPr>
                        <a:lnSpc>
                          <a:spcPct val="100000"/>
                        </a:lnSpc>
                      </a:pPr>
                      <a:r>
                        <a:rPr lang="en-GB" sz="1400" b="1">
                          <a:latin typeface="+mn-lt"/>
                          <a:cs typeface="Times New Roman"/>
                        </a:rPr>
                        <a:t>Helena Road</a:t>
                      </a:r>
                      <a:endParaRPr sz="1400" b="1">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5F9FD"/>
                    </a:solidFill>
                  </a:tcPr>
                </a:tc>
                <a:tc>
                  <a:txBody>
                    <a:bodyPr/>
                    <a:lstStyle/>
                    <a:p>
                      <a:pPr>
                        <a:lnSpc>
                          <a:spcPct val="100000"/>
                        </a:lnSpc>
                      </a:pPr>
                      <a:r>
                        <a:rPr lang="en-GB" sz="1400" b="1">
                          <a:latin typeface="+mn-lt"/>
                          <a:cs typeface="Times New Roman"/>
                        </a:rPr>
                        <a:t>To view post-lockdown activities</a:t>
                      </a:r>
                      <a:endParaRPr sz="1400" b="1">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5F9FD"/>
                    </a:solidFill>
                  </a:tcPr>
                </a:tc>
                <a:tc>
                  <a:txBody>
                    <a:bodyPr/>
                    <a:lstStyle/>
                    <a:p>
                      <a:pPr>
                        <a:lnSpc>
                          <a:spcPct val="100000"/>
                        </a:lnSpc>
                      </a:pPr>
                      <a:r>
                        <a:rPr lang="en-GB" sz="1400" b="1">
                          <a:latin typeface="+mn-lt"/>
                          <a:cs typeface="Times New Roman"/>
                        </a:rPr>
                        <a:t>Wrote a report with recommendations</a:t>
                      </a:r>
                    </a:p>
                    <a:p>
                      <a:pPr>
                        <a:lnSpc>
                          <a:spcPct val="100000"/>
                        </a:lnSpc>
                      </a:pPr>
                      <a:endParaRPr sz="1400" b="1">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5F9FD"/>
                    </a:solidFill>
                  </a:tcPr>
                </a:tc>
                <a:extLst>
                  <a:ext uri="{0D108BD9-81ED-4DB2-BD59-A6C34878D82A}">
                    <a16:rowId xmlns:a16="http://schemas.microsoft.com/office/drawing/2014/main" val="10007"/>
                  </a:ext>
                </a:extLst>
              </a:tr>
              <a:tr h="431800">
                <a:tc>
                  <a:txBody>
                    <a:bodyPr/>
                    <a:lstStyle/>
                    <a:p>
                      <a:pPr>
                        <a:lnSpc>
                          <a:spcPct val="100000"/>
                        </a:lnSpc>
                      </a:pPr>
                      <a:r>
                        <a:rPr lang="en-GB" sz="1400" b="1">
                          <a:latin typeface="+mn-lt"/>
                          <a:cs typeface="Times New Roman"/>
                        </a:rPr>
                        <a:t>Manor Farm</a:t>
                      </a:r>
                      <a:endParaRPr sz="1400" b="1">
                        <a:latin typeface="+mn-lt"/>
                        <a:cs typeface="Times New Roman"/>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solidFill>
                      <a:srgbClr val="F5F9FD"/>
                    </a:solidFill>
                  </a:tcPr>
                </a:tc>
                <a:tc>
                  <a:txBody>
                    <a:bodyPr/>
                    <a:lstStyle/>
                    <a:p>
                      <a:pPr>
                        <a:lnSpc>
                          <a:spcPct val="100000"/>
                        </a:lnSpc>
                      </a:pPr>
                      <a:r>
                        <a:rPr lang="en-GB" sz="1400" b="1">
                          <a:latin typeface="+mn-lt"/>
                          <a:cs typeface="Times New Roman"/>
                        </a:rPr>
                        <a:t>Concerns about resident activities</a:t>
                      </a:r>
                      <a:endParaRPr sz="1400" b="1">
                        <a:latin typeface="+mn-lt"/>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solidFill>
                      <a:srgbClr val="F5F9FD"/>
                    </a:solidFill>
                  </a:tcPr>
                </a:tc>
                <a:tc>
                  <a:txBody>
                    <a:bodyPr/>
                    <a:lstStyle/>
                    <a:p>
                      <a:pPr>
                        <a:lnSpc>
                          <a:spcPct val="100000"/>
                        </a:lnSpc>
                      </a:pPr>
                      <a:r>
                        <a:rPr lang="en-GB" sz="1400" b="1">
                          <a:latin typeface="+mn-lt"/>
                          <a:cs typeface="Times New Roman"/>
                        </a:rPr>
                        <a:t>Wrote a report with recommendations</a:t>
                      </a: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5F9FD"/>
                    </a:solidFill>
                  </a:tcPr>
                </a:tc>
                <a:extLst>
                  <a:ext uri="{0D108BD9-81ED-4DB2-BD59-A6C34878D82A}">
                    <a16:rowId xmlns:a16="http://schemas.microsoft.com/office/drawing/2014/main" val="823259725"/>
                  </a:ext>
                </a:extLst>
              </a:tr>
              <a:tr h="431800">
                <a:tc>
                  <a:txBody>
                    <a:bodyPr/>
                    <a:lstStyle/>
                    <a:p>
                      <a:pPr>
                        <a:lnSpc>
                          <a:spcPct val="100000"/>
                        </a:lnSpc>
                      </a:pPr>
                      <a:r>
                        <a:rPr lang="en-GB" sz="1400" b="1">
                          <a:latin typeface="+mn-lt"/>
                          <a:cs typeface="Times New Roman"/>
                        </a:rPr>
                        <a:t>Nicholas Court Care Home</a:t>
                      </a:r>
                      <a:endParaRPr sz="1400" b="1">
                        <a:latin typeface="+mn-lt"/>
                        <a:cs typeface="Times New Roman"/>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F5F9FD"/>
                    </a:solidFill>
                  </a:tcPr>
                </a:tc>
                <a:tc>
                  <a:txBody>
                    <a:bodyPr/>
                    <a:lstStyle/>
                    <a:p>
                      <a:pPr>
                        <a:lnSpc>
                          <a:spcPct val="100000"/>
                        </a:lnSpc>
                      </a:pPr>
                      <a:r>
                        <a:rPr lang="en-GB" sz="1400" b="1">
                          <a:latin typeface="+mn-lt"/>
                          <a:cs typeface="Times New Roman"/>
                        </a:rPr>
                        <a:t>See how services were being delivered post-lockdown</a:t>
                      </a:r>
                      <a:endParaRPr sz="1400" b="1">
                        <a:latin typeface="+mn-lt"/>
                        <a:cs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F5F9FD"/>
                    </a:solidFill>
                  </a:tcPr>
                </a:tc>
                <a:tc>
                  <a:txBody>
                    <a:bodyPr/>
                    <a:lstStyle/>
                    <a:p>
                      <a:pPr>
                        <a:lnSpc>
                          <a:spcPct val="100000"/>
                        </a:lnSpc>
                      </a:pPr>
                      <a:r>
                        <a:rPr lang="en-GB" sz="1400" b="1" dirty="0">
                          <a:latin typeface="+mn-lt"/>
                          <a:cs typeface="Times New Roman"/>
                        </a:rPr>
                        <a:t>Wrote a report with recommendations</a:t>
                      </a: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solidFill>
                      <a:srgbClr val="F5F9FD"/>
                    </a:solidFill>
                  </a:tcPr>
                </a:tc>
                <a:extLst>
                  <a:ext uri="{0D108BD9-81ED-4DB2-BD59-A6C34878D82A}">
                    <a16:rowId xmlns:a16="http://schemas.microsoft.com/office/drawing/2014/main" val="461958088"/>
                  </a:ext>
                </a:extLst>
              </a:tr>
            </a:tbl>
          </a:graphicData>
        </a:graphic>
      </p:graphicFrame>
      <p:sp>
        <p:nvSpPr>
          <p:cNvPr id="12" name="object 12">
            <a:extLst>
              <a:ext uri="{FF2B5EF4-FFF2-40B4-BE49-F238E27FC236}">
                <a16:creationId xmlns:a16="http://schemas.microsoft.com/office/drawing/2014/main" id="{CAF2859D-9C5D-ED60-FE7A-45B6F8CCE4B5}"/>
              </a:ext>
            </a:extLst>
          </p:cNvPr>
          <p:cNvSpPr txBox="1">
            <a:spLocks/>
          </p:cNvSpPr>
          <p:nvPr/>
        </p:nvSpPr>
        <p:spPr>
          <a:xfrm>
            <a:off x="451266" y="10034045"/>
            <a:ext cx="2833269" cy="295594"/>
          </a:xfrm>
          <a:prstGeom prst="rect">
            <a:avLst/>
          </a:prstGeom>
        </p:spPr>
        <p:txBody>
          <a:bodyPr vert="horz" wrap="square" lIns="0" tIns="1841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45"/>
              </a:spcBef>
            </a:pPr>
            <a:r>
              <a:rPr lang="en-GB" sz="800" spc="5">
                <a:solidFill>
                  <a:srgbClr val="565655"/>
                </a:solidFill>
                <a:latin typeface="Verdana"/>
              </a:rPr>
              <a:t>Healthwatch</a:t>
            </a:r>
            <a:r>
              <a:rPr lang="en-GB" spc="-85"/>
              <a:t> </a:t>
            </a:r>
            <a:r>
              <a:rPr lang="en-GB" sz="800" spc="5">
                <a:solidFill>
                  <a:srgbClr val="565655"/>
                </a:solidFill>
                <a:latin typeface="Verdana"/>
              </a:rPr>
              <a:t>Newham Annual Report 2022/23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56500" cy="10694035"/>
          </a:xfrm>
          <a:custGeom>
            <a:avLst/>
            <a:gdLst/>
            <a:ahLst/>
            <a:cxnLst/>
            <a:rect l="l" t="t" r="r" b="b"/>
            <a:pathLst>
              <a:path w="7556500" h="10694035">
                <a:moveTo>
                  <a:pt x="7555992" y="0"/>
                </a:moveTo>
                <a:lnTo>
                  <a:pt x="0" y="0"/>
                </a:lnTo>
                <a:lnTo>
                  <a:pt x="0" y="10693908"/>
                </a:lnTo>
                <a:lnTo>
                  <a:pt x="7555992" y="10693908"/>
                </a:lnTo>
                <a:lnTo>
                  <a:pt x="7555992" y="0"/>
                </a:lnTo>
                <a:close/>
              </a:path>
            </a:pathLst>
          </a:custGeom>
          <a:solidFill>
            <a:srgbClr val="004F6B"/>
          </a:solidFill>
        </p:spPr>
        <p:txBody>
          <a:bodyPr wrap="square" lIns="0" tIns="0" rIns="0" bIns="0" rtlCol="0"/>
          <a:lstStyle/>
          <a:p>
            <a:endParaRPr/>
          </a:p>
        </p:txBody>
      </p:sp>
      <p:grpSp>
        <p:nvGrpSpPr>
          <p:cNvPr id="3" name="object 3"/>
          <p:cNvGrpSpPr/>
          <p:nvPr/>
        </p:nvGrpSpPr>
        <p:grpSpPr>
          <a:xfrm>
            <a:off x="0" y="5279434"/>
            <a:ext cx="7556500" cy="3162300"/>
            <a:chOff x="0" y="5279434"/>
            <a:chExt cx="7556500" cy="3162300"/>
          </a:xfrm>
        </p:grpSpPr>
        <p:sp>
          <p:nvSpPr>
            <p:cNvPr id="4" name="object 4"/>
            <p:cNvSpPr/>
            <p:nvPr/>
          </p:nvSpPr>
          <p:spPr>
            <a:xfrm>
              <a:off x="523989" y="6409118"/>
              <a:ext cx="1969135" cy="353060"/>
            </a:xfrm>
            <a:custGeom>
              <a:avLst/>
              <a:gdLst/>
              <a:ahLst/>
              <a:cxnLst/>
              <a:rect l="l" t="t" r="r" b="b"/>
              <a:pathLst>
                <a:path w="1969135" h="353059">
                  <a:moveTo>
                    <a:pt x="312724" y="290830"/>
                  </a:moveTo>
                  <a:lnTo>
                    <a:pt x="298348" y="290830"/>
                  </a:lnTo>
                  <a:lnTo>
                    <a:pt x="292938" y="285559"/>
                  </a:lnTo>
                  <a:lnTo>
                    <a:pt x="292684" y="153936"/>
                  </a:lnTo>
                  <a:lnTo>
                    <a:pt x="287032" y="125171"/>
                  </a:lnTo>
                  <a:lnTo>
                    <a:pt x="272161" y="106807"/>
                  </a:lnTo>
                  <a:lnTo>
                    <a:pt x="250901" y="97091"/>
                  </a:lnTo>
                  <a:lnTo>
                    <a:pt x="226098" y="94246"/>
                  </a:lnTo>
                  <a:lnTo>
                    <a:pt x="198208" y="97193"/>
                  </a:lnTo>
                  <a:lnTo>
                    <a:pt x="173824" y="105194"/>
                  </a:lnTo>
                  <a:lnTo>
                    <a:pt x="152755" y="117284"/>
                  </a:lnTo>
                  <a:lnTo>
                    <a:pt x="134797" y="132486"/>
                  </a:lnTo>
                  <a:lnTo>
                    <a:pt x="134429" y="24396"/>
                  </a:lnTo>
                  <a:lnTo>
                    <a:pt x="133096" y="15760"/>
                  </a:lnTo>
                  <a:lnTo>
                    <a:pt x="129095" y="9194"/>
                  </a:lnTo>
                  <a:lnTo>
                    <a:pt x="122402" y="5029"/>
                  </a:lnTo>
                  <a:lnTo>
                    <a:pt x="112979" y="3568"/>
                  </a:lnTo>
                  <a:lnTo>
                    <a:pt x="0" y="3924"/>
                  </a:lnTo>
                  <a:lnTo>
                    <a:pt x="0" y="64719"/>
                  </a:lnTo>
                  <a:lnTo>
                    <a:pt x="22072" y="64719"/>
                  </a:lnTo>
                  <a:lnTo>
                    <a:pt x="27495" y="69977"/>
                  </a:lnTo>
                  <a:lnTo>
                    <a:pt x="28117" y="286664"/>
                  </a:lnTo>
                  <a:lnTo>
                    <a:pt x="22694" y="291934"/>
                  </a:lnTo>
                  <a:lnTo>
                    <a:pt x="2400" y="291934"/>
                  </a:lnTo>
                  <a:lnTo>
                    <a:pt x="2527" y="350393"/>
                  </a:lnTo>
                  <a:lnTo>
                    <a:pt x="163677" y="349897"/>
                  </a:lnTo>
                  <a:lnTo>
                    <a:pt x="163677" y="291439"/>
                  </a:lnTo>
                  <a:lnTo>
                    <a:pt x="135178" y="291439"/>
                  </a:lnTo>
                  <a:lnTo>
                    <a:pt x="134797" y="173177"/>
                  </a:lnTo>
                  <a:lnTo>
                    <a:pt x="154343" y="171704"/>
                  </a:lnTo>
                  <a:lnTo>
                    <a:pt x="168706" y="172567"/>
                  </a:lnTo>
                  <a:lnTo>
                    <a:pt x="178409" y="175856"/>
                  </a:lnTo>
                  <a:lnTo>
                    <a:pt x="183946" y="182613"/>
                  </a:lnTo>
                  <a:lnTo>
                    <a:pt x="185750" y="193890"/>
                  </a:lnTo>
                  <a:lnTo>
                    <a:pt x="186245" y="349656"/>
                  </a:lnTo>
                  <a:lnTo>
                    <a:pt x="312724" y="349288"/>
                  </a:lnTo>
                  <a:lnTo>
                    <a:pt x="312724" y="290830"/>
                  </a:lnTo>
                  <a:close/>
                </a:path>
                <a:path w="1969135" h="353059">
                  <a:moveTo>
                    <a:pt x="856462" y="342671"/>
                  </a:moveTo>
                  <a:lnTo>
                    <a:pt x="856424" y="322821"/>
                  </a:lnTo>
                  <a:lnTo>
                    <a:pt x="856348" y="293408"/>
                  </a:lnTo>
                  <a:lnTo>
                    <a:pt x="856335" y="289725"/>
                  </a:lnTo>
                  <a:lnTo>
                    <a:pt x="842848" y="289725"/>
                  </a:lnTo>
                  <a:lnTo>
                    <a:pt x="835914" y="282613"/>
                  </a:lnTo>
                  <a:lnTo>
                    <a:pt x="835837" y="245973"/>
                  </a:lnTo>
                  <a:lnTo>
                    <a:pt x="835736" y="204800"/>
                  </a:lnTo>
                  <a:lnTo>
                    <a:pt x="835672" y="177584"/>
                  </a:lnTo>
                  <a:lnTo>
                    <a:pt x="833272" y="164109"/>
                  </a:lnTo>
                  <a:lnTo>
                    <a:pt x="828890" y="139458"/>
                  </a:lnTo>
                  <a:lnTo>
                    <a:pt x="808012" y="113042"/>
                  </a:lnTo>
                  <a:lnTo>
                    <a:pt x="771969" y="97739"/>
                  </a:lnTo>
                  <a:lnTo>
                    <a:pt x="719645" y="92900"/>
                  </a:lnTo>
                  <a:lnTo>
                    <a:pt x="682358" y="94411"/>
                  </a:lnTo>
                  <a:lnTo>
                    <a:pt x="649757" y="98310"/>
                  </a:lnTo>
                  <a:lnTo>
                    <a:pt x="621944" y="103987"/>
                  </a:lnTo>
                  <a:lnTo>
                    <a:pt x="598982" y="110794"/>
                  </a:lnTo>
                  <a:lnTo>
                    <a:pt x="599236" y="181381"/>
                  </a:lnTo>
                  <a:lnTo>
                    <a:pt x="643610" y="181381"/>
                  </a:lnTo>
                  <a:lnTo>
                    <a:pt x="652132" y="175272"/>
                  </a:lnTo>
                  <a:lnTo>
                    <a:pt x="662762" y="169710"/>
                  </a:lnTo>
                  <a:lnTo>
                    <a:pt x="676402" y="165671"/>
                  </a:lnTo>
                  <a:lnTo>
                    <a:pt x="693915" y="164109"/>
                  </a:lnTo>
                  <a:lnTo>
                    <a:pt x="709891" y="165569"/>
                  </a:lnTo>
                  <a:lnTo>
                    <a:pt x="720686" y="170230"/>
                  </a:lnTo>
                  <a:lnTo>
                    <a:pt x="726808" y="178206"/>
                  </a:lnTo>
                  <a:lnTo>
                    <a:pt x="728726" y="189598"/>
                  </a:lnTo>
                  <a:lnTo>
                    <a:pt x="728726" y="204800"/>
                  </a:lnTo>
                  <a:lnTo>
                    <a:pt x="728726" y="247815"/>
                  </a:lnTo>
                  <a:lnTo>
                    <a:pt x="728726" y="285318"/>
                  </a:lnTo>
                  <a:lnTo>
                    <a:pt x="721410" y="290588"/>
                  </a:lnTo>
                  <a:lnTo>
                    <a:pt x="714603" y="293408"/>
                  </a:lnTo>
                  <a:lnTo>
                    <a:pt x="705269" y="293408"/>
                  </a:lnTo>
                  <a:lnTo>
                    <a:pt x="695998" y="292442"/>
                  </a:lnTo>
                  <a:lnTo>
                    <a:pt x="688517" y="288874"/>
                  </a:lnTo>
                  <a:lnTo>
                    <a:pt x="683514" y="281889"/>
                  </a:lnTo>
                  <a:lnTo>
                    <a:pt x="681697" y="270738"/>
                  </a:lnTo>
                  <a:lnTo>
                    <a:pt x="683399" y="259054"/>
                  </a:lnTo>
                  <a:lnTo>
                    <a:pt x="688441" y="251409"/>
                  </a:lnTo>
                  <a:lnTo>
                    <a:pt x="696696" y="247243"/>
                  </a:lnTo>
                  <a:lnTo>
                    <a:pt x="708050" y="245973"/>
                  </a:lnTo>
                  <a:lnTo>
                    <a:pt x="714476" y="245973"/>
                  </a:lnTo>
                  <a:lnTo>
                    <a:pt x="722299" y="246837"/>
                  </a:lnTo>
                  <a:lnTo>
                    <a:pt x="728726" y="247815"/>
                  </a:lnTo>
                  <a:lnTo>
                    <a:pt x="728726" y="204800"/>
                  </a:lnTo>
                  <a:lnTo>
                    <a:pt x="718121" y="203314"/>
                  </a:lnTo>
                  <a:lnTo>
                    <a:pt x="707123" y="202336"/>
                  </a:lnTo>
                  <a:lnTo>
                    <a:pt x="695198" y="201777"/>
                  </a:lnTo>
                  <a:lnTo>
                    <a:pt x="681824" y="201612"/>
                  </a:lnTo>
                  <a:lnTo>
                    <a:pt x="640664" y="206324"/>
                  </a:lnTo>
                  <a:lnTo>
                    <a:pt x="609142" y="220548"/>
                  </a:lnTo>
                  <a:lnTo>
                    <a:pt x="588987" y="244970"/>
                  </a:lnTo>
                  <a:lnTo>
                    <a:pt x="581952" y="280289"/>
                  </a:lnTo>
                  <a:lnTo>
                    <a:pt x="581698" y="280530"/>
                  </a:lnTo>
                  <a:lnTo>
                    <a:pt x="588251" y="312140"/>
                  </a:lnTo>
                  <a:lnTo>
                    <a:pt x="605777" y="334454"/>
                  </a:lnTo>
                  <a:lnTo>
                    <a:pt x="631355" y="347675"/>
                  </a:lnTo>
                  <a:lnTo>
                    <a:pt x="662025" y="351980"/>
                  </a:lnTo>
                  <a:lnTo>
                    <a:pt x="684199" y="350304"/>
                  </a:lnTo>
                  <a:lnTo>
                    <a:pt x="703872" y="345071"/>
                  </a:lnTo>
                  <a:lnTo>
                    <a:pt x="721169" y="336003"/>
                  </a:lnTo>
                  <a:lnTo>
                    <a:pt x="736168" y="322821"/>
                  </a:lnTo>
                  <a:lnTo>
                    <a:pt x="744258" y="335483"/>
                  </a:lnTo>
                  <a:lnTo>
                    <a:pt x="756285" y="344830"/>
                  </a:lnTo>
                  <a:lnTo>
                    <a:pt x="772947" y="350621"/>
                  </a:lnTo>
                  <a:lnTo>
                    <a:pt x="794931" y="352602"/>
                  </a:lnTo>
                  <a:lnTo>
                    <a:pt x="811822" y="351929"/>
                  </a:lnTo>
                  <a:lnTo>
                    <a:pt x="827595" y="350075"/>
                  </a:lnTo>
                  <a:lnTo>
                    <a:pt x="842416" y="347002"/>
                  </a:lnTo>
                  <a:lnTo>
                    <a:pt x="856462" y="342671"/>
                  </a:lnTo>
                  <a:close/>
                </a:path>
                <a:path w="1969135" h="353059">
                  <a:moveTo>
                    <a:pt x="1038682" y="288747"/>
                  </a:moveTo>
                  <a:lnTo>
                    <a:pt x="1018133" y="288747"/>
                  </a:lnTo>
                  <a:lnTo>
                    <a:pt x="1012710" y="283476"/>
                  </a:lnTo>
                  <a:lnTo>
                    <a:pt x="1011821" y="21818"/>
                  </a:lnTo>
                  <a:lnTo>
                    <a:pt x="1010488" y="13182"/>
                  </a:lnTo>
                  <a:lnTo>
                    <a:pt x="1006487" y="6629"/>
                  </a:lnTo>
                  <a:lnTo>
                    <a:pt x="999794" y="2451"/>
                  </a:lnTo>
                  <a:lnTo>
                    <a:pt x="990384" y="990"/>
                  </a:lnTo>
                  <a:lnTo>
                    <a:pt x="877531" y="1358"/>
                  </a:lnTo>
                  <a:lnTo>
                    <a:pt x="877531" y="62141"/>
                  </a:lnTo>
                  <a:lnTo>
                    <a:pt x="899591" y="62141"/>
                  </a:lnTo>
                  <a:lnTo>
                    <a:pt x="905014" y="67411"/>
                  </a:lnTo>
                  <a:lnTo>
                    <a:pt x="905522" y="283972"/>
                  </a:lnTo>
                  <a:lnTo>
                    <a:pt x="900099" y="289229"/>
                  </a:lnTo>
                  <a:lnTo>
                    <a:pt x="879792" y="289229"/>
                  </a:lnTo>
                  <a:lnTo>
                    <a:pt x="879919" y="347700"/>
                  </a:lnTo>
                  <a:lnTo>
                    <a:pt x="1038682" y="347205"/>
                  </a:lnTo>
                  <a:lnTo>
                    <a:pt x="1038682" y="288747"/>
                  </a:lnTo>
                  <a:close/>
                </a:path>
                <a:path w="1969135" h="353059">
                  <a:moveTo>
                    <a:pt x="1218717" y="346468"/>
                  </a:moveTo>
                  <a:lnTo>
                    <a:pt x="1218615" y="288493"/>
                  </a:lnTo>
                  <a:lnTo>
                    <a:pt x="1188897" y="287134"/>
                  </a:lnTo>
                  <a:lnTo>
                    <a:pt x="1179360" y="282524"/>
                  </a:lnTo>
                  <a:lnTo>
                    <a:pt x="1174229" y="273913"/>
                  </a:lnTo>
                  <a:lnTo>
                    <a:pt x="1172679" y="260553"/>
                  </a:lnTo>
                  <a:lnTo>
                    <a:pt x="1172476" y="158343"/>
                  </a:lnTo>
                  <a:lnTo>
                    <a:pt x="1217764" y="158343"/>
                  </a:lnTo>
                  <a:lnTo>
                    <a:pt x="1217663" y="96329"/>
                  </a:lnTo>
                  <a:lnTo>
                    <a:pt x="1172260" y="96329"/>
                  </a:lnTo>
                  <a:lnTo>
                    <a:pt x="1171943" y="31254"/>
                  </a:lnTo>
                  <a:lnTo>
                    <a:pt x="1064895" y="31623"/>
                  </a:lnTo>
                  <a:lnTo>
                    <a:pt x="1065212" y="96697"/>
                  </a:lnTo>
                  <a:lnTo>
                    <a:pt x="1038555" y="96697"/>
                  </a:lnTo>
                  <a:lnTo>
                    <a:pt x="1038682" y="158838"/>
                  </a:lnTo>
                  <a:lnTo>
                    <a:pt x="1065415" y="158838"/>
                  </a:lnTo>
                  <a:lnTo>
                    <a:pt x="1065847" y="278447"/>
                  </a:lnTo>
                  <a:lnTo>
                    <a:pt x="1072680" y="314655"/>
                  </a:lnTo>
                  <a:lnTo>
                    <a:pt x="1091857" y="337312"/>
                  </a:lnTo>
                  <a:lnTo>
                    <a:pt x="1121625" y="348970"/>
                  </a:lnTo>
                  <a:lnTo>
                    <a:pt x="1160233" y="352234"/>
                  </a:lnTo>
                  <a:lnTo>
                    <a:pt x="1177848" y="351739"/>
                  </a:lnTo>
                  <a:lnTo>
                    <a:pt x="1218717" y="346468"/>
                  </a:lnTo>
                  <a:close/>
                </a:path>
                <a:path w="1969135" h="353059">
                  <a:moveTo>
                    <a:pt x="1555711" y="287147"/>
                  </a:moveTo>
                  <a:lnTo>
                    <a:pt x="1541360" y="287147"/>
                  </a:lnTo>
                  <a:lnTo>
                    <a:pt x="1535861" y="281876"/>
                  </a:lnTo>
                  <a:lnTo>
                    <a:pt x="1535658" y="150266"/>
                  </a:lnTo>
                  <a:lnTo>
                    <a:pt x="1530007" y="121500"/>
                  </a:lnTo>
                  <a:lnTo>
                    <a:pt x="1515135" y="103149"/>
                  </a:lnTo>
                  <a:lnTo>
                    <a:pt x="1493862" y="93472"/>
                  </a:lnTo>
                  <a:lnTo>
                    <a:pt x="1469034" y="90703"/>
                  </a:lnTo>
                  <a:lnTo>
                    <a:pt x="1441157" y="93586"/>
                  </a:lnTo>
                  <a:lnTo>
                    <a:pt x="1416761" y="101587"/>
                  </a:lnTo>
                  <a:lnTo>
                    <a:pt x="1395679" y="113703"/>
                  </a:lnTo>
                  <a:lnTo>
                    <a:pt x="1377708" y="128930"/>
                  </a:lnTo>
                  <a:lnTo>
                    <a:pt x="1377391" y="20840"/>
                  </a:lnTo>
                  <a:lnTo>
                    <a:pt x="1376070" y="12217"/>
                  </a:lnTo>
                  <a:lnTo>
                    <a:pt x="1372069" y="5651"/>
                  </a:lnTo>
                  <a:lnTo>
                    <a:pt x="1365377" y="1473"/>
                  </a:lnTo>
                  <a:lnTo>
                    <a:pt x="1355966" y="0"/>
                  </a:lnTo>
                  <a:lnTo>
                    <a:pt x="1242999" y="368"/>
                  </a:lnTo>
                  <a:lnTo>
                    <a:pt x="1242999" y="61036"/>
                  </a:lnTo>
                  <a:lnTo>
                    <a:pt x="1265059" y="61036"/>
                  </a:lnTo>
                  <a:lnTo>
                    <a:pt x="1270444" y="66306"/>
                  </a:lnTo>
                  <a:lnTo>
                    <a:pt x="1271079" y="282981"/>
                  </a:lnTo>
                  <a:lnTo>
                    <a:pt x="1265694" y="288264"/>
                  </a:lnTo>
                  <a:lnTo>
                    <a:pt x="1245323" y="288264"/>
                  </a:lnTo>
                  <a:lnTo>
                    <a:pt x="1245527" y="346710"/>
                  </a:lnTo>
                  <a:lnTo>
                    <a:pt x="1406639" y="346227"/>
                  </a:lnTo>
                  <a:lnTo>
                    <a:pt x="1406639" y="287769"/>
                  </a:lnTo>
                  <a:lnTo>
                    <a:pt x="1378140" y="287769"/>
                  </a:lnTo>
                  <a:lnTo>
                    <a:pt x="1377708" y="169506"/>
                  </a:lnTo>
                  <a:lnTo>
                    <a:pt x="1397355" y="168033"/>
                  </a:lnTo>
                  <a:lnTo>
                    <a:pt x="1411681" y="168897"/>
                  </a:lnTo>
                  <a:lnTo>
                    <a:pt x="1421384" y="172186"/>
                  </a:lnTo>
                  <a:lnTo>
                    <a:pt x="1426908" y="178943"/>
                  </a:lnTo>
                  <a:lnTo>
                    <a:pt x="1428711" y="190207"/>
                  </a:lnTo>
                  <a:lnTo>
                    <a:pt x="1429232" y="345986"/>
                  </a:lnTo>
                  <a:lnTo>
                    <a:pt x="1555711" y="345617"/>
                  </a:lnTo>
                  <a:lnTo>
                    <a:pt x="1555711" y="287147"/>
                  </a:lnTo>
                  <a:close/>
                </a:path>
                <a:path w="1969135" h="353059">
                  <a:moveTo>
                    <a:pt x="1968614" y="93751"/>
                  </a:moveTo>
                  <a:lnTo>
                    <a:pt x="1852803" y="94132"/>
                  </a:lnTo>
                  <a:lnTo>
                    <a:pt x="1852904" y="156387"/>
                  </a:lnTo>
                  <a:lnTo>
                    <a:pt x="1865109" y="157632"/>
                  </a:lnTo>
                  <a:lnTo>
                    <a:pt x="1869643" y="161505"/>
                  </a:lnTo>
                  <a:lnTo>
                    <a:pt x="1871091" y="167906"/>
                  </a:lnTo>
                  <a:lnTo>
                    <a:pt x="1854073" y="231394"/>
                  </a:lnTo>
                  <a:lnTo>
                    <a:pt x="1814588" y="94246"/>
                  </a:lnTo>
                  <a:lnTo>
                    <a:pt x="1739836" y="94500"/>
                  </a:lnTo>
                  <a:lnTo>
                    <a:pt x="1702041" y="231876"/>
                  </a:lnTo>
                  <a:lnTo>
                    <a:pt x="1679867" y="156883"/>
                  </a:lnTo>
                  <a:lnTo>
                    <a:pt x="1698980" y="156883"/>
                  </a:lnTo>
                  <a:lnTo>
                    <a:pt x="1698663" y="94615"/>
                  </a:lnTo>
                  <a:lnTo>
                    <a:pt x="1558988" y="94983"/>
                  </a:lnTo>
                  <a:lnTo>
                    <a:pt x="1559090" y="157238"/>
                  </a:lnTo>
                  <a:lnTo>
                    <a:pt x="1571129" y="157238"/>
                  </a:lnTo>
                  <a:lnTo>
                    <a:pt x="1576400" y="161290"/>
                  </a:lnTo>
                  <a:lnTo>
                    <a:pt x="1633626" y="345249"/>
                  </a:lnTo>
                  <a:lnTo>
                    <a:pt x="1726425" y="344995"/>
                  </a:lnTo>
                  <a:lnTo>
                    <a:pt x="1763801" y="222326"/>
                  </a:lnTo>
                  <a:lnTo>
                    <a:pt x="1802231" y="344754"/>
                  </a:lnTo>
                  <a:lnTo>
                    <a:pt x="1895030" y="344512"/>
                  </a:lnTo>
                  <a:lnTo>
                    <a:pt x="1952040" y="160058"/>
                  </a:lnTo>
                  <a:lnTo>
                    <a:pt x="1957844" y="155892"/>
                  </a:lnTo>
                  <a:lnTo>
                    <a:pt x="1968614" y="155892"/>
                  </a:lnTo>
                  <a:lnTo>
                    <a:pt x="1968614" y="93751"/>
                  </a:lnTo>
                  <a:close/>
                </a:path>
              </a:pathLst>
            </a:custGeom>
            <a:solidFill>
              <a:srgbClr val="FFFFFF"/>
            </a:solidFill>
          </p:spPr>
          <p:txBody>
            <a:bodyPr wrap="square" lIns="0" tIns="0" rIns="0" bIns="0" rtlCol="0"/>
            <a:lstStyle/>
            <a:p>
              <a:endParaRPr/>
            </a:p>
          </p:txBody>
        </p:sp>
        <p:sp>
          <p:nvSpPr>
            <p:cNvPr id="5" name="object 5"/>
            <p:cNvSpPr/>
            <p:nvPr/>
          </p:nvSpPr>
          <p:spPr>
            <a:xfrm>
              <a:off x="847568" y="6499442"/>
              <a:ext cx="251460" cy="299720"/>
            </a:xfrm>
            <a:custGeom>
              <a:avLst/>
              <a:gdLst/>
              <a:ahLst/>
              <a:cxnLst/>
              <a:rect l="l" t="t" r="r" b="b"/>
              <a:pathLst>
                <a:path w="251459" h="299720">
                  <a:moveTo>
                    <a:pt x="133162" y="0"/>
                  </a:moveTo>
                  <a:lnTo>
                    <a:pt x="83211" y="7765"/>
                  </a:lnTo>
                  <a:lnTo>
                    <a:pt x="45629" y="28825"/>
                  </a:lnTo>
                  <a:lnTo>
                    <a:pt x="19705" y="60268"/>
                  </a:lnTo>
                  <a:lnTo>
                    <a:pt x="4732" y="99182"/>
                  </a:lnTo>
                  <a:lnTo>
                    <a:pt x="0" y="142655"/>
                  </a:lnTo>
                  <a:lnTo>
                    <a:pt x="3893" y="170625"/>
                  </a:lnTo>
                  <a:lnTo>
                    <a:pt x="40646" y="243132"/>
                  </a:lnTo>
                  <a:lnTo>
                    <a:pt x="79367" y="274774"/>
                  </a:lnTo>
                  <a:lnTo>
                    <a:pt x="135559" y="294745"/>
                  </a:lnTo>
                  <a:lnTo>
                    <a:pt x="177186" y="299218"/>
                  </a:lnTo>
                  <a:lnTo>
                    <a:pt x="220674" y="297686"/>
                  </a:lnTo>
                  <a:lnTo>
                    <a:pt x="220674" y="250012"/>
                  </a:lnTo>
                  <a:lnTo>
                    <a:pt x="182142" y="249137"/>
                  </a:lnTo>
                  <a:lnTo>
                    <a:pt x="151400" y="239701"/>
                  </a:lnTo>
                  <a:lnTo>
                    <a:pt x="130611" y="221418"/>
                  </a:lnTo>
                  <a:lnTo>
                    <a:pt x="121939" y="194000"/>
                  </a:lnTo>
                  <a:lnTo>
                    <a:pt x="171762" y="195752"/>
                  </a:lnTo>
                  <a:lnTo>
                    <a:pt x="212870" y="179222"/>
                  </a:lnTo>
                  <a:lnTo>
                    <a:pt x="240761" y="147041"/>
                  </a:lnTo>
                  <a:lnTo>
                    <a:pt x="250931" y="101838"/>
                  </a:lnTo>
                  <a:lnTo>
                    <a:pt x="241240" y="61091"/>
                  </a:lnTo>
                  <a:lnTo>
                    <a:pt x="215457" y="28813"/>
                  </a:lnTo>
                  <a:lnTo>
                    <a:pt x="177968" y="7588"/>
                  </a:lnTo>
                  <a:lnTo>
                    <a:pt x="133162" y="0"/>
                  </a:lnTo>
                  <a:close/>
                </a:path>
              </a:pathLst>
            </a:custGeom>
            <a:solidFill>
              <a:srgbClr val="DB3B8E"/>
            </a:solidFill>
          </p:spPr>
          <p:txBody>
            <a:bodyPr wrap="square" lIns="0" tIns="0" rIns="0" bIns="0" rtlCol="0"/>
            <a:lstStyle/>
            <a:p>
              <a:endParaRPr/>
            </a:p>
          </p:txBody>
        </p:sp>
        <p:sp>
          <p:nvSpPr>
            <p:cNvPr id="6" name="object 6"/>
            <p:cNvSpPr/>
            <p:nvPr/>
          </p:nvSpPr>
          <p:spPr>
            <a:xfrm>
              <a:off x="2748000" y="6404838"/>
              <a:ext cx="769620" cy="356235"/>
            </a:xfrm>
            <a:custGeom>
              <a:avLst/>
              <a:gdLst/>
              <a:ahLst/>
              <a:cxnLst/>
              <a:rect l="l" t="t" r="r" b="b"/>
              <a:pathLst>
                <a:path w="769620" h="356234">
                  <a:moveTo>
                    <a:pt x="178841" y="159308"/>
                  </a:moveTo>
                  <a:lnTo>
                    <a:pt x="178739" y="97307"/>
                  </a:lnTo>
                  <a:lnTo>
                    <a:pt x="132384" y="97307"/>
                  </a:lnTo>
                  <a:lnTo>
                    <a:pt x="132181" y="32232"/>
                  </a:lnTo>
                  <a:lnTo>
                    <a:pt x="25222" y="32473"/>
                  </a:lnTo>
                  <a:lnTo>
                    <a:pt x="25438" y="97561"/>
                  </a:lnTo>
                  <a:lnTo>
                    <a:pt x="0" y="97675"/>
                  </a:lnTo>
                  <a:lnTo>
                    <a:pt x="101" y="159804"/>
                  </a:lnTo>
                  <a:lnTo>
                    <a:pt x="25654" y="159804"/>
                  </a:lnTo>
                  <a:lnTo>
                    <a:pt x="25971" y="279425"/>
                  </a:lnTo>
                  <a:lnTo>
                    <a:pt x="32804" y="315633"/>
                  </a:lnTo>
                  <a:lnTo>
                    <a:pt x="51993" y="338277"/>
                  </a:lnTo>
                  <a:lnTo>
                    <a:pt x="81788" y="349948"/>
                  </a:lnTo>
                  <a:lnTo>
                    <a:pt x="120459" y="353199"/>
                  </a:lnTo>
                  <a:lnTo>
                    <a:pt x="137744" y="352539"/>
                  </a:lnTo>
                  <a:lnTo>
                    <a:pt x="177050" y="345973"/>
                  </a:lnTo>
                  <a:lnTo>
                    <a:pt x="176936" y="289471"/>
                  </a:lnTo>
                  <a:lnTo>
                    <a:pt x="148932" y="288112"/>
                  </a:lnTo>
                  <a:lnTo>
                    <a:pt x="139433" y="283502"/>
                  </a:lnTo>
                  <a:lnTo>
                    <a:pt x="134327" y="274891"/>
                  </a:lnTo>
                  <a:lnTo>
                    <a:pt x="132803" y="261531"/>
                  </a:lnTo>
                  <a:lnTo>
                    <a:pt x="132499" y="159308"/>
                  </a:lnTo>
                  <a:lnTo>
                    <a:pt x="178841" y="159308"/>
                  </a:lnTo>
                  <a:close/>
                </a:path>
                <a:path w="769620" h="356234">
                  <a:moveTo>
                    <a:pt x="434962" y="333832"/>
                  </a:moveTo>
                  <a:lnTo>
                    <a:pt x="434644" y="263004"/>
                  </a:lnTo>
                  <a:lnTo>
                    <a:pt x="380809" y="263004"/>
                  </a:lnTo>
                  <a:lnTo>
                    <a:pt x="375589" y="273037"/>
                  </a:lnTo>
                  <a:lnTo>
                    <a:pt x="368452" y="280911"/>
                  </a:lnTo>
                  <a:lnTo>
                    <a:pt x="358863" y="286042"/>
                  </a:lnTo>
                  <a:lnTo>
                    <a:pt x="346278" y="287883"/>
                  </a:lnTo>
                  <a:lnTo>
                    <a:pt x="328663" y="284480"/>
                  </a:lnTo>
                  <a:lnTo>
                    <a:pt x="315633" y="273240"/>
                  </a:lnTo>
                  <a:lnTo>
                    <a:pt x="307517" y="252895"/>
                  </a:lnTo>
                  <a:lnTo>
                    <a:pt x="304787" y="222440"/>
                  </a:lnTo>
                  <a:lnTo>
                    <a:pt x="307479" y="191719"/>
                  </a:lnTo>
                  <a:lnTo>
                    <a:pt x="315493" y="171323"/>
                  </a:lnTo>
                  <a:lnTo>
                    <a:pt x="328472" y="159994"/>
                  </a:lnTo>
                  <a:lnTo>
                    <a:pt x="346075" y="156502"/>
                  </a:lnTo>
                  <a:lnTo>
                    <a:pt x="358470" y="157962"/>
                  </a:lnTo>
                  <a:lnTo>
                    <a:pt x="367779" y="162369"/>
                  </a:lnTo>
                  <a:lnTo>
                    <a:pt x="374891" y="169506"/>
                  </a:lnTo>
                  <a:lnTo>
                    <a:pt x="380695" y="179171"/>
                  </a:lnTo>
                  <a:lnTo>
                    <a:pt x="434543" y="179171"/>
                  </a:lnTo>
                  <a:lnTo>
                    <a:pt x="434327" y="101346"/>
                  </a:lnTo>
                  <a:lnTo>
                    <a:pt x="417144" y="95999"/>
                  </a:lnTo>
                  <a:lnTo>
                    <a:pt x="395871" y="91871"/>
                  </a:lnTo>
                  <a:lnTo>
                    <a:pt x="342379" y="88366"/>
                  </a:lnTo>
                  <a:lnTo>
                    <a:pt x="291668" y="94246"/>
                  </a:lnTo>
                  <a:lnTo>
                    <a:pt x="250799" y="111213"/>
                  </a:lnTo>
                  <a:lnTo>
                    <a:pt x="220637" y="138645"/>
                  </a:lnTo>
                  <a:lnTo>
                    <a:pt x="202006" y="175971"/>
                  </a:lnTo>
                  <a:lnTo>
                    <a:pt x="195732" y="222567"/>
                  </a:lnTo>
                  <a:lnTo>
                    <a:pt x="201701" y="269113"/>
                  </a:lnTo>
                  <a:lnTo>
                    <a:pt x="219163" y="306311"/>
                  </a:lnTo>
                  <a:lnTo>
                    <a:pt x="247827" y="333565"/>
                  </a:lnTo>
                  <a:lnTo>
                    <a:pt x="287413" y="350291"/>
                  </a:lnTo>
                  <a:lnTo>
                    <a:pt x="337629" y="355892"/>
                  </a:lnTo>
                  <a:lnTo>
                    <a:pt x="365912" y="354418"/>
                  </a:lnTo>
                  <a:lnTo>
                    <a:pt x="391160" y="350202"/>
                  </a:lnTo>
                  <a:lnTo>
                    <a:pt x="413981" y="343319"/>
                  </a:lnTo>
                  <a:lnTo>
                    <a:pt x="434962" y="333832"/>
                  </a:lnTo>
                  <a:close/>
                </a:path>
                <a:path w="769620" h="356234">
                  <a:moveTo>
                    <a:pt x="769327" y="287388"/>
                  </a:moveTo>
                  <a:lnTo>
                    <a:pt x="754964" y="287388"/>
                  </a:lnTo>
                  <a:lnTo>
                    <a:pt x="749579" y="282117"/>
                  </a:lnTo>
                  <a:lnTo>
                    <a:pt x="749261" y="150380"/>
                  </a:lnTo>
                  <a:lnTo>
                    <a:pt x="743623" y="121615"/>
                  </a:lnTo>
                  <a:lnTo>
                    <a:pt x="728751" y="103251"/>
                  </a:lnTo>
                  <a:lnTo>
                    <a:pt x="707517" y="93535"/>
                  </a:lnTo>
                  <a:lnTo>
                    <a:pt x="682752" y="90690"/>
                  </a:lnTo>
                  <a:lnTo>
                    <a:pt x="654862" y="93637"/>
                  </a:lnTo>
                  <a:lnTo>
                    <a:pt x="630478" y="101625"/>
                  </a:lnTo>
                  <a:lnTo>
                    <a:pt x="609396" y="113715"/>
                  </a:lnTo>
                  <a:lnTo>
                    <a:pt x="591426" y="128917"/>
                  </a:lnTo>
                  <a:lnTo>
                    <a:pt x="591007" y="20840"/>
                  </a:lnTo>
                  <a:lnTo>
                    <a:pt x="589673" y="12204"/>
                  </a:lnTo>
                  <a:lnTo>
                    <a:pt x="585673" y="5638"/>
                  </a:lnTo>
                  <a:lnTo>
                    <a:pt x="578980" y="1460"/>
                  </a:lnTo>
                  <a:lnTo>
                    <a:pt x="569569" y="0"/>
                  </a:lnTo>
                  <a:lnTo>
                    <a:pt x="456615" y="368"/>
                  </a:lnTo>
                  <a:lnTo>
                    <a:pt x="456615" y="61277"/>
                  </a:lnTo>
                  <a:lnTo>
                    <a:pt x="478675" y="61277"/>
                  </a:lnTo>
                  <a:lnTo>
                    <a:pt x="484060" y="66548"/>
                  </a:lnTo>
                  <a:lnTo>
                    <a:pt x="484695" y="283222"/>
                  </a:lnTo>
                  <a:lnTo>
                    <a:pt x="479310" y="288493"/>
                  </a:lnTo>
                  <a:lnTo>
                    <a:pt x="459041" y="288493"/>
                  </a:lnTo>
                  <a:lnTo>
                    <a:pt x="459143" y="346951"/>
                  </a:lnTo>
                  <a:lnTo>
                    <a:pt x="620255" y="346456"/>
                  </a:lnTo>
                  <a:lnTo>
                    <a:pt x="620255" y="288010"/>
                  </a:lnTo>
                  <a:lnTo>
                    <a:pt x="591743" y="288010"/>
                  </a:lnTo>
                  <a:lnTo>
                    <a:pt x="591426" y="169735"/>
                  </a:lnTo>
                  <a:lnTo>
                    <a:pt x="610958" y="168262"/>
                  </a:lnTo>
                  <a:lnTo>
                    <a:pt x="625335" y="169125"/>
                  </a:lnTo>
                  <a:lnTo>
                    <a:pt x="635038" y="172415"/>
                  </a:lnTo>
                  <a:lnTo>
                    <a:pt x="640537" y="179171"/>
                  </a:lnTo>
                  <a:lnTo>
                    <a:pt x="642315" y="190449"/>
                  </a:lnTo>
                  <a:lnTo>
                    <a:pt x="642848" y="346214"/>
                  </a:lnTo>
                  <a:lnTo>
                    <a:pt x="769327" y="345846"/>
                  </a:lnTo>
                  <a:lnTo>
                    <a:pt x="769327" y="287388"/>
                  </a:lnTo>
                  <a:close/>
                </a:path>
              </a:pathLst>
            </a:custGeom>
            <a:solidFill>
              <a:srgbClr val="FFFFFF"/>
            </a:solidFill>
          </p:spPr>
          <p:txBody>
            <a:bodyPr wrap="square" lIns="0" tIns="0" rIns="0" bIns="0" rtlCol="0"/>
            <a:lstStyle/>
            <a:p>
              <a:endParaRPr/>
            </a:p>
          </p:txBody>
        </p:sp>
        <p:sp>
          <p:nvSpPr>
            <p:cNvPr id="7" name="object 7"/>
            <p:cNvSpPr/>
            <p:nvPr/>
          </p:nvSpPr>
          <p:spPr>
            <a:xfrm>
              <a:off x="2485119" y="6462981"/>
              <a:ext cx="251460" cy="299720"/>
            </a:xfrm>
            <a:custGeom>
              <a:avLst/>
              <a:gdLst/>
              <a:ahLst/>
              <a:cxnLst/>
              <a:rect l="l" t="t" r="r" b="b"/>
              <a:pathLst>
                <a:path w="251460" h="299720">
                  <a:moveTo>
                    <a:pt x="73704" y="0"/>
                  </a:moveTo>
                  <a:lnTo>
                    <a:pt x="30194" y="1409"/>
                  </a:lnTo>
                  <a:lnTo>
                    <a:pt x="30194" y="49081"/>
                  </a:lnTo>
                  <a:lnTo>
                    <a:pt x="68751" y="50027"/>
                  </a:lnTo>
                  <a:lnTo>
                    <a:pt x="99518" y="59499"/>
                  </a:lnTo>
                  <a:lnTo>
                    <a:pt x="120328" y="77796"/>
                  </a:lnTo>
                  <a:lnTo>
                    <a:pt x="129013" y="105218"/>
                  </a:lnTo>
                  <a:lnTo>
                    <a:pt x="79147" y="103467"/>
                  </a:lnTo>
                  <a:lnTo>
                    <a:pt x="38020" y="119996"/>
                  </a:lnTo>
                  <a:lnTo>
                    <a:pt x="10136" y="152173"/>
                  </a:lnTo>
                  <a:lnTo>
                    <a:pt x="0" y="197370"/>
                  </a:lnTo>
                  <a:lnTo>
                    <a:pt x="9678" y="238120"/>
                  </a:lnTo>
                  <a:lnTo>
                    <a:pt x="35460" y="270402"/>
                  </a:lnTo>
                  <a:lnTo>
                    <a:pt x="72941" y="291629"/>
                  </a:lnTo>
                  <a:lnTo>
                    <a:pt x="117716" y="299218"/>
                  </a:lnTo>
                  <a:lnTo>
                    <a:pt x="167675" y="291453"/>
                  </a:lnTo>
                  <a:lnTo>
                    <a:pt x="205268" y="270393"/>
                  </a:lnTo>
                  <a:lnTo>
                    <a:pt x="231206" y="238950"/>
                  </a:lnTo>
                  <a:lnTo>
                    <a:pt x="246197" y="200036"/>
                  </a:lnTo>
                  <a:lnTo>
                    <a:pt x="250953" y="156563"/>
                  </a:lnTo>
                  <a:lnTo>
                    <a:pt x="247018" y="128592"/>
                  </a:lnTo>
                  <a:lnTo>
                    <a:pt x="234403" y="92950"/>
                  </a:lnTo>
                  <a:lnTo>
                    <a:pt x="210178" y="56084"/>
                  </a:lnTo>
                  <a:lnTo>
                    <a:pt x="171414" y="24444"/>
                  </a:lnTo>
                  <a:lnTo>
                    <a:pt x="115182" y="4477"/>
                  </a:lnTo>
                  <a:lnTo>
                    <a:pt x="73704" y="0"/>
                  </a:lnTo>
                  <a:close/>
                </a:path>
              </a:pathLst>
            </a:custGeom>
            <a:solidFill>
              <a:srgbClr val="89BC23"/>
            </a:solidFill>
          </p:spPr>
          <p:txBody>
            <a:bodyPr wrap="square" lIns="0" tIns="0" rIns="0" bIns="0" rtlCol="0"/>
            <a:lstStyle/>
            <a:p>
              <a:endParaRPr/>
            </a:p>
          </p:txBody>
        </p:sp>
        <p:sp>
          <p:nvSpPr>
            <p:cNvPr id="8" name="object 8"/>
            <p:cNvSpPr/>
            <p:nvPr/>
          </p:nvSpPr>
          <p:spPr>
            <a:xfrm>
              <a:off x="0" y="5279434"/>
              <a:ext cx="7556500" cy="3162300"/>
            </a:xfrm>
            <a:custGeom>
              <a:avLst/>
              <a:gdLst/>
              <a:ahLst/>
              <a:cxnLst/>
              <a:rect l="l" t="t" r="r" b="b"/>
              <a:pathLst>
                <a:path w="7556500" h="3162300">
                  <a:moveTo>
                    <a:pt x="3273285" y="292100"/>
                  </a:moveTo>
                  <a:lnTo>
                    <a:pt x="1360304" y="292100"/>
                  </a:lnTo>
                  <a:lnTo>
                    <a:pt x="1410555" y="304800"/>
                  </a:lnTo>
                  <a:lnTo>
                    <a:pt x="1561029" y="304800"/>
                  </a:lnTo>
                  <a:lnTo>
                    <a:pt x="1611093" y="317500"/>
                  </a:lnTo>
                  <a:lnTo>
                    <a:pt x="1711078" y="317500"/>
                  </a:lnTo>
                  <a:lnTo>
                    <a:pt x="1760998" y="330200"/>
                  </a:lnTo>
                  <a:lnTo>
                    <a:pt x="1860689" y="330200"/>
                  </a:lnTo>
                  <a:lnTo>
                    <a:pt x="1910461" y="342900"/>
                  </a:lnTo>
                  <a:lnTo>
                    <a:pt x="1960177" y="342900"/>
                  </a:lnTo>
                  <a:lnTo>
                    <a:pt x="2009851" y="355600"/>
                  </a:lnTo>
                  <a:lnTo>
                    <a:pt x="2059483" y="355600"/>
                  </a:lnTo>
                  <a:lnTo>
                    <a:pt x="2109071" y="368300"/>
                  </a:lnTo>
                  <a:lnTo>
                    <a:pt x="2158616" y="368300"/>
                  </a:lnTo>
                  <a:lnTo>
                    <a:pt x="2208116" y="381000"/>
                  </a:lnTo>
                  <a:lnTo>
                    <a:pt x="2257571" y="381000"/>
                  </a:lnTo>
                  <a:lnTo>
                    <a:pt x="2306980" y="393700"/>
                  </a:lnTo>
                  <a:lnTo>
                    <a:pt x="2356344" y="393700"/>
                  </a:lnTo>
                  <a:lnTo>
                    <a:pt x="2454929" y="419100"/>
                  </a:lnTo>
                  <a:lnTo>
                    <a:pt x="2504151" y="419100"/>
                  </a:lnTo>
                  <a:lnTo>
                    <a:pt x="2651521" y="457200"/>
                  </a:lnTo>
                  <a:lnTo>
                    <a:pt x="2700545" y="457200"/>
                  </a:lnTo>
                  <a:lnTo>
                    <a:pt x="2944889" y="520700"/>
                  </a:lnTo>
                  <a:lnTo>
                    <a:pt x="2993599" y="520700"/>
                  </a:lnTo>
                  <a:lnTo>
                    <a:pt x="3333016" y="609600"/>
                  </a:lnTo>
                  <a:lnTo>
                    <a:pt x="3381275" y="635000"/>
                  </a:lnTo>
                  <a:lnTo>
                    <a:pt x="3621674" y="698500"/>
                  </a:lnTo>
                  <a:lnTo>
                    <a:pt x="3669571" y="723900"/>
                  </a:lnTo>
                  <a:lnTo>
                    <a:pt x="3812884" y="762000"/>
                  </a:lnTo>
                  <a:lnTo>
                    <a:pt x="3860527" y="787400"/>
                  </a:lnTo>
                  <a:lnTo>
                    <a:pt x="3955618" y="812800"/>
                  </a:lnTo>
                  <a:lnTo>
                    <a:pt x="4003065" y="838200"/>
                  </a:lnTo>
                  <a:lnTo>
                    <a:pt x="4050446" y="850900"/>
                  </a:lnTo>
                  <a:lnTo>
                    <a:pt x="4097759" y="876300"/>
                  </a:lnTo>
                  <a:lnTo>
                    <a:pt x="4145005" y="889000"/>
                  </a:lnTo>
                  <a:lnTo>
                    <a:pt x="4192182" y="914400"/>
                  </a:lnTo>
                  <a:lnTo>
                    <a:pt x="4239291" y="927100"/>
                  </a:lnTo>
                  <a:lnTo>
                    <a:pt x="4286330" y="952500"/>
                  </a:lnTo>
                  <a:lnTo>
                    <a:pt x="4333299" y="965200"/>
                  </a:lnTo>
                  <a:lnTo>
                    <a:pt x="4380198" y="990600"/>
                  </a:lnTo>
                  <a:lnTo>
                    <a:pt x="4427025" y="1003300"/>
                  </a:lnTo>
                  <a:lnTo>
                    <a:pt x="4473781" y="1028700"/>
                  </a:lnTo>
                  <a:lnTo>
                    <a:pt x="4520464" y="1041400"/>
                  </a:lnTo>
                  <a:lnTo>
                    <a:pt x="4613611" y="1092200"/>
                  </a:lnTo>
                  <a:lnTo>
                    <a:pt x="4660073" y="1104900"/>
                  </a:lnTo>
                  <a:lnTo>
                    <a:pt x="4799011" y="1181100"/>
                  </a:lnTo>
                  <a:lnTo>
                    <a:pt x="4845171" y="1193800"/>
                  </a:lnTo>
                  <a:lnTo>
                    <a:pt x="5120496" y="1346200"/>
                  </a:lnTo>
                  <a:lnTo>
                    <a:pt x="5166106" y="1358900"/>
                  </a:lnTo>
                  <a:lnTo>
                    <a:pt x="5209816" y="1384300"/>
                  </a:lnTo>
                  <a:lnTo>
                    <a:pt x="5768278" y="1714500"/>
                  </a:lnTo>
                  <a:lnTo>
                    <a:pt x="5810461" y="1752600"/>
                  </a:lnTo>
                  <a:lnTo>
                    <a:pt x="6019649" y="1879600"/>
                  </a:lnTo>
                  <a:lnTo>
                    <a:pt x="6061136" y="1917700"/>
                  </a:lnTo>
                  <a:lnTo>
                    <a:pt x="6184886" y="1993900"/>
                  </a:lnTo>
                  <a:lnTo>
                    <a:pt x="6225896" y="2032000"/>
                  </a:lnTo>
                  <a:lnTo>
                    <a:pt x="6307552" y="2082800"/>
                  </a:lnTo>
                  <a:lnTo>
                    <a:pt x="6348197" y="2120900"/>
                  </a:lnTo>
                  <a:lnTo>
                    <a:pt x="6388719" y="2146300"/>
                  </a:lnTo>
                  <a:lnTo>
                    <a:pt x="6429117" y="2184399"/>
                  </a:lnTo>
                  <a:lnTo>
                    <a:pt x="6509538" y="2235199"/>
                  </a:lnTo>
                  <a:lnTo>
                    <a:pt x="6549561" y="2273299"/>
                  </a:lnTo>
                  <a:lnTo>
                    <a:pt x="6589457" y="2298699"/>
                  </a:lnTo>
                  <a:lnTo>
                    <a:pt x="6629225" y="2336799"/>
                  </a:lnTo>
                  <a:lnTo>
                    <a:pt x="6668866" y="2362199"/>
                  </a:lnTo>
                  <a:lnTo>
                    <a:pt x="6708378" y="2400299"/>
                  </a:lnTo>
                  <a:lnTo>
                    <a:pt x="6747761" y="2425699"/>
                  </a:lnTo>
                  <a:lnTo>
                    <a:pt x="6787014" y="2463799"/>
                  </a:lnTo>
                  <a:lnTo>
                    <a:pt x="6826137" y="2489199"/>
                  </a:lnTo>
                  <a:lnTo>
                    <a:pt x="6903987" y="2565399"/>
                  </a:lnTo>
                  <a:lnTo>
                    <a:pt x="6942713" y="2590799"/>
                  </a:lnTo>
                  <a:lnTo>
                    <a:pt x="7019765" y="2666999"/>
                  </a:lnTo>
                  <a:lnTo>
                    <a:pt x="7058090" y="2692399"/>
                  </a:lnTo>
                  <a:lnTo>
                    <a:pt x="7134331" y="2768599"/>
                  </a:lnTo>
                  <a:lnTo>
                    <a:pt x="7172247" y="2793999"/>
                  </a:lnTo>
                  <a:lnTo>
                    <a:pt x="7285168" y="2908299"/>
                  </a:lnTo>
                  <a:lnTo>
                    <a:pt x="7322530" y="2933699"/>
                  </a:lnTo>
                  <a:lnTo>
                    <a:pt x="7507224" y="3124199"/>
                  </a:lnTo>
                  <a:lnTo>
                    <a:pt x="7555992" y="3162299"/>
                  </a:lnTo>
                  <a:lnTo>
                    <a:pt x="7555992" y="2755899"/>
                  </a:lnTo>
                  <a:lnTo>
                    <a:pt x="7408545" y="2616199"/>
                  </a:lnTo>
                  <a:lnTo>
                    <a:pt x="7373563" y="2590799"/>
                  </a:lnTo>
                  <a:lnTo>
                    <a:pt x="7338319" y="2552699"/>
                  </a:lnTo>
                  <a:lnTo>
                    <a:pt x="7302814" y="2527299"/>
                  </a:lnTo>
                  <a:lnTo>
                    <a:pt x="7267048" y="2489199"/>
                  </a:lnTo>
                  <a:lnTo>
                    <a:pt x="7231023" y="2463799"/>
                  </a:lnTo>
                  <a:lnTo>
                    <a:pt x="7194738" y="2425699"/>
                  </a:lnTo>
                  <a:lnTo>
                    <a:pt x="7158194" y="2400299"/>
                  </a:lnTo>
                  <a:lnTo>
                    <a:pt x="7121392" y="2362199"/>
                  </a:lnTo>
                  <a:lnTo>
                    <a:pt x="7084333" y="2336799"/>
                  </a:lnTo>
                  <a:lnTo>
                    <a:pt x="7047018" y="2298699"/>
                  </a:lnTo>
                  <a:lnTo>
                    <a:pt x="7009447" y="2273299"/>
                  </a:lnTo>
                  <a:lnTo>
                    <a:pt x="6971620" y="2235199"/>
                  </a:lnTo>
                  <a:lnTo>
                    <a:pt x="6933540" y="2209799"/>
                  </a:lnTo>
                  <a:lnTo>
                    <a:pt x="6895205" y="2171699"/>
                  </a:lnTo>
                  <a:lnTo>
                    <a:pt x="6856617" y="2146300"/>
                  </a:lnTo>
                  <a:lnTo>
                    <a:pt x="6817777" y="2108200"/>
                  </a:lnTo>
                  <a:lnTo>
                    <a:pt x="6739343" y="2057400"/>
                  </a:lnTo>
                  <a:lnTo>
                    <a:pt x="6699750" y="2019300"/>
                  </a:lnTo>
                  <a:lnTo>
                    <a:pt x="6659908" y="1993900"/>
                  </a:lnTo>
                  <a:lnTo>
                    <a:pt x="6619816" y="1955800"/>
                  </a:lnTo>
                  <a:lnTo>
                    <a:pt x="6579477" y="1930400"/>
                  </a:lnTo>
                  <a:lnTo>
                    <a:pt x="6538890" y="1892300"/>
                  </a:lnTo>
                  <a:lnTo>
                    <a:pt x="6456976" y="1841500"/>
                  </a:lnTo>
                  <a:lnTo>
                    <a:pt x="6415650" y="1803400"/>
                  </a:lnTo>
                  <a:lnTo>
                    <a:pt x="6332266" y="1752600"/>
                  </a:lnTo>
                  <a:lnTo>
                    <a:pt x="6290209" y="1714500"/>
                  </a:lnTo>
                  <a:lnTo>
                    <a:pt x="6205366" y="1663700"/>
                  </a:lnTo>
                  <a:lnTo>
                    <a:pt x="6162583" y="1625600"/>
                  </a:lnTo>
                  <a:lnTo>
                    <a:pt x="6032793" y="1549400"/>
                  </a:lnTo>
                  <a:lnTo>
                    <a:pt x="5989052" y="1511300"/>
                  </a:lnTo>
                  <a:lnTo>
                    <a:pt x="5811716" y="1409700"/>
                  </a:lnTo>
                  <a:lnTo>
                    <a:pt x="5766793" y="1371600"/>
                  </a:lnTo>
                  <a:lnTo>
                    <a:pt x="5492358" y="1219200"/>
                  </a:lnTo>
                  <a:lnTo>
                    <a:pt x="5445809" y="1181100"/>
                  </a:lnTo>
                  <a:lnTo>
                    <a:pt x="5304790" y="1104900"/>
                  </a:lnTo>
                  <a:lnTo>
                    <a:pt x="5213234" y="1054100"/>
                  </a:lnTo>
                  <a:lnTo>
                    <a:pt x="5167338" y="1041400"/>
                  </a:lnTo>
                  <a:lnTo>
                    <a:pt x="4936698" y="914400"/>
                  </a:lnTo>
                  <a:lnTo>
                    <a:pt x="4890341" y="901700"/>
                  </a:lnTo>
                  <a:lnTo>
                    <a:pt x="4797405" y="850900"/>
                  </a:lnTo>
                  <a:lnTo>
                    <a:pt x="4750826" y="838200"/>
                  </a:lnTo>
                  <a:lnTo>
                    <a:pt x="4657448" y="787400"/>
                  </a:lnTo>
                  <a:lnTo>
                    <a:pt x="4610651" y="774700"/>
                  </a:lnTo>
                  <a:lnTo>
                    <a:pt x="4516843" y="723900"/>
                  </a:lnTo>
                  <a:lnTo>
                    <a:pt x="4469833" y="711200"/>
                  </a:lnTo>
                  <a:lnTo>
                    <a:pt x="4422753" y="685800"/>
                  </a:lnTo>
                  <a:lnTo>
                    <a:pt x="4375604" y="673100"/>
                  </a:lnTo>
                  <a:lnTo>
                    <a:pt x="4328386" y="647700"/>
                  </a:lnTo>
                  <a:lnTo>
                    <a:pt x="4281100" y="635000"/>
                  </a:lnTo>
                  <a:lnTo>
                    <a:pt x="4233747" y="609600"/>
                  </a:lnTo>
                  <a:lnTo>
                    <a:pt x="4186326" y="596900"/>
                  </a:lnTo>
                  <a:lnTo>
                    <a:pt x="4138838" y="571500"/>
                  </a:lnTo>
                  <a:lnTo>
                    <a:pt x="4043666" y="546100"/>
                  </a:lnTo>
                  <a:lnTo>
                    <a:pt x="3995982" y="520700"/>
                  </a:lnTo>
                  <a:lnTo>
                    <a:pt x="3900422" y="495300"/>
                  </a:lnTo>
                  <a:lnTo>
                    <a:pt x="3852547" y="469900"/>
                  </a:lnTo>
                  <a:lnTo>
                    <a:pt x="3708548" y="431800"/>
                  </a:lnTo>
                  <a:lnTo>
                    <a:pt x="3660425" y="406400"/>
                  </a:lnTo>
                  <a:lnTo>
                    <a:pt x="3370438" y="330200"/>
                  </a:lnTo>
                  <a:lnTo>
                    <a:pt x="3321904" y="304800"/>
                  </a:lnTo>
                  <a:lnTo>
                    <a:pt x="3273285" y="292100"/>
                  </a:lnTo>
                  <a:close/>
                </a:path>
                <a:path w="7556500" h="3162300">
                  <a:moveTo>
                    <a:pt x="1890592" y="38100"/>
                  </a:moveTo>
                  <a:lnTo>
                    <a:pt x="117869" y="38100"/>
                  </a:lnTo>
                  <a:lnTo>
                    <a:pt x="0" y="50800"/>
                  </a:lnTo>
                  <a:lnTo>
                    <a:pt x="0" y="342900"/>
                  </a:lnTo>
                  <a:lnTo>
                    <a:pt x="397433" y="304800"/>
                  </a:lnTo>
                  <a:lnTo>
                    <a:pt x="550428" y="304800"/>
                  </a:lnTo>
                  <a:lnTo>
                    <a:pt x="601350" y="292100"/>
                  </a:lnTo>
                  <a:lnTo>
                    <a:pt x="3273285" y="292100"/>
                  </a:lnTo>
                  <a:lnTo>
                    <a:pt x="3127205" y="254000"/>
                  </a:lnTo>
                  <a:lnTo>
                    <a:pt x="3078393" y="254000"/>
                  </a:lnTo>
                  <a:lnTo>
                    <a:pt x="2784408" y="177800"/>
                  </a:lnTo>
                  <a:lnTo>
                    <a:pt x="2735230" y="177800"/>
                  </a:lnTo>
                  <a:lnTo>
                    <a:pt x="2587399" y="139700"/>
                  </a:lnTo>
                  <a:lnTo>
                    <a:pt x="2538024" y="139700"/>
                  </a:lnTo>
                  <a:lnTo>
                    <a:pt x="2439132" y="114300"/>
                  </a:lnTo>
                  <a:lnTo>
                    <a:pt x="2389615" y="114300"/>
                  </a:lnTo>
                  <a:lnTo>
                    <a:pt x="2290445" y="88900"/>
                  </a:lnTo>
                  <a:lnTo>
                    <a:pt x="2240792" y="88900"/>
                  </a:lnTo>
                  <a:lnTo>
                    <a:pt x="2191094" y="76200"/>
                  </a:lnTo>
                  <a:lnTo>
                    <a:pt x="2141352" y="76200"/>
                  </a:lnTo>
                  <a:lnTo>
                    <a:pt x="2091567" y="63500"/>
                  </a:lnTo>
                  <a:lnTo>
                    <a:pt x="2041739" y="63500"/>
                  </a:lnTo>
                  <a:lnTo>
                    <a:pt x="1991869" y="50800"/>
                  </a:lnTo>
                  <a:lnTo>
                    <a:pt x="1941957" y="50800"/>
                  </a:lnTo>
                  <a:lnTo>
                    <a:pt x="1890592" y="38100"/>
                  </a:lnTo>
                  <a:close/>
                </a:path>
                <a:path w="7556500" h="3162300">
                  <a:moveTo>
                    <a:pt x="1736203" y="25400"/>
                  </a:moveTo>
                  <a:lnTo>
                    <a:pt x="216808" y="25400"/>
                  </a:lnTo>
                  <a:lnTo>
                    <a:pt x="167353" y="38100"/>
                  </a:lnTo>
                  <a:lnTo>
                    <a:pt x="1787715" y="38100"/>
                  </a:lnTo>
                  <a:lnTo>
                    <a:pt x="1736203" y="25400"/>
                  </a:lnTo>
                  <a:close/>
                </a:path>
                <a:path w="7556500" h="3162300">
                  <a:moveTo>
                    <a:pt x="1581383" y="12700"/>
                  </a:moveTo>
                  <a:lnTo>
                    <a:pt x="414318" y="12700"/>
                  </a:lnTo>
                  <a:lnTo>
                    <a:pt x="364987" y="25400"/>
                  </a:lnTo>
                  <a:lnTo>
                    <a:pt x="1633037" y="25400"/>
                  </a:lnTo>
                  <a:lnTo>
                    <a:pt x="1581383" y="12700"/>
                  </a:lnTo>
                  <a:close/>
                </a:path>
                <a:path w="7556500" h="3162300">
                  <a:moveTo>
                    <a:pt x="1322423" y="0"/>
                  </a:moveTo>
                  <a:lnTo>
                    <a:pt x="611320" y="0"/>
                  </a:lnTo>
                  <a:lnTo>
                    <a:pt x="562119" y="12700"/>
                  </a:lnTo>
                  <a:lnTo>
                    <a:pt x="1374305" y="12700"/>
                  </a:lnTo>
                  <a:lnTo>
                    <a:pt x="1322423" y="0"/>
                  </a:lnTo>
                  <a:close/>
                </a:path>
              </a:pathLst>
            </a:custGeom>
            <a:solidFill>
              <a:srgbClr val="84BC00"/>
            </a:solidFill>
          </p:spPr>
          <p:txBody>
            <a:bodyPr wrap="square" lIns="0" tIns="0" rIns="0" bIns="0" rtlCol="0"/>
            <a:lstStyle/>
            <a:p>
              <a:endParaRPr/>
            </a:p>
          </p:txBody>
        </p:sp>
      </p:grpSp>
      <p:sp>
        <p:nvSpPr>
          <p:cNvPr id="9" name="object 9"/>
          <p:cNvSpPr txBox="1"/>
          <p:nvPr/>
        </p:nvSpPr>
        <p:spPr>
          <a:xfrm>
            <a:off x="489000" y="6942835"/>
            <a:ext cx="4660850" cy="2467983"/>
          </a:xfrm>
          <a:prstGeom prst="rect">
            <a:avLst/>
          </a:prstGeom>
        </p:spPr>
        <p:txBody>
          <a:bodyPr vert="horz" wrap="square" lIns="0" tIns="12700" rIns="0" bIns="0" rtlCol="0">
            <a:spAutoFit/>
          </a:bodyPr>
          <a:lstStyle/>
          <a:p>
            <a:pPr marL="12700">
              <a:lnSpc>
                <a:spcPct val="100000"/>
              </a:lnSpc>
              <a:spcBef>
                <a:spcPts val="100"/>
              </a:spcBef>
            </a:pPr>
            <a:r>
              <a:rPr sz="1200" spc="-65">
                <a:solidFill>
                  <a:srgbClr val="FFFFFF"/>
                </a:solidFill>
                <a:latin typeface="Arial Black"/>
                <a:cs typeface="Arial Black"/>
              </a:rPr>
              <a:t>Healthwatch</a:t>
            </a:r>
            <a:r>
              <a:rPr sz="1200" spc="-100">
                <a:solidFill>
                  <a:srgbClr val="FFFFFF"/>
                </a:solidFill>
                <a:latin typeface="Arial Black"/>
                <a:cs typeface="Arial Black"/>
              </a:rPr>
              <a:t> </a:t>
            </a:r>
            <a:r>
              <a:rPr lang="en-GB" sz="1200" spc="-50">
                <a:solidFill>
                  <a:srgbClr val="FFFFFF"/>
                </a:solidFill>
                <a:latin typeface="Arial Black"/>
                <a:cs typeface="Arial Black"/>
              </a:rPr>
              <a:t>Newham</a:t>
            </a:r>
            <a:endParaRPr sz="1200">
              <a:latin typeface="Arial Black"/>
              <a:cs typeface="Arial Black"/>
            </a:endParaRPr>
          </a:p>
          <a:p>
            <a:pPr marL="12700" marR="66040">
              <a:lnSpc>
                <a:spcPct val="100000"/>
              </a:lnSpc>
            </a:pPr>
            <a:r>
              <a:rPr lang="en-GB" sz="1200" spc="-55">
                <a:solidFill>
                  <a:srgbClr val="FFFFFF"/>
                </a:solidFill>
                <a:latin typeface="Arial Black"/>
                <a:cs typeface="Arial Black"/>
              </a:rPr>
              <a:t>Stratford Advice Arcade</a:t>
            </a:r>
          </a:p>
          <a:p>
            <a:pPr marL="12700" marR="66040">
              <a:lnSpc>
                <a:spcPct val="100000"/>
              </a:lnSpc>
            </a:pPr>
            <a:r>
              <a:rPr lang="en-GB" sz="1200" spc="-45">
                <a:solidFill>
                  <a:srgbClr val="FFFFFF"/>
                </a:solidFill>
                <a:latin typeface="Arial Black"/>
                <a:cs typeface="Arial Black"/>
              </a:rPr>
              <a:t>107-109 The Grove</a:t>
            </a:r>
            <a:endParaRPr sz="1200">
              <a:latin typeface="Arial Black"/>
              <a:cs typeface="Arial Black"/>
            </a:endParaRPr>
          </a:p>
          <a:p>
            <a:pPr marL="12700">
              <a:lnSpc>
                <a:spcPct val="100000"/>
              </a:lnSpc>
            </a:pPr>
            <a:r>
              <a:rPr lang="en-GB" sz="1200" spc="-55">
                <a:solidFill>
                  <a:srgbClr val="FFFFFF"/>
                </a:solidFill>
                <a:latin typeface="Arial Black"/>
                <a:cs typeface="Arial Black"/>
              </a:rPr>
              <a:t>London </a:t>
            </a:r>
            <a:endParaRPr sz="1200">
              <a:latin typeface="Arial Black"/>
              <a:cs typeface="Arial Black"/>
            </a:endParaRPr>
          </a:p>
          <a:p>
            <a:pPr marL="12700">
              <a:lnSpc>
                <a:spcPct val="100000"/>
              </a:lnSpc>
            </a:pPr>
            <a:r>
              <a:rPr lang="en-GB" sz="1200" spc="-254">
                <a:solidFill>
                  <a:srgbClr val="FFFFFF"/>
                </a:solidFill>
                <a:latin typeface="Arial Black"/>
                <a:cs typeface="Arial Black"/>
              </a:rPr>
              <a:t>E15  1HP</a:t>
            </a:r>
            <a:endParaRPr sz="1200">
              <a:latin typeface="Arial Black"/>
              <a:cs typeface="Arial Black"/>
            </a:endParaRPr>
          </a:p>
          <a:p>
            <a:pPr marL="12700" marR="842010">
              <a:lnSpc>
                <a:spcPct val="155000"/>
              </a:lnSpc>
              <a:spcBef>
                <a:spcPts val="10"/>
              </a:spcBef>
            </a:pPr>
            <a:r>
              <a:rPr lang="en-GB" sz="1200" spc="-145">
                <a:solidFill>
                  <a:schemeClr val="bg1"/>
                </a:solidFill>
                <a:latin typeface="Arial Black"/>
                <a:cs typeface="Arial Black"/>
                <a:hlinkClick r:id="rId2">
                  <a:extLst>
                    <a:ext uri="{A12FA001-AC4F-418D-AE19-62706E023703}">
                      <ahyp:hlinkClr xmlns:ahyp="http://schemas.microsoft.com/office/drawing/2018/hyperlinkcolor" val="tx"/>
                    </a:ext>
                  </a:extLst>
                </a:hlinkClick>
              </a:rPr>
              <a:t>https://www.healthwatchnewham.co.uk/</a:t>
            </a:r>
            <a:endParaRPr lang="en-GB" sz="1200" spc="-145">
              <a:solidFill>
                <a:schemeClr val="bg1"/>
              </a:solidFill>
              <a:latin typeface="Arial Black"/>
              <a:cs typeface="Arial Black"/>
            </a:endParaRPr>
          </a:p>
          <a:p>
            <a:pPr marL="12700" marR="842010">
              <a:lnSpc>
                <a:spcPct val="155000"/>
              </a:lnSpc>
              <a:spcBef>
                <a:spcPts val="10"/>
              </a:spcBef>
            </a:pPr>
            <a:r>
              <a:rPr lang="en-GB" sz="1200" spc="-100">
                <a:solidFill>
                  <a:srgbClr val="FFFFFF"/>
                </a:solidFill>
                <a:latin typeface="Arial Black"/>
                <a:cs typeface="Arial Black"/>
              </a:rPr>
              <a:t>t</a:t>
            </a:r>
            <a:r>
              <a:rPr sz="1200" spc="-100">
                <a:solidFill>
                  <a:srgbClr val="FFFFFF"/>
                </a:solidFill>
                <a:latin typeface="Arial Black"/>
                <a:cs typeface="Arial Black"/>
              </a:rPr>
              <a:t>:</a:t>
            </a:r>
            <a:r>
              <a:rPr lang="en-GB" sz="1200" spc="-100">
                <a:solidFill>
                  <a:srgbClr val="FFFFFF"/>
                </a:solidFill>
                <a:latin typeface="Arial Black"/>
                <a:cs typeface="Arial Black"/>
              </a:rPr>
              <a:t>        020 3866 2969</a:t>
            </a:r>
            <a:endParaRPr sz="1200">
              <a:latin typeface="Arial Black"/>
              <a:cs typeface="Arial Black"/>
            </a:endParaRPr>
          </a:p>
          <a:p>
            <a:pPr marL="12700">
              <a:lnSpc>
                <a:spcPct val="100000"/>
              </a:lnSpc>
              <a:spcBef>
                <a:spcPts val="805"/>
              </a:spcBef>
            </a:pPr>
            <a:r>
              <a:rPr sz="1200" spc="-85">
                <a:solidFill>
                  <a:srgbClr val="FFFFFF"/>
                </a:solidFill>
                <a:latin typeface="Arial Black"/>
                <a:cs typeface="Arial Black"/>
              </a:rPr>
              <a:t>e:</a:t>
            </a:r>
            <a:r>
              <a:rPr sz="1200" spc="-95">
                <a:solidFill>
                  <a:srgbClr val="FFFFFF"/>
                </a:solidFill>
                <a:latin typeface="Arial Black"/>
                <a:cs typeface="Arial Black"/>
              </a:rPr>
              <a:t> </a:t>
            </a:r>
            <a:r>
              <a:rPr lang="en-GB" sz="1200" spc="-95">
                <a:solidFill>
                  <a:srgbClr val="FFFFFF"/>
                </a:solidFill>
                <a:latin typeface="Arial Black"/>
                <a:cs typeface="Arial Black"/>
              </a:rPr>
              <a:t>      </a:t>
            </a:r>
            <a:r>
              <a:rPr lang="en-GB" sz="1200" spc="-50">
                <a:solidFill>
                  <a:srgbClr val="FFFFFF"/>
                </a:solidFill>
                <a:latin typeface="Arial Black"/>
                <a:cs typeface="Arial Black"/>
                <a:hlinkClick r:id="rId3"/>
              </a:rPr>
              <a:t>info@healthwatchnewham.co.uk</a:t>
            </a:r>
            <a:endParaRPr lang="en-GB" sz="1200">
              <a:latin typeface="Arial Black"/>
              <a:cs typeface="Arial Black"/>
            </a:endParaRPr>
          </a:p>
          <a:p>
            <a:pPr marL="12700">
              <a:lnSpc>
                <a:spcPct val="100000"/>
              </a:lnSpc>
              <a:spcBef>
                <a:spcPts val="805"/>
              </a:spcBef>
            </a:pPr>
            <a:r>
              <a:rPr lang="en-GB" sz="1200" spc="-50">
                <a:solidFill>
                  <a:srgbClr val="FFFFFF"/>
                </a:solidFill>
                <a:latin typeface="Arial Black"/>
                <a:cs typeface="Arial Black"/>
              </a:rPr>
              <a:t>         </a:t>
            </a:r>
            <a:r>
              <a:rPr sz="1200" spc="-50">
                <a:solidFill>
                  <a:srgbClr val="FFFFFF"/>
                </a:solidFill>
                <a:latin typeface="Arial Black"/>
                <a:cs typeface="Arial Black"/>
              </a:rPr>
              <a:t>@H</a:t>
            </a:r>
            <a:r>
              <a:rPr lang="en-GB" sz="1200" spc="-50">
                <a:solidFill>
                  <a:srgbClr val="FFFFFF"/>
                </a:solidFill>
                <a:latin typeface="Arial Black"/>
                <a:cs typeface="Arial Black"/>
              </a:rPr>
              <a:t>WNewham</a:t>
            </a:r>
          </a:p>
          <a:p>
            <a:pPr marL="408305" marR="5080">
              <a:lnSpc>
                <a:spcPct val="155500"/>
              </a:lnSpc>
              <a:spcBef>
                <a:spcPts val="955"/>
              </a:spcBef>
            </a:pPr>
            <a:r>
              <a:rPr lang="en-GB" sz="1200" spc="-180">
                <a:solidFill>
                  <a:srgbClr val="FFFFFF"/>
                </a:solidFill>
                <a:latin typeface="Arial Black"/>
                <a:cs typeface="Arial Black"/>
              </a:rPr>
              <a:t>https://www.facebook.com/healthwatchnewham/?locale=en_GB</a:t>
            </a:r>
            <a:r>
              <a:rPr sz="1200" spc="-145">
                <a:solidFill>
                  <a:srgbClr val="FFFFFF"/>
                </a:solidFill>
                <a:latin typeface="Arial Black"/>
                <a:cs typeface="Arial Black"/>
              </a:rPr>
              <a:t>X</a:t>
            </a:r>
            <a:endParaRPr sz="1200">
              <a:latin typeface="Arial Black"/>
              <a:cs typeface="Arial Black"/>
            </a:endParaRPr>
          </a:p>
        </p:txBody>
      </p:sp>
      <p:sp>
        <p:nvSpPr>
          <p:cNvPr id="12" name="object 12"/>
          <p:cNvSpPr/>
          <p:nvPr/>
        </p:nvSpPr>
        <p:spPr>
          <a:xfrm>
            <a:off x="528180" y="9214041"/>
            <a:ext cx="154605" cy="154482"/>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502915" y="8851194"/>
            <a:ext cx="179870" cy="150163"/>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5205" y="1094993"/>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4" name="object 4"/>
          <p:cNvSpPr txBox="1">
            <a:spLocks noGrp="1"/>
          </p:cNvSpPr>
          <p:nvPr>
            <p:ph type="title"/>
          </p:nvPr>
        </p:nvSpPr>
        <p:spPr>
          <a:xfrm>
            <a:off x="492963" y="419861"/>
            <a:ext cx="4404995" cy="504625"/>
          </a:xfrm>
          <a:prstGeom prst="rect">
            <a:avLst/>
          </a:prstGeom>
        </p:spPr>
        <p:txBody>
          <a:bodyPr vert="horz" wrap="square" lIns="0" tIns="12065" rIns="0" bIns="0" rtlCol="0" anchor="t">
            <a:spAutoFit/>
          </a:bodyPr>
          <a:lstStyle/>
          <a:p>
            <a:pPr marL="12700">
              <a:lnSpc>
                <a:spcPct val="100000"/>
              </a:lnSpc>
              <a:spcBef>
                <a:spcPts val="95"/>
              </a:spcBef>
            </a:pPr>
            <a:r>
              <a:rPr sz="3200" spc="140" dirty="0">
                <a:latin typeface="+mj-lt"/>
              </a:rPr>
              <a:t>Message</a:t>
            </a:r>
            <a:r>
              <a:rPr sz="3200" spc="-200" dirty="0">
                <a:latin typeface="+mj-lt"/>
              </a:rPr>
              <a:t> </a:t>
            </a:r>
            <a:r>
              <a:rPr sz="3200" spc="180" dirty="0">
                <a:latin typeface="+mj-lt"/>
              </a:rPr>
              <a:t>from</a:t>
            </a:r>
            <a:r>
              <a:rPr sz="3200" spc="-204" dirty="0">
                <a:latin typeface="+mj-lt"/>
              </a:rPr>
              <a:t> </a:t>
            </a:r>
            <a:r>
              <a:rPr sz="3200" spc="114" dirty="0">
                <a:latin typeface="+mj-lt"/>
              </a:rPr>
              <a:t>our</a:t>
            </a:r>
            <a:r>
              <a:rPr sz="3200" spc="-195" dirty="0">
                <a:latin typeface="+mj-lt"/>
              </a:rPr>
              <a:t> </a:t>
            </a:r>
            <a:r>
              <a:rPr lang="en-GB" sz="3200" spc="155" dirty="0">
                <a:latin typeface="+mj-lt"/>
              </a:rPr>
              <a:t>Team</a:t>
            </a:r>
            <a:endParaRPr sz="3200" spc="155" dirty="0">
              <a:latin typeface="+mj-lt"/>
            </a:endParaRPr>
          </a:p>
        </p:txBody>
      </p:sp>
      <p:sp>
        <p:nvSpPr>
          <p:cNvPr id="5" name="object 5"/>
          <p:cNvSpPr txBox="1"/>
          <p:nvPr/>
        </p:nvSpPr>
        <p:spPr>
          <a:xfrm>
            <a:off x="489000" y="1240916"/>
            <a:ext cx="6578500" cy="6932026"/>
          </a:xfrm>
          <a:prstGeom prst="rect">
            <a:avLst/>
          </a:prstGeom>
        </p:spPr>
        <p:txBody>
          <a:bodyPr vert="horz" wrap="square" lIns="0" tIns="12065" rIns="0" bIns="0" rtlCol="0" anchor="t">
            <a:spAutoFit/>
          </a:bodyPr>
          <a:lstStyle/>
          <a:p>
            <a:pPr marL="12700" marR="5080">
              <a:lnSpc>
                <a:spcPct val="100000"/>
              </a:lnSpc>
              <a:spcBef>
                <a:spcPts val="95"/>
              </a:spcBef>
            </a:pPr>
            <a:r>
              <a:rPr lang="en-GB" b="1" spc="-85" dirty="0">
                <a:solidFill>
                  <a:srgbClr val="004F6B"/>
                </a:solidFill>
                <a:latin typeface="Calibri"/>
                <a:cs typeface="Arial Black"/>
              </a:rPr>
              <a:t>Introduction:</a:t>
            </a:r>
          </a:p>
          <a:p>
            <a:pPr marL="12700" marR="5080">
              <a:lnSpc>
                <a:spcPct val="100000"/>
              </a:lnSpc>
              <a:spcBef>
                <a:spcPts val="95"/>
              </a:spcBef>
            </a:pPr>
            <a:endParaRPr lang="en-GB" sz="1600" spc="-85" dirty="0">
              <a:solidFill>
                <a:srgbClr val="004F6B"/>
              </a:solidFill>
              <a:latin typeface="Arial Black"/>
              <a:cs typeface="Arial Black"/>
            </a:endParaRPr>
          </a:p>
          <a:p>
            <a:r>
              <a:rPr lang="en-GB" sz="1600" kern="0" dirty="0">
                <a:solidFill>
                  <a:sysClr val="windowText" lastClr="000000"/>
                </a:solidFill>
              </a:rPr>
              <a:t>2022/2023 has been an eventful year for the Healthwatch Newham Team as the borough started to pick itself up after the COVID pandemic.</a:t>
            </a:r>
          </a:p>
          <a:p>
            <a:endParaRPr lang="en-GB" sz="1600" kern="0" dirty="0">
              <a:solidFill>
                <a:sysClr val="windowText" lastClr="000000"/>
              </a:solidFill>
            </a:endParaRPr>
          </a:p>
          <a:p>
            <a:r>
              <a:rPr lang="en-GB" sz="1600" kern="0" dirty="0">
                <a:solidFill>
                  <a:sysClr val="windowText" lastClr="000000"/>
                </a:solidFill>
              </a:rPr>
              <a:t>As a team, we were sorry to say goodbye to several staff, including our Healthwatch Manager and team members who initially joined as volunteers. However, we have successfully recruited to those roles, and the Team is back working at full strength.</a:t>
            </a:r>
            <a:endParaRPr lang="en-GB" sz="1600" kern="0" dirty="0">
              <a:solidFill>
                <a:sysClr val="windowText" lastClr="000000"/>
              </a:solidFill>
              <a:cs typeface="Calibri"/>
            </a:endParaRPr>
          </a:p>
          <a:p>
            <a:endParaRPr lang="en-GB" sz="1600" kern="0" dirty="0">
              <a:solidFill>
                <a:sysClr val="windowText" lastClr="000000"/>
              </a:solidFill>
            </a:endParaRPr>
          </a:p>
          <a:p>
            <a:r>
              <a:rPr lang="en-GB" sz="1600" kern="0" dirty="0">
                <a:solidFill>
                  <a:sysClr val="windowText" lastClr="000000"/>
                </a:solidFill>
              </a:rPr>
              <a:t>We have continued to raise questions about the health inequalities that Newham residents face</a:t>
            </a:r>
            <a:r>
              <a:rPr lang="en-GB" sz="1600" kern="0" dirty="0">
                <a:solidFill>
                  <a:sysClr val="windowText" lastClr="000000"/>
                </a:solidFill>
                <a:ea typeface="+mn-lt"/>
                <a:cs typeface="+mn-lt"/>
              </a:rPr>
              <a:t> and are closely involved in working with decision-makers, commissioners and providers on improving</a:t>
            </a:r>
            <a:r>
              <a:rPr lang="en-GB" sz="1600" kern="0" dirty="0">
                <a:solidFill>
                  <a:sysClr val="windowText" lastClr="000000"/>
                </a:solidFill>
              </a:rPr>
              <a:t> facing and have been closely involved in working with decision-makers, commissioners and providers to improve health and care outcomes for all, including the Newham Health and Care Partnership and Newham Council.</a:t>
            </a:r>
            <a:endParaRPr lang="en-GB" sz="1600" kern="0" dirty="0">
              <a:solidFill>
                <a:sysClr val="windowText" lastClr="000000"/>
              </a:solidFill>
              <a:cs typeface="Calibri"/>
            </a:endParaRPr>
          </a:p>
          <a:p>
            <a:endParaRPr lang="en-GB" sz="1600" kern="0" dirty="0">
              <a:solidFill>
                <a:sysClr val="windowText" lastClr="000000"/>
              </a:solidFill>
            </a:endParaRPr>
          </a:p>
          <a:p>
            <a:r>
              <a:rPr lang="en-GB" sz="1600" kern="0" dirty="0">
                <a:solidFill>
                  <a:sysClr val="windowText" lastClr="000000"/>
                </a:solidFill>
              </a:rPr>
              <a:t>We have endeavoured to act on resident and patient feedback with our work on maternity services and hospital discharge.  Our ‘lunch and learn’ seminars have enabled us to inform residents about difficult and inaccessible topics.</a:t>
            </a:r>
          </a:p>
          <a:p>
            <a:endParaRPr lang="en-GB" sz="1600" kern="0" dirty="0">
              <a:solidFill>
                <a:sysClr val="windowText" lastClr="000000"/>
              </a:solidFill>
            </a:endParaRPr>
          </a:p>
          <a:p>
            <a:r>
              <a:rPr lang="en-GB" sz="1600" kern="0" dirty="0">
                <a:solidFill>
                  <a:sysClr val="windowText" lastClr="000000"/>
                </a:solidFill>
              </a:rPr>
              <a:t>We have been delighted to launch our Young Healthwatch programme, our Community Listening Ears engagement tool. We are working with residents and community organisations to agree on increasing community understanding of safeguarding.  </a:t>
            </a:r>
          </a:p>
          <a:p>
            <a:endParaRPr lang="en-GB" sz="1600" kern="0" dirty="0">
              <a:solidFill>
                <a:sysClr val="windowText" lastClr="000000"/>
              </a:solidFill>
            </a:endParaRPr>
          </a:p>
          <a:p>
            <a:r>
              <a:rPr lang="en-GB" sz="1600" kern="0" dirty="0">
                <a:solidFill>
                  <a:sysClr val="windowText" lastClr="000000"/>
                </a:solidFill>
              </a:rPr>
              <a:t>Our Annual Report summarises the highlights of our work.</a:t>
            </a:r>
            <a:endParaRPr lang="en-GB" sz="1600" dirty="0"/>
          </a:p>
          <a:p>
            <a:pPr marL="12700" marR="5080">
              <a:lnSpc>
                <a:spcPct val="100000"/>
              </a:lnSpc>
              <a:spcBef>
                <a:spcPts val="95"/>
              </a:spcBef>
            </a:pPr>
            <a:endParaRPr lang="en-GB" sz="1600" spc="-85" dirty="0">
              <a:solidFill>
                <a:srgbClr val="004F6B"/>
              </a:solidFill>
              <a:latin typeface="Arial Black"/>
              <a:cs typeface="Arial Black"/>
            </a:endParaRPr>
          </a:p>
        </p:txBody>
      </p:sp>
      <p:sp>
        <p:nvSpPr>
          <p:cNvPr id="8" name="object 8"/>
          <p:cNvSpPr/>
          <p:nvPr/>
        </p:nvSpPr>
        <p:spPr>
          <a:xfrm>
            <a:off x="505205" y="1094993"/>
            <a:ext cx="5808345" cy="0"/>
          </a:xfrm>
          <a:custGeom>
            <a:avLst/>
            <a:gdLst/>
            <a:ahLst/>
            <a:cxnLst/>
            <a:rect l="l" t="t" r="r" b="b"/>
            <a:pathLst>
              <a:path w="5808345">
                <a:moveTo>
                  <a:pt x="0" y="0"/>
                </a:moveTo>
                <a:lnTo>
                  <a:pt x="5807836" y="0"/>
                </a:lnTo>
              </a:path>
            </a:pathLst>
          </a:custGeom>
          <a:ln w="19050">
            <a:solidFill>
              <a:srgbClr val="004F6B"/>
            </a:solidFill>
          </a:ln>
        </p:spPr>
        <p:txBody>
          <a:bodyPr wrap="square" lIns="0" tIns="0" rIns="0" bIns="0" rtlCol="0"/>
          <a:lstStyle/>
          <a:p>
            <a:endParaRPr/>
          </a:p>
        </p:txBody>
      </p:sp>
      <p:sp>
        <p:nvSpPr>
          <p:cNvPr id="12" name="object 12"/>
          <p:cNvSpPr txBox="1">
            <a:spLocks noGrp="1"/>
          </p:cNvSpPr>
          <p:nvPr>
            <p:ph type="sldNum" sz="quarter" idx="7"/>
          </p:nvPr>
        </p:nvSpPr>
        <p:spPr>
          <a:prstGeom prst="rect">
            <a:avLst/>
          </a:prstGeom>
        </p:spPr>
        <p:txBody>
          <a:bodyPr vert="horz" wrap="square" lIns="0" tIns="22225" rIns="0" bIns="0" rtlCol="0">
            <a:spAutoFit/>
          </a:bodyPr>
          <a:lstStyle/>
          <a:p>
            <a:pPr marL="80645">
              <a:lnSpc>
                <a:spcPct val="100000"/>
              </a:lnSpc>
              <a:spcBef>
                <a:spcPts val="175"/>
              </a:spcBef>
            </a:pPr>
            <a:fld id="{81D60167-4931-47E6-BA6A-407CBD079E47}" type="slidenum">
              <a:rPr spc="-90" dirty="0"/>
              <a:t>3</a:t>
            </a:fld>
            <a:endParaRPr spc="-90"/>
          </a:p>
        </p:txBody>
      </p:sp>
      <p:sp>
        <p:nvSpPr>
          <p:cNvPr id="9" name="Rectangle 8">
            <a:extLst>
              <a:ext uri="{FF2B5EF4-FFF2-40B4-BE49-F238E27FC236}">
                <a16:creationId xmlns:a16="http://schemas.microsoft.com/office/drawing/2014/main" id="{E4FF0CF5-8DAB-33F5-8A9A-E6E0CA25226D}"/>
              </a:ext>
            </a:extLst>
          </p:cNvPr>
          <p:cNvSpPr/>
          <p:nvPr/>
        </p:nvSpPr>
        <p:spPr>
          <a:xfrm>
            <a:off x="477314" y="7926721"/>
            <a:ext cx="6578500" cy="201499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pic>
        <p:nvPicPr>
          <p:cNvPr id="11" name="Picture 10" descr="P4---Quote1.png">
            <a:extLst>
              <a:ext uri="{FF2B5EF4-FFF2-40B4-BE49-F238E27FC236}">
                <a16:creationId xmlns:a16="http://schemas.microsoft.com/office/drawing/2014/main" id="{037BD14D-10F8-67B0-ABC8-EBFD76358FF5}"/>
              </a:ext>
            </a:extLst>
          </p:cNvPr>
          <p:cNvPicPr>
            <a:picLocks noChangeAspect="1"/>
          </p:cNvPicPr>
          <p:nvPr/>
        </p:nvPicPr>
        <p:blipFill>
          <a:blip r:embed="rId2" cstate="print"/>
          <a:stretch>
            <a:fillRect/>
          </a:stretch>
        </p:blipFill>
        <p:spPr>
          <a:xfrm>
            <a:off x="357073" y="7904432"/>
            <a:ext cx="914365" cy="914365"/>
          </a:xfrm>
          <a:prstGeom prst="rect">
            <a:avLst/>
          </a:prstGeom>
        </p:spPr>
      </p:pic>
      <p:pic>
        <p:nvPicPr>
          <p:cNvPr id="14" name="Picture 13" descr="P4---Quote-2.png">
            <a:extLst>
              <a:ext uri="{FF2B5EF4-FFF2-40B4-BE49-F238E27FC236}">
                <a16:creationId xmlns:a16="http://schemas.microsoft.com/office/drawing/2014/main" id="{2BE08319-6886-7C1B-6E9E-D57E13381E9C}"/>
              </a:ext>
            </a:extLst>
          </p:cNvPr>
          <p:cNvPicPr>
            <a:picLocks noChangeAspect="1"/>
          </p:cNvPicPr>
          <p:nvPr/>
        </p:nvPicPr>
        <p:blipFill>
          <a:blip r:embed="rId3" cstate="print"/>
          <a:stretch>
            <a:fillRect/>
          </a:stretch>
        </p:blipFill>
        <p:spPr>
          <a:xfrm>
            <a:off x="6265950" y="8762341"/>
            <a:ext cx="813235" cy="813235"/>
          </a:xfrm>
          <a:prstGeom prst="rect">
            <a:avLst/>
          </a:prstGeom>
        </p:spPr>
      </p:pic>
      <p:sp>
        <p:nvSpPr>
          <p:cNvPr id="15" name="Content Placeholder 43">
            <a:extLst>
              <a:ext uri="{FF2B5EF4-FFF2-40B4-BE49-F238E27FC236}">
                <a16:creationId xmlns:a16="http://schemas.microsoft.com/office/drawing/2014/main" id="{2901776E-AD8E-58E8-591A-D773A95F7D5F}"/>
              </a:ext>
            </a:extLst>
          </p:cNvPr>
          <p:cNvSpPr txBox="1">
            <a:spLocks/>
          </p:cNvSpPr>
          <p:nvPr/>
        </p:nvSpPr>
        <p:spPr>
          <a:xfrm>
            <a:off x="888785" y="8145158"/>
            <a:ext cx="5778929" cy="1708160"/>
          </a:xfrm>
          <a:prstGeom prst="rect">
            <a:avLst/>
          </a:prstGeom>
        </p:spPr>
        <p:txBody>
          <a:bodyPr wrap="square" lIns="0" tIns="0" rIns="0" bIns="0">
            <a:spAutoFit/>
          </a:bodyPr>
          <a:lstStyle>
            <a:lvl1pPr marL="0">
              <a:defRPr sz="1200" b="0" i="0">
                <a:solidFill>
                  <a:schemeClr val="tx1"/>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a:r>
              <a:rPr lang="en-GB" sz="1600" b="1" kern="0" dirty="0">
                <a:solidFill>
                  <a:sysClr val="windowText" lastClr="000000"/>
                </a:solidFill>
              </a:rPr>
              <a:t>I am delighted that our 2022-2023 Annual Report from Healthwatch Newham shows how we have taken residents’ experiences and used them to inform and influence the delivery of local services.</a:t>
            </a:r>
          </a:p>
          <a:p>
            <a:pPr lvl="1"/>
            <a:endParaRPr lang="en-GB" sz="1100" kern="0" dirty="0">
              <a:solidFill>
                <a:sysClr val="windowText" lastClr="000000"/>
              </a:solidFill>
            </a:endParaRPr>
          </a:p>
          <a:p>
            <a:pPr lvl="1"/>
            <a:r>
              <a:rPr lang="en-GB" kern="0" dirty="0">
                <a:solidFill>
                  <a:sysClr val="windowText" lastClr="000000"/>
                </a:solidFill>
              </a:rPr>
              <a:t>Cllr Ann Easter: </a:t>
            </a:r>
          </a:p>
          <a:p>
            <a:pPr lvl="1"/>
            <a:r>
              <a:rPr lang="en-GB" kern="0" dirty="0">
                <a:solidFill>
                  <a:sysClr val="windowText" lastClr="000000"/>
                </a:solidFill>
              </a:rPr>
              <a:t>Co-Chair Healthwatch Newham Advisory Board</a:t>
            </a:r>
          </a:p>
        </p:txBody>
      </p:sp>
      <p:sp>
        <p:nvSpPr>
          <p:cNvPr id="6" name="object 12">
            <a:extLst>
              <a:ext uri="{FF2B5EF4-FFF2-40B4-BE49-F238E27FC236}">
                <a16:creationId xmlns:a16="http://schemas.microsoft.com/office/drawing/2014/main" id="{E81B23D2-67B7-E0F2-4A85-968DFA6D6367}"/>
              </a:ext>
            </a:extLst>
          </p:cNvPr>
          <p:cNvSpPr txBox="1">
            <a:spLocks noGrp="1"/>
          </p:cNvSpPr>
          <p:nvPr>
            <p:ph type="ftr" sz="quarter" idx="5"/>
          </p:nvPr>
        </p:nvSpPr>
        <p:spPr>
          <a:xfrm>
            <a:off x="489000" y="10193992"/>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5205" y="1094993"/>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3" name="object 3"/>
          <p:cNvSpPr/>
          <p:nvPr/>
        </p:nvSpPr>
        <p:spPr>
          <a:xfrm>
            <a:off x="156057" y="6324094"/>
            <a:ext cx="6458990" cy="2406158"/>
          </a:xfrm>
          <a:custGeom>
            <a:avLst/>
            <a:gdLst/>
            <a:ahLst/>
            <a:cxnLst/>
            <a:rect l="l" t="t" r="r" b="b"/>
            <a:pathLst>
              <a:path w="6304915" h="3105784">
                <a:moveTo>
                  <a:pt x="6304534" y="0"/>
                </a:moveTo>
                <a:lnTo>
                  <a:pt x="0" y="0"/>
                </a:lnTo>
                <a:lnTo>
                  <a:pt x="0" y="3105657"/>
                </a:lnTo>
                <a:lnTo>
                  <a:pt x="6304534" y="3105657"/>
                </a:lnTo>
                <a:lnTo>
                  <a:pt x="6304534" y="0"/>
                </a:lnTo>
                <a:close/>
              </a:path>
            </a:pathLst>
          </a:custGeom>
          <a:solidFill>
            <a:srgbClr val="E4F5FA"/>
          </a:solidFill>
        </p:spPr>
        <p:txBody>
          <a:bodyPr wrap="square" lIns="0" tIns="0" rIns="0" bIns="0" rtlCol="0"/>
          <a:lstStyle/>
          <a:p>
            <a:endParaRPr/>
          </a:p>
        </p:txBody>
      </p:sp>
      <p:sp>
        <p:nvSpPr>
          <p:cNvPr id="4" name="object 4"/>
          <p:cNvSpPr txBox="1">
            <a:spLocks noGrp="1"/>
          </p:cNvSpPr>
          <p:nvPr>
            <p:ph type="title"/>
          </p:nvPr>
        </p:nvSpPr>
        <p:spPr>
          <a:xfrm>
            <a:off x="492963" y="419861"/>
            <a:ext cx="1651000" cy="452120"/>
          </a:xfrm>
          <a:prstGeom prst="rect">
            <a:avLst/>
          </a:prstGeom>
        </p:spPr>
        <p:txBody>
          <a:bodyPr vert="horz" wrap="square" lIns="0" tIns="12065" rIns="0" bIns="0" rtlCol="0" anchor="t">
            <a:spAutoFit/>
          </a:bodyPr>
          <a:lstStyle/>
          <a:p>
            <a:pPr marL="12700">
              <a:lnSpc>
                <a:spcPct val="100000"/>
              </a:lnSpc>
              <a:spcBef>
                <a:spcPts val="95"/>
              </a:spcBef>
            </a:pPr>
            <a:r>
              <a:rPr spc="130">
                <a:latin typeface="Calibri"/>
              </a:rPr>
              <a:t>About</a:t>
            </a:r>
            <a:r>
              <a:rPr spc="-250">
                <a:latin typeface="Calibri"/>
              </a:rPr>
              <a:t> </a:t>
            </a:r>
            <a:r>
              <a:rPr spc="85">
                <a:latin typeface="Calibri"/>
              </a:rPr>
              <a:t>us</a:t>
            </a:r>
          </a:p>
        </p:txBody>
      </p:sp>
      <p:sp>
        <p:nvSpPr>
          <p:cNvPr id="5" name="object 5"/>
          <p:cNvSpPr txBox="1"/>
          <p:nvPr/>
        </p:nvSpPr>
        <p:spPr>
          <a:xfrm>
            <a:off x="489000" y="1219326"/>
            <a:ext cx="5793105" cy="1551707"/>
          </a:xfrm>
          <a:prstGeom prst="rect">
            <a:avLst/>
          </a:prstGeom>
        </p:spPr>
        <p:txBody>
          <a:bodyPr vert="horz" wrap="square" lIns="0" tIns="12700" rIns="0" bIns="0" rtlCol="0">
            <a:spAutoFit/>
          </a:bodyPr>
          <a:lstStyle/>
          <a:p>
            <a:pPr marL="12700" marR="5080">
              <a:lnSpc>
                <a:spcPct val="100000"/>
              </a:lnSpc>
              <a:spcBef>
                <a:spcPts val="100"/>
              </a:spcBef>
            </a:pPr>
            <a:r>
              <a:rPr sz="2400" b="1" spc="-100" dirty="0">
                <a:solidFill>
                  <a:srgbClr val="004F6B"/>
                </a:solidFill>
                <a:latin typeface="+mj-lt"/>
                <a:cs typeface="Arial Black"/>
              </a:rPr>
              <a:t>Healthwatch</a:t>
            </a:r>
            <a:r>
              <a:rPr sz="2400" b="1" spc="-145" dirty="0">
                <a:solidFill>
                  <a:srgbClr val="004F6B"/>
                </a:solidFill>
                <a:latin typeface="+mj-lt"/>
                <a:cs typeface="Arial Black"/>
              </a:rPr>
              <a:t> </a:t>
            </a:r>
            <a:r>
              <a:rPr lang="en-GB" sz="2400" b="1" spc="-65" dirty="0">
                <a:solidFill>
                  <a:srgbClr val="E73D96"/>
                </a:solidFill>
                <a:latin typeface="+mj-lt"/>
                <a:cs typeface="Arial Black"/>
              </a:rPr>
              <a:t>Newham </a:t>
            </a:r>
            <a:r>
              <a:rPr sz="2400" b="1" spc="-135" dirty="0">
                <a:solidFill>
                  <a:srgbClr val="004F6B"/>
                </a:solidFill>
                <a:latin typeface="+mj-lt"/>
                <a:cs typeface="Arial Black"/>
              </a:rPr>
              <a:t>is</a:t>
            </a:r>
            <a:r>
              <a:rPr sz="2400" b="1" spc="-145" dirty="0">
                <a:solidFill>
                  <a:srgbClr val="004F6B"/>
                </a:solidFill>
                <a:latin typeface="+mj-lt"/>
                <a:cs typeface="Arial Black"/>
              </a:rPr>
              <a:t> </a:t>
            </a:r>
            <a:r>
              <a:rPr sz="2400" b="1" spc="-65" dirty="0">
                <a:solidFill>
                  <a:srgbClr val="004F6B"/>
                </a:solidFill>
                <a:latin typeface="+mj-lt"/>
                <a:cs typeface="Arial Black"/>
              </a:rPr>
              <a:t>your</a:t>
            </a:r>
            <a:r>
              <a:rPr sz="2400" b="1" spc="-135" dirty="0">
                <a:solidFill>
                  <a:srgbClr val="004F6B"/>
                </a:solidFill>
                <a:latin typeface="+mj-lt"/>
                <a:cs typeface="Arial Black"/>
              </a:rPr>
              <a:t> </a:t>
            </a:r>
            <a:r>
              <a:rPr sz="2400" b="1" spc="-80" dirty="0">
                <a:solidFill>
                  <a:srgbClr val="004F6B"/>
                </a:solidFill>
                <a:latin typeface="+mj-lt"/>
                <a:cs typeface="Arial Black"/>
              </a:rPr>
              <a:t>local</a:t>
            </a:r>
            <a:r>
              <a:rPr sz="2400" b="1" spc="-150" dirty="0">
                <a:solidFill>
                  <a:srgbClr val="004F6B"/>
                </a:solidFill>
                <a:latin typeface="+mj-lt"/>
                <a:cs typeface="Arial Black"/>
              </a:rPr>
              <a:t> </a:t>
            </a:r>
            <a:r>
              <a:rPr sz="2400" b="1" spc="-65" dirty="0">
                <a:solidFill>
                  <a:srgbClr val="004F6B"/>
                </a:solidFill>
                <a:latin typeface="+mj-lt"/>
                <a:cs typeface="Arial Black"/>
              </a:rPr>
              <a:t>health</a:t>
            </a:r>
            <a:r>
              <a:rPr sz="2400" b="1" spc="-145" dirty="0">
                <a:solidFill>
                  <a:srgbClr val="004F6B"/>
                </a:solidFill>
                <a:latin typeface="+mj-lt"/>
                <a:cs typeface="Arial Black"/>
              </a:rPr>
              <a:t> </a:t>
            </a:r>
            <a:r>
              <a:rPr sz="2400" b="1" dirty="0">
                <a:solidFill>
                  <a:srgbClr val="004F6B"/>
                </a:solidFill>
                <a:latin typeface="+mj-lt"/>
                <a:cs typeface="Arial Black"/>
              </a:rPr>
              <a:t>and</a:t>
            </a:r>
            <a:r>
              <a:rPr lang="en-GB" sz="2400" b="1" dirty="0">
                <a:solidFill>
                  <a:srgbClr val="004F6B"/>
                </a:solidFill>
                <a:latin typeface="+mj-lt"/>
                <a:cs typeface="Arial Black"/>
              </a:rPr>
              <a:t> </a:t>
            </a:r>
            <a:r>
              <a:rPr sz="2400" b="1" spc="-90" dirty="0">
                <a:solidFill>
                  <a:srgbClr val="004F6B"/>
                </a:solidFill>
                <a:latin typeface="+mj-lt"/>
                <a:cs typeface="Arial Black"/>
              </a:rPr>
              <a:t>social </a:t>
            </a:r>
            <a:r>
              <a:rPr sz="2400" b="1" spc="-75" dirty="0">
                <a:solidFill>
                  <a:srgbClr val="004F6B"/>
                </a:solidFill>
                <a:latin typeface="+mj-lt"/>
                <a:cs typeface="Arial Black"/>
              </a:rPr>
              <a:t>care</a:t>
            </a:r>
            <a:r>
              <a:rPr sz="2400" b="1" spc="-210" dirty="0">
                <a:solidFill>
                  <a:srgbClr val="004F6B"/>
                </a:solidFill>
                <a:latin typeface="+mj-lt"/>
                <a:cs typeface="Arial Black"/>
              </a:rPr>
              <a:t> </a:t>
            </a:r>
            <a:r>
              <a:rPr sz="2400" b="1" spc="-50" dirty="0">
                <a:solidFill>
                  <a:srgbClr val="004F6B"/>
                </a:solidFill>
                <a:latin typeface="+mj-lt"/>
                <a:cs typeface="Arial Black"/>
              </a:rPr>
              <a:t>champion.</a:t>
            </a:r>
            <a:endParaRPr sz="2400" b="1" dirty="0">
              <a:latin typeface="+mj-lt"/>
              <a:cs typeface="Arial Black"/>
            </a:endParaRPr>
          </a:p>
          <a:p>
            <a:pPr marL="12700" marR="264160">
              <a:lnSpc>
                <a:spcPct val="100000"/>
              </a:lnSpc>
              <a:spcBef>
                <a:spcPts val="1245"/>
              </a:spcBef>
            </a:pPr>
            <a:r>
              <a:rPr sz="1400" b="1" spc="-55" dirty="0">
                <a:cs typeface="Arial Black"/>
              </a:rPr>
              <a:t>We </a:t>
            </a:r>
            <a:r>
              <a:rPr lang="en-GB" sz="1400" b="1" spc="-65" dirty="0">
                <a:cs typeface="Arial Black"/>
              </a:rPr>
              <a:t>ensure</a:t>
            </a:r>
            <a:r>
              <a:rPr sz="1400" b="1" spc="-80" dirty="0">
                <a:cs typeface="Arial Black"/>
              </a:rPr>
              <a:t> </a:t>
            </a:r>
            <a:r>
              <a:rPr sz="1400" b="1" spc="-185" dirty="0">
                <a:cs typeface="Arial Black"/>
              </a:rPr>
              <a:t>NHS </a:t>
            </a:r>
            <a:r>
              <a:rPr sz="1400" b="1" spc="-65" dirty="0">
                <a:cs typeface="Arial Black"/>
              </a:rPr>
              <a:t>leaders </a:t>
            </a:r>
            <a:r>
              <a:rPr sz="1400" b="1" spc="-10" dirty="0">
                <a:cs typeface="Arial Black"/>
              </a:rPr>
              <a:t>and </a:t>
            </a:r>
            <a:r>
              <a:rPr lang="en-GB" sz="1400" b="1" spc="-75" dirty="0">
                <a:cs typeface="Arial Black"/>
              </a:rPr>
              <a:t>decision-makers</a:t>
            </a:r>
            <a:r>
              <a:rPr sz="1400" b="1" spc="-80" dirty="0">
                <a:cs typeface="Arial Black"/>
              </a:rPr>
              <a:t> </a:t>
            </a:r>
            <a:r>
              <a:rPr sz="1400" b="1" spc="-50" dirty="0">
                <a:cs typeface="Arial Black"/>
              </a:rPr>
              <a:t>hear </a:t>
            </a:r>
            <a:r>
              <a:rPr sz="1400" b="1" spc="-65" dirty="0">
                <a:cs typeface="Arial Black"/>
              </a:rPr>
              <a:t>your </a:t>
            </a:r>
            <a:r>
              <a:rPr sz="1400" b="1" spc="-75" dirty="0">
                <a:cs typeface="Arial Black"/>
              </a:rPr>
              <a:t>voice </a:t>
            </a:r>
            <a:r>
              <a:rPr sz="1400" b="1" spc="-10" dirty="0">
                <a:cs typeface="Arial Black"/>
              </a:rPr>
              <a:t>and </a:t>
            </a:r>
            <a:r>
              <a:rPr sz="1400" b="1" spc="-75" dirty="0">
                <a:cs typeface="Arial Black"/>
              </a:rPr>
              <a:t>use</a:t>
            </a:r>
            <a:r>
              <a:rPr lang="en-GB" sz="1400" b="1" spc="-75" dirty="0">
                <a:cs typeface="Arial Black"/>
              </a:rPr>
              <a:t> </a:t>
            </a:r>
            <a:r>
              <a:rPr sz="1400" b="1" spc="-65" dirty="0">
                <a:cs typeface="Arial Black"/>
              </a:rPr>
              <a:t>your </a:t>
            </a:r>
            <a:r>
              <a:rPr sz="1400" b="1" spc="-60" dirty="0">
                <a:cs typeface="Arial Black"/>
              </a:rPr>
              <a:t>feedback </a:t>
            </a:r>
            <a:r>
              <a:rPr sz="1400" b="1" spc="-70" dirty="0">
                <a:cs typeface="Arial Black"/>
              </a:rPr>
              <a:t>to </a:t>
            </a:r>
            <a:r>
              <a:rPr sz="1400" b="1" spc="-55" dirty="0">
                <a:cs typeface="Arial Black"/>
              </a:rPr>
              <a:t>improve </a:t>
            </a:r>
            <a:r>
              <a:rPr sz="1400" b="1" spc="-80" dirty="0">
                <a:cs typeface="Arial Black"/>
              </a:rPr>
              <a:t>care. </a:t>
            </a:r>
            <a:r>
              <a:rPr sz="1400" b="1" spc="-55" dirty="0">
                <a:cs typeface="Arial Black"/>
              </a:rPr>
              <a:t>We </a:t>
            </a:r>
            <a:r>
              <a:rPr sz="1400" b="1" spc="-35" dirty="0">
                <a:cs typeface="Arial Black"/>
              </a:rPr>
              <a:t>can </a:t>
            </a:r>
            <a:r>
              <a:rPr sz="1400" b="1" spc="-70" dirty="0">
                <a:cs typeface="Arial Black"/>
              </a:rPr>
              <a:t>also </a:t>
            </a:r>
            <a:r>
              <a:rPr sz="1400" b="1" spc="-55" dirty="0">
                <a:cs typeface="Arial Black"/>
              </a:rPr>
              <a:t>help </a:t>
            </a:r>
            <a:r>
              <a:rPr sz="1400" b="1" spc="-50" dirty="0">
                <a:cs typeface="Arial Black"/>
              </a:rPr>
              <a:t>you </a:t>
            </a:r>
            <a:r>
              <a:rPr sz="1400" b="1" spc="-70" dirty="0">
                <a:cs typeface="Arial Black"/>
              </a:rPr>
              <a:t>to </a:t>
            </a:r>
            <a:r>
              <a:rPr sz="1400" b="1" spc="-60" dirty="0">
                <a:cs typeface="Arial Black"/>
              </a:rPr>
              <a:t>find </a:t>
            </a:r>
            <a:r>
              <a:rPr sz="1400" b="1" spc="-75" dirty="0">
                <a:cs typeface="Arial Black"/>
              </a:rPr>
              <a:t>reliable </a:t>
            </a:r>
            <a:r>
              <a:rPr sz="1400" b="1" spc="-10" dirty="0">
                <a:cs typeface="Arial Black"/>
              </a:rPr>
              <a:t>and</a:t>
            </a:r>
            <a:r>
              <a:rPr lang="en-GB" sz="1400" b="1" spc="-10" dirty="0">
                <a:cs typeface="Arial Black"/>
              </a:rPr>
              <a:t> </a:t>
            </a:r>
            <a:r>
              <a:rPr sz="1400" b="1" spc="-95" dirty="0">
                <a:cs typeface="Arial Black"/>
              </a:rPr>
              <a:t>trustworthy </a:t>
            </a:r>
            <a:r>
              <a:rPr sz="1400" b="1" spc="-60" dirty="0">
                <a:cs typeface="Arial Black"/>
              </a:rPr>
              <a:t>information </a:t>
            </a:r>
            <a:r>
              <a:rPr sz="1400" b="1" spc="-10" dirty="0">
                <a:cs typeface="Arial Black"/>
              </a:rPr>
              <a:t>and</a:t>
            </a:r>
            <a:r>
              <a:rPr sz="1400" b="1" spc="-70" dirty="0">
                <a:cs typeface="Arial Black"/>
              </a:rPr>
              <a:t> advice.</a:t>
            </a:r>
            <a:endParaRPr sz="1400" b="1" dirty="0">
              <a:cs typeface="Arial Black"/>
            </a:endParaRPr>
          </a:p>
        </p:txBody>
      </p:sp>
      <p:sp>
        <p:nvSpPr>
          <p:cNvPr id="6" name="object 6"/>
          <p:cNvSpPr/>
          <p:nvPr/>
        </p:nvSpPr>
        <p:spPr>
          <a:xfrm>
            <a:off x="505205" y="1094993"/>
            <a:ext cx="5808345" cy="0"/>
          </a:xfrm>
          <a:custGeom>
            <a:avLst/>
            <a:gdLst/>
            <a:ahLst/>
            <a:cxnLst/>
            <a:rect l="l" t="t" r="r" b="b"/>
            <a:pathLst>
              <a:path w="5808345">
                <a:moveTo>
                  <a:pt x="0" y="0"/>
                </a:moveTo>
                <a:lnTo>
                  <a:pt x="5807836" y="0"/>
                </a:lnTo>
              </a:path>
            </a:pathLst>
          </a:custGeom>
          <a:ln w="19050">
            <a:solidFill>
              <a:srgbClr val="004F6B"/>
            </a:solidFill>
          </a:ln>
        </p:spPr>
        <p:txBody>
          <a:bodyPr wrap="square" lIns="0" tIns="0" rIns="0" bIns="0" rtlCol="0"/>
          <a:lstStyle/>
          <a:p>
            <a:endParaRPr/>
          </a:p>
        </p:txBody>
      </p:sp>
      <p:sp>
        <p:nvSpPr>
          <p:cNvPr id="7" name="object 7"/>
          <p:cNvSpPr/>
          <p:nvPr/>
        </p:nvSpPr>
        <p:spPr>
          <a:xfrm>
            <a:off x="125894" y="3215757"/>
            <a:ext cx="6441008" cy="1089219"/>
          </a:xfrm>
          <a:custGeom>
            <a:avLst/>
            <a:gdLst/>
            <a:ahLst/>
            <a:cxnLst/>
            <a:rect l="l" t="t" r="r" b="b"/>
            <a:pathLst>
              <a:path w="6312535" h="1310004">
                <a:moveTo>
                  <a:pt x="6312154" y="0"/>
                </a:moveTo>
                <a:lnTo>
                  <a:pt x="0" y="0"/>
                </a:lnTo>
                <a:lnTo>
                  <a:pt x="0" y="1310004"/>
                </a:lnTo>
                <a:lnTo>
                  <a:pt x="6312154" y="1310004"/>
                </a:lnTo>
                <a:lnTo>
                  <a:pt x="6312154" y="0"/>
                </a:lnTo>
                <a:close/>
              </a:path>
            </a:pathLst>
          </a:custGeom>
          <a:solidFill>
            <a:srgbClr val="E4F5FA"/>
          </a:solidFill>
        </p:spPr>
        <p:txBody>
          <a:bodyPr wrap="square" lIns="0" tIns="0" rIns="0" bIns="0" rtlCol="0"/>
          <a:lstStyle/>
          <a:p>
            <a:endParaRPr/>
          </a:p>
        </p:txBody>
      </p:sp>
      <p:sp>
        <p:nvSpPr>
          <p:cNvPr id="9" name="object 9"/>
          <p:cNvSpPr txBox="1"/>
          <p:nvPr/>
        </p:nvSpPr>
        <p:spPr>
          <a:xfrm>
            <a:off x="1489499" y="6296603"/>
            <a:ext cx="4111244" cy="320601"/>
          </a:xfrm>
          <a:prstGeom prst="rect">
            <a:avLst/>
          </a:prstGeom>
        </p:spPr>
        <p:txBody>
          <a:bodyPr vert="horz" wrap="square" lIns="0" tIns="12700" rIns="0" bIns="0" rtlCol="0">
            <a:spAutoFit/>
          </a:bodyPr>
          <a:lstStyle/>
          <a:p>
            <a:pPr marL="12700">
              <a:lnSpc>
                <a:spcPct val="100000"/>
              </a:lnSpc>
              <a:spcBef>
                <a:spcPts val="100"/>
              </a:spcBef>
            </a:pPr>
            <a:r>
              <a:rPr sz="2000" b="1" spc="40" dirty="0">
                <a:solidFill>
                  <a:srgbClr val="004F6B"/>
                </a:solidFill>
                <a:latin typeface="+mj-lt"/>
                <a:cs typeface="Arial"/>
              </a:rPr>
              <a:t>Our </a:t>
            </a:r>
            <a:r>
              <a:rPr lang="en-GB" sz="2000" b="1" spc="80" dirty="0">
                <a:solidFill>
                  <a:srgbClr val="004F6B"/>
                </a:solidFill>
                <a:latin typeface="+mj-lt"/>
                <a:cs typeface="Arial"/>
              </a:rPr>
              <a:t>ambitions include</a:t>
            </a:r>
            <a:r>
              <a:rPr lang="en-GB" sz="1800" b="1" spc="80" dirty="0">
                <a:solidFill>
                  <a:srgbClr val="004F6B"/>
                </a:solidFill>
                <a:latin typeface="Arial"/>
                <a:cs typeface="Arial"/>
              </a:rPr>
              <a:t>: </a:t>
            </a:r>
            <a:endParaRPr sz="1800" dirty="0">
              <a:latin typeface="Arial"/>
              <a:cs typeface="Arial"/>
            </a:endParaRPr>
          </a:p>
        </p:txBody>
      </p:sp>
      <p:sp>
        <p:nvSpPr>
          <p:cNvPr id="10" name="object 10"/>
          <p:cNvSpPr txBox="1"/>
          <p:nvPr/>
        </p:nvSpPr>
        <p:spPr>
          <a:xfrm>
            <a:off x="1479014" y="6611247"/>
            <a:ext cx="5035310" cy="1977464"/>
          </a:xfrm>
          <a:prstGeom prst="rect">
            <a:avLst/>
          </a:prstGeom>
        </p:spPr>
        <p:txBody>
          <a:bodyPr vert="horz" wrap="square" lIns="0" tIns="12700" rIns="0" bIns="0" rtlCol="0">
            <a:spAutoFit/>
          </a:bodyPr>
          <a:lstStyle/>
          <a:p>
            <a:pPr marL="171450" marR="389890" indent="-171450">
              <a:spcBef>
                <a:spcPts val="50"/>
              </a:spcBef>
              <a:buFont typeface="Arial" panose="020B0604020202020204" pitchFamily="34" charset="0"/>
              <a:buChar char="•"/>
              <a:tabLst>
                <a:tab pos="297815" algn="l"/>
                <a:tab pos="298450" algn="l"/>
              </a:tabLst>
            </a:pPr>
            <a:r>
              <a:rPr lang="en-GB" sz="1400" kern="0" dirty="0">
                <a:solidFill>
                  <a:sysClr val="windowText" lastClr="000000"/>
                </a:solidFill>
                <a:cs typeface="Poppins" pitchFamily="2" charset="77"/>
              </a:rPr>
              <a:t>Having a powerful relationship with residents, volunteers and service users to gather their views and experiences, capturing and presenting the voices of under-represented communities</a:t>
            </a:r>
          </a:p>
          <a:p>
            <a:pPr marL="171450" marR="389890" indent="-171450">
              <a:spcBef>
                <a:spcPts val="50"/>
              </a:spcBef>
              <a:buFont typeface="Arial" panose="020B0604020202020204" pitchFamily="34" charset="0"/>
              <a:buChar char="•"/>
              <a:tabLst>
                <a:tab pos="297815" algn="l"/>
                <a:tab pos="298450" algn="l"/>
              </a:tabLst>
            </a:pPr>
            <a:r>
              <a:rPr lang="en-GB" sz="1400" kern="0" dirty="0">
                <a:solidFill>
                  <a:sysClr val="windowText" lastClr="000000"/>
                </a:solidFill>
                <a:cs typeface="Poppins" pitchFamily="2" charset="77"/>
              </a:rPr>
              <a:t>Promoting and supporting the involvement of people in the monitoring, commissioning and provision of local care services </a:t>
            </a:r>
          </a:p>
          <a:p>
            <a:pPr marL="171450" marR="389890" indent="-171450">
              <a:spcBef>
                <a:spcPts val="50"/>
              </a:spcBef>
              <a:buFont typeface="Arial" panose="020B0604020202020204" pitchFamily="34" charset="0"/>
              <a:buChar char="•"/>
              <a:tabLst>
                <a:tab pos="297815" algn="l"/>
                <a:tab pos="298450" algn="l"/>
              </a:tabLst>
            </a:pPr>
            <a:r>
              <a:rPr lang="en-GB" sz="1400" kern="0" dirty="0">
                <a:solidFill>
                  <a:sysClr val="windowText" lastClr="000000"/>
                </a:solidFill>
                <a:cs typeface="Poppins" pitchFamily="2" charset="77"/>
              </a:rPr>
              <a:t>Signposting individuals to available advice and information to help them make informed choices about their health and social care</a:t>
            </a:r>
          </a:p>
        </p:txBody>
      </p:sp>
      <p:grpSp>
        <p:nvGrpSpPr>
          <p:cNvPr id="11" name="object 11"/>
          <p:cNvGrpSpPr/>
          <p:nvPr/>
        </p:nvGrpSpPr>
        <p:grpSpPr>
          <a:xfrm>
            <a:off x="480616" y="3273947"/>
            <a:ext cx="779145" cy="780415"/>
            <a:chOff x="509938" y="3230467"/>
            <a:chExt cx="779145" cy="780415"/>
          </a:xfrm>
        </p:grpSpPr>
        <p:sp>
          <p:nvSpPr>
            <p:cNvPr id="12" name="object 12"/>
            <p:cNvSpPr/>
            <p:nvPr/>
          </p:nvSpPr>
          <p:spPr>
            <a:xfrm>
              <a:off x="509930" y="3230472"/>
              <a:ext cx="779145" cy="780415"/>
            </a:xfrm>
            <a:custGeom>
              <a:avLst/>
              <a:gdLst/>
              <a:ahLst/>
              <a:cxnLst/>
              <a:rect l="l" t="t" r="r" b="b"/>
              <a:pathLst>
                <a:path w="779144" h="780414">
                  <a:moveTo>
                    <a:pt x="403453" y="6870"/>
                  </a:moveTo>
                  <a:lnTo>
                    <a:pt x="396570" y="0"/>
                  </a:lnTo>
                  <a:lnTo>
                    <a:pt x="379590" y="0"/>
                  </a:lnTo>
                  <a:lnTo>
                    <a:pt x="372706" y="6870"/>
                  </a:lnTo>
                  <a:lnTo>
                    <a:pt x="372706" y="92252"/>
                  </a:lnTo>
                  <a:lnTo>
                    <a:pt x="379603" y="99110"/>
                  </a:lnTo>
                  <a:lnTo>
                    <a:pt x="396570" y="99110"/>
                  </a:lnTo>
                  <a:lnTo>
                    <a:pt x="403453" y="92252"/>
                  </a:lnTo>
                  <a:lnTo>
                    <a:pt x="403453" y="6870"/>
                  </a:lnTo>
                  <a:close/>
                </a:path>
                <a:path w="779144" h="780414">
                  <a:moveTo>
                    <a:pt x="778891" y="564197"/>
                  </a:moveTo>
                  <a:lnTo>
                    <a:pt x="763892" y="527380"/>
                  </a:lnTo>
                  <a:lnTo>
                    <a:pt x="752259" y="515962"/>
                  </a:lnTo>
                  <a:lnTo>
                    <a:pt x="748144" y="511924"/>
                  </a:lnTo>
                  <a:lnTo>
                    <a:pt x="748144" y="557847"/>
                  </a:lnTo>
                  <a:lnTo>
                    <a:pt x="748144" y="569277"/>
                  </a:lnTo>
                  <a:lnTo>
                    <a:pt x="746023" y="574357"/>
                  </a:lnTo>
                  <a:lnTo>
                    <a:pt x="742162" y="578167"/>
                  </a:lnTo>
                  <a:lnTo>
                    <a:pt x="573532" y="747014"/>
                  </a:lnTo>
                  <a:lnTo>
                    <a:pt x="568375" y="748284"/>
                  </a:lnTo>
                  <a:lnTo>
                    <a:pt x="557339" y="748284"/>
                  </a:lnTo>
                  <a:lnTo>
                    <a:pt x="552183" y="747014"/>
                  </a:lnTo>
                  <a:lnTo>
                    <a:pt x="517309" y="711466"/>
                  </a:lnTo>
                  <a:lnTo>
                    <a:pt x="515188" y="706386"/>
                  </a:lnTo>
                  <a:lnTo>
                    <a:pt x="515188" y="696239"/>
                  </a:lnTo>
                  <a:lnTo>
                    <a:pt x="517309" y="689889"/>
                  </a:lnTo>
                  <a:lnTo>
                    <a:pt x="554355" y="653072"/>
                  </a:lnTo>
                  <a:lnTo>
                    <a:pt x="689800" y="518490"/>
                  </a:lnTo>
                  <a:lnTo>
                    <a:pt x="694956" y="515962"/>
                  </a:lnTo>
                  <a:lnTo>
                    <a:pt x="705980" y="515962"/>
                  </a:lnTo>
                  <a:lnTo>
                    <a:pt x="711149" y="518490"/>
                  </a:lnTo>
                  <a:lnTo>
                    <a:pt x="746023" y="552780"/>
                  </a:lnTo>
                  <a:lnTo>
                    <a:pt x="748144" y="557847"/>
                  </a:lnTo>
                  <a:lnTo>
                    <a:pt x="748144" y="511924"/>
                  </a:lnTo>
                  <a:lnTo>
                    <a:pt x="710565" y="486752"/>
                  </a:lnTo>
                  <a:lnTo>
                    <a:pt x="700468" y="485482"/>
                  </a:lnTo>
                  <a:lnTo>
                    <a:pt x="693966" y="486752"/>
                  </a:lnTo>
                  <a:lnTo>
                    <a:pt x="687654" y="486752"/>
                  </a:lnTo>
                  <a:lnTo>
                    <a:pt x="681583" y="489292"/>
                  </a:lnTo>
                  <a:lnTo>
                    <a:pt x="675805" y="491832"/>
                  </a:lnTo>
                  <a:lnTo>
                    <a:pt x="652602" y="468820"/>
                  </a:lnTo>
                  <a:lnTo>
                    <a:pt x="652602" y="512152"/>
                  </a:lnTo>
                  <a:lnTo>
                    <a:pt x="510997" y="653072"/>
                  </a:lnTo>
                  <a:lnTo>
                    <a:pt x="470408" y="612444"/>
                  </a:lnTo>
                  <a:lnTo>
                    <a:pt x="460260" y="602284"/>
                  </a:lnTo>
                  <a:lnTo>
                    <a:pt x="463804" y="601014"/>
                  </a:lnTo>
                  <a:lnTo>
                    <a:pt x="467182" y="598474"/>
                  </a:lnTo>
                  <a:lnTo>
                    <a:pt x="482422" y="583247"/>
                  </a:lnTo>
                  <a:lnTo>
                    <a:pt x="490042" y="575627"/>
                  </a:lnTo>
                  <a:lnTo>
                    <a:pt x="490054" y="565467"/>
                  </a:lnTo>
                  <a:lnTo>
                    <a:pt x="484060" y="559117"/>
                  </a:lnTo>
                  <a:lnTo>
                    <a:pt x="478053" y="554037"/>
                  </a:lnTo>
                  <a:lnTo>
                    <a:pt x="468325" y="554037"/>
                  </a:lnTo>
                  <a:lnTo>
                    <a:pt x="448640" y="573087"/>
                  </a:lnTo>
                  <a:lnTo>
                    <a:pt x="437083" y="580707"/>
                  </a:lnTo>
                  <a:lnTo>
                    <a:pt x="422643" y="583247"/>
                  </a:lnTo>
                  <a:lnTo>
                    <a:pt x="389305" y="583247"/>
                  </a:lnTo>
                  <a:lnTo>
                    <a:pt x="370751" y="581977"/>
                  </a:lnTo>
                  <a:lnTo>
                    <a:pt x="352806" y="581977"/>
                  </a:lnTo>
                  <a:lnTo>
                    <a:pt x="336397" y="587057"/>
                  </a:lnTo>
                  <a:lnTo>
                    <a:pt x="322453" y="595934"/>
                  </a:lnTo>
                  <a:lnTo>
                    <a:pt x="265823" y="653072"/>
                  </a:lnTo>
                  <a:lnTo>
                    <a:pt x="130594" y="518490"/>
                  </a:lnTo>
                  <a:lnTo>
                    <a:pt x="124218" y="512152"/>
                  </a:lnTo>
                  <a:lnTo>
                    <a:pt x="144259" y="491832"/>
                  </a:lnTo>
                  <a:lnTo>
                    <a:pt x="174320" y="461365"/>
                  </a:lnTo>
                  <a:lnTo>
                    <a:pt x="180771" y="465175"/>
                  </a:lnTo>
                  <a:lnTo>
                    <a:pt x="187604" y="467715"/>
                  </a:lnTo>
                  <a:lnTo>
                    <a:pt x="194767" y="468985"/>
                  </a:lnTo>
                  <a:lnTo>
                    <a:pt x="212674" y="468985"/>
                  </a:lnTo>
                  <a:lnTo>
                    <a:pt x="222618" y="465175"/>
                  </a:lnTo>
                  <a:lnTo>
                    <a:pt x="229476" y="461365"/>
                  </a:lnTo>
                  <a:lnTo>
                    <a:pt x="231762" y="460095"/>
                  </a:lnTo>
                  <a:lnTo>
                    <a:pt x="239864" y="453745"/>
                  </a:lnTo>
                  <a:lnTo>
                    <a:pt x="246557" y="446125"/>
                  </a:lnTo>
                  <a:lnTo>
                    <a:pt x="250748" y="438518"/>
                  </a:lnTo>
                  <a:lnTo>
                    <a:pt x="251460" y="437248"/>
                  </a:lnTo>
                  <a:lnTo>
                    <a:pt x="254457" y="427088"/>
                  </a:lnTo>
                  <a:lnTo>
                    <a:pt x="255485" y="416928"/>
                  </a:lnTo>
                  <a:lnTo>
                    <a:pt x="255473" y="415658"/>
                  </a:lnTo>
                  <a:lnTo>
                    <a:pt x="255739" y="415658"/>
                  </a:lnTo>
                  <a:lnTo>
                    <a:pt x="293547" y="400431"/>
                  </a:lnTo>
                  <a:lnTo>
                    <a:pt x="303911" y="385191"/>
                  </a:lnTo>
                  <a:lnTo>
                    <a:pt x="305142" y="382651"/>
                  </a:lnTo>
                  <a:lnTo>
                    <a:pt x="308152" y="373761"/>
                  </a:lnTo>
                  <a:lnTo>
                    <a:pt x="309168" y="362343"/>
                  </a:lnTo>
                  <a:lnTo>
                    <a:pt x="309562" y="362343"/>
                  </a:lnTo>
                  <a:lnTo>
                    <a:pt x="347306" y="347103"/>
                  </a:lnTo>
                  <a:lnTo>
                    <a:pt x="357657" y="331863"/>
                  </a:lnTo>
                  <a:lnTo>
                    <a:pt x="359054" y="329323"/>
                  </a:lnTo>
                  <a:lnTo>
                    <a:pt x="361950" y="319176"/>
                  </a:lnTo>
                  <a:lnTo>
                    <a:pt x="362864" y="309016"/>
                  </a:lnTo>
                  <a:lnTo>
                    <a:pt x="363270" y="309016"/>
                  </a:lnTo>
                  <a:lnTo>
                    <a:pt x="400989" y="293776"/>
                  </a:lnTo>
                  <a:lnTo>
                    <a:pt x="411137" y="278549"/>
                  </a:lnTo>
                  <a:lnTo>
                    <a:pt x="412534" y="276009"/>
                  </a:lnTo>
                  <a:lnTo>
                    <a:pt x="415531" y="265849"/>
                  </a:lnTo>
                  <a:lnTo>
                    <a:pt x="416560" y="255689"/>
                  </a:lnTo>
                  <a:lnTo>
                    <a:pt x="416052" y="248081"/>
                  </a:lnTo>
                  <a:lnTo>
                    <a:pt x="414566" y="241731"/>
                  </a:lnTo>
                  <a:lnTo>
                    <a:pt x="412127" y="234111"/>
                  </a:lnTo>
                  <a:lnTo>
                    <a:pt x="408787" y="227761"/>
                  </a:lnTo>
                  <a:lnTo>
                    <a:pt x="425361" y="211264"/>
                  </a:lnTo>
                  <a:lnTo>
                    <a:pt x="455980" y="180784"/>
                  </a:lnTo>
                  <a:lnTo>
                    <a:pt x="460006" y="178244"/>
                  </a:lnTo>
                  <a:lnTo>
                    <a:pt x="464248" y="178244"/>
                  </a:lnTo>
                  <a:lnTo>
                    <a:pt x="472389" y="176974"/>
                  </a:lnTo>
                  <a:lnTo>
                    <a:pt x="479513" y="179514"/>
                  </a:lnTo>
                  <a:lnTo>
                    <a:pt x="484708" y="184594"/>
                  </a:lnTo>
                  <a:lnTo>
                    <a:pt x="489661" y="190944"/>
                  </a:lnTo>
                  <a:lnTo>
                    <a:pt x="491312" y="199834"/>
                  </a:lnTo>
                  <a:lnTo>
                    <a:pt x="489673" y="208724"/>
                  </a:lnTo>
                  <a:lnTo>
                    <a:pt x="484746" y="216331"/>
                  </a:lnTo>
                  <a:lnTo>
                    <a:pt x="449808" y="250609"/>
                  </a:lnTo>
                  <a:lnTo>
                    <a:pt x="449808" y="260769"/>
                  </a:lnTo>
                  <a:lnTo>
                    <a:pt x="461810" y="272199"/>
                  </a:lnTo>
                  <a:lnTo>
                    <a:pt x="471538" y="272199"/>
                  </a:lnTo>
                  <a:lnTo>
                    <a:pt x="493026" y="250609"/>
                  </a:lnTo>
                  <a:lnTo>
                    <a:pt x="500494" y="245541"/>
                  </a:lnTo>
                  <a:lnTo>
                    <a:pt x="531495" y="260769"/>
                  </a:lnTo>
                  <a:lnTo>
                    <a:pt x="531495" y="273469"/>
                  </a:lnTo>
                  <a:lnTo>
                    <a:pt x="529170" y="278549"/>
                  </a:lnTo>
                  <a:lnTo>
                    <a:pt x="524891" y="282359"/>
                  </a:lnTo>
                  <a:lnTo>
                    <a:pt x="511429" y="296316"/>
                  </a:lnTo>
                  <a:lnTo>
                    <a:pt x="490004" y="317906"/>
                  </a:lnTo>
                  <a:lnTo>
                    <a:pt x="489991" y="326783"/>
                  </a:lnTo>
                  <a:lnTo>
                    <a:pt x="501980" y="339483"/>
                  </a:lnTo>
                  <a:lnTo>
                    <a:pt x="511708" y="339483"/>
                  </a:lnTo>
                  <a:lnTo>
                    <a:pt x="537438" y="314096"/>
                  </a:lnTo>
                  <a:lnTo>
                    <a:pt x="543102" y="311556"/>
                  </a:lnTo>
                  <a:lnTo>
                    <a:pt x="555231" y="311556"/>
                  </a:lnTo>
                  <a:lnTo>
                    <a:pt x="560895" y="314096"/>
                  </a:lnTo>
                  <a:lnTo>
                    <a:pt x="569391" y="321716"/>
                  </a:lnTo>
                  <a:lnTo>
                    <a:pt x="571728" y="328053"/>
                  </a:lnTo>
                  <a:lnTo>
                    <a:pt x="571728" y="339483"/>
                  </a:lnTo>
                  <a:lnTo>
                    <a:pt x="569391" y="345833"/>
                  </a:lnTo>
                  <a:lnTo>
                    <a:pt x="532307" y="382651"/>
                  </a:lnTo>
                  <a:lnTo>
                    <a:pt x="532307" y="392811"/>
                  </a:lnTo>
                  <a:lnTo>
                    <a:pt x="541312" y="401701"/>
                  </a:lnTo>
                  <a:lnTo>
                    <a:pt x="545249" y="402958"/>
                  </a:lnTo>
                  <a:lnTo>
                    <a:pt x="553123" y="402958"/>
                  </a:lnTo>
                  <a:lnTo>
                    <a:pt x="557047" y="401701"/>
                  </a:lnTo>
                  <a:lnTo>
                    <a:pt x="573278" y="385191"/>
                  </a:lnTo>
                  <a:lnTo>
                    <a:pt x="573443" y="385191"/>
                  </a:lnTo>
                  <a:lnTo>
                    <a:pt x="577659" y="381381"/>
                  </a:lnTo>
                  <a:lnTo>
                    <a:pt x="583336" y="378841"/>
                  </a:lnTo>
                  <a:lnTo>
                    <a:pt x="595464" y="378841"/>
                  </a:lnTo>
                  <a:lnTo>
                    <a:pt x="601129" y="381381"/>
                  </a:lnTo>
                  <a:lnTo>
                    <a:pt x="605370" y="385191"/>
                  </a:lnTo>
                  <a:lnTo>
                    <a:pt x="610311" y="392811"/>
                  </a:lnTo>
                  <a:lnTo>
                    <a:pt x="611962" y="400431"/>
                  </a:lnTo>
                  <a:lnTo>
                    <a:pt x="610311" y="409308"/>
                  </a:lnTo>
                  <a:lnTo>
                    <a:pt x="605370" y="416928"/>
                  </a:lnTo>
                  <a:lnTo>
                    <a:pt x="564756" y="457555"/>
                  </a:lnTo>
                  <a:lnTo>
                    <a:pt x="564743" y="466445"/>
                  </a:lnTo>
                  <a:lnTo>
                    <a:pt x="573760" y="476605"/>
                  </a:lnTo>
                  <a:lnTo>
                    <a:pt x="577697" y="477875"/>
                  </a:lnTo>
                  <a:lnTo>
                    <a:pt x="585558" y="477875"/>
                  </a:lnTo>
                  <a:lnTo>
                    <a:pt x="589495" y="476605"/>
                  </a:lnTo>
                  <a:lnTo>
                    <a:pt x="602881" y="462635"/>
                  </a:lnTo>
                  <a:lnTo>
                    <a:pt x="652602" y="512152"/>
                  </a:lnTo>
                  <a:lnTo>
                    <a:pt x="652602" y="468820"/>
                  </a:lnTo>
                  <a:lnTo>
                    <a:pt x="646379" y="462635"/>
                  </a:lnTo>
                  <a:lnTo>
                    <a:pt x="624636" y="441045"/>
                  </a:lnTo>
                  <a:lnTo>
                    <a:pt x="627126" y="438518"/>
                  </a:lnTo>
                  <a:lnTo>
                    <a:pt x="638797" y="420738"/>
                  </a:lnTo>
                  <a:lnTo>
                    <a:pt x="642696" y="400431"/>
                  </a:lnTo>
                  <a:lnTo>
                    <a:pt x="638797" y="381381"/>
                  </a:lnTo>
                  <a:lnTo>
                    <a:pt x="607758" y="350913"/>
                  </a:lnTo>
                  <a:lnTo>
                    <a:pt x="600354" y="348373"/>
                  </a:lnTo>
                  <a:lnTo>
                    <a:pt x="601738" y="344563"/>
                  </a:lnTo>
                  <a:lnTo>
                    <a:pt x="602488" y="339483"/>
                  </a:lnTo>
                  <a:lnTo>
                    <a:pt x="602488" y="334403"/>
                  </a:lnTo>
                  <a:lnTo>
                    <a:pt x="586879" y="296316"/>
                  </a:lnTo>
                  <a:lnTo>
                    <a:pt x="560133" y="282359"/>
                  </a:lnTo>
                  <a:lnTo>
                    <a:pt x="561517" y="277279"/>
                  </a:lnTo>
                  <a:lnTo>
                    <a:pt x="562241" y="272199"/>
                  </a:lnTo>
                  <a:lnTo>
                    <a:pt x="562241" y="267119"/>
                  </a:lnTo>
                  <a:lnTo>
                    <a:pt x="561225" y="256959"/>
                  </a:lnTo>
                  <a:lnTo>
                    <a:pt x="558215" y="246811"/>
                  </a:lnTo>
                  <a:lnTo>
                    <a:pt x="556818" y="244271"/>
                  </a:lnTo>
                  <a:lnTo>
                    <a:pt x="553326" y="237921"/>
                  </a:lnTo>
                  <a:lnTo>
                    <a:pt x="519899" y="215061"/>
                  </a:lnTo>
                  <a:lnTo>
                    <a:pt x="522008" y="201104"/>
                  </a:lnTo>
                  <a:lnTo>
                    <a:pt x="506437" y="163017"/>
                  </a:lnTo>
                  <a:lnTo>
                    <a:pt x="474687" y="147777"/>
                  </a:lnTo>
                  <a:lnTo>
                    <a:pt x="463042" y="147777"/>
                  </a:lnTo>
                  <a:lnTo>
                    <a:pt x="422579" y="139674"/>
                  </a:lnTo>
                  <a:lnTo>
                    <a:pt x="422579" y="170637"/>
                  </a:lnTo>
                  <a:lnTo>
                    <a:pt x="385813" y="208064"/>
                  </a:lnTo>
                  <a:lnTo>
                    <a:pt x="385813" y="250609"/>
                  </a:lnTo>
                  <a:lnTo>
                    <a:pt x="385813" y="262039"/>
                  </a:lnTo>
                  <a:lnTo>
                    <a:pt x="383476" y="267119"/>
                  </a:lnTo>
                  <a:lnTo>
                    <a:pt x="375005" y="276009"/>
                  </a:lnTo>
                  <a:lnTo>
                    <a:pt x="369328" y="278549"/>
                  </a:lnTo>
                  <a:lnTo>
                    <a:pt x="357212" y="278549"/>
                  </a:lnTo>
                  <a:lnTo>
                    <a:pt x="351536" y="276009"/>
                  </a:lnTo>
                  <a:lnTo>
                    <a:pt x="332143" y="256717"/>
                  </a:lnTo>
                  <a:lnTo>
                    <a:pt x="332143" y="309016"/>
                  </a:lnTo>
                  <a:lnTo>
                    <a:pt x="330504" y="317906"/>
                  </a:lnTo>
                  <a:lnTo>
                    <a:pt x="325577" y="325513"/>
                  </a:lnTo>
                  <a:lnTo>
                    <a:pt x="321322" y="329323"/>
                  </a:lnTo>
                  <a:lnTo>
                    <a:pt x="315633" y="331863"/>
                  </a:lnTo>
                  <a:lnTo>
                    <a:pt x="303479" y="331863"/>
                  </a:lnTo>
                  <a:lnTo>
                    <a:pt x="297802" y="329323"/>
                  </a:lnTo>
                  <a:lnTo>
                    <a:pt x="293560" y="325513"/>
                  </a:lnTo>
                  <a:lnTo>
                    <a:pt x="278422" y="310476"/>
                  </a:lnTo>
                  <a:lnTo>
                    <a:pt x="278422" y="357263"/>
                  </a:lnTo>
                  <a:lnTo>
                    <a:pt x="278422" y="368681"/>
                  </a:lnTo>
                  <a:lnTo>
                    <a:pt x="276085" y="375031"/>
                  </a:lnTo>
                  <a:lnTo>
                    <a:pt x="267601" y="382651"/>
                  </a:lnTo>
                  <a:lnTo>
                    <a:pt x="261937" y="385191"/>
                  </a:lnTo>
                  <a:lnTo>
                    <a:pt x="249796" y="385191"/>
                  </a:lnTo>
                  <a:lnTo>
                    <a:pt x="244119" y="382651"/>
                  </a:lnTo>
                  <a:lnTo>
                    <a:pt x="240296" y="378841"/>
                  </a:lnTo>
                  <a:lnTo>
                    <a:pt x="224726" y="363283"/>
                  </a:lnTo>
                  <a:lnTo>
                    <a:pt x="224726" y="410578"/>
                  </a:lnTo>
                  <a:lnTo>
                    <a:pt x="224726" y="422008"/>
                  </a:lnTo>
                  <a:lnTo>
                    <a:pt x="222402" y="428358"/>
                  </a:lnTo>
                  <a:lnTo>
                    <a:pt x="213893" y="435978"/>
                  </a:lnTo>
                  <a:lnTo>
                    <a:pt x="208229" y="438518"/>
                  </a:lnTo>
                  <a:lnTo>
                    <a:pt x="196100" y="438518"/>
                  </a:lnTo>
                  <a:lnTo>
                    <a:pt x="190423" y="435978"/>
                  </a:lnTo>
                  <a:lnTo>
                    <a:pt x="170764" y="416928"/>
                  </a:lnTo>
                  <a:lnTo>
                    <a:pt x="165811" y="409308"/>
                  </a:lnTo>
                  <a:lnTo>
                    <a:pt x="164160" y="400431"/>
                  </a:lnTo>
                  <a:lnTo>
                    <a:pt x="165811" y="392811"/>
                  </a:lnTo>
                  <a:lnTo>
                    <a:pt x="170751" y="385191"/>
                  </a:lnTo>
                  <a:lnTo>
                    <a:pt x="174993" y="381381"/>
                  </a:lnTo>
                  <a:lnTo>
                    <a:pt x="180682" y="378841"/>
                  </a:lnTo>
                  <a:lnTo>
                    <a:pt x="192811" y="378841"/>
                  </a:lnTo>
                  <a:lnTo>
                    <a:pt x="198488" y="381381"/>
                  </a:lnTo>
                  <a:lnTo>
                    <a:pt x="218160" y="400431"/>
                  </a:lnTo>
                  <a:lnTo>
                    <a:pt x="222402" y="404228"/>
                  </a:lnTo>
                  <a:lnTo>
                    <a:pt x="224726" y="410578"/>
                  </a:lnTo>
                  <a:lnTo>
                    <a:pt x="224726" y="363283"/>
                  </a:lnTo>
                  <a:lnTo>
                    <a:pt x="193281" y="331863"/>
                  </a:lnTo>
                  <a:lnTo>
                    <a:pt x="190931" y="326783"/>
                  </a:lnTo>
                  <a:lnTo>
                    <a:pt x="190931" y="314096"/>
                  </a:lnTo>
                  <a:lnTo>
                    <a:pt x="193281" y="309016"/>
                  </a:lnTo>
                  <a:lnTo>
                    <a:pt x="197523" y="305206"/>
                  </a:lnTo>
                  <a:lnTo>
                    <a:pt x="201752" y="300126"/>
                  </a:lnTo>
                  <a:lnTo>
                    <a:pt x="207429" y="297586"/>
                  </a:lnTo>
                  <a:lnTo>
                    <a:pt x="219519" y="297586"/>
                  </a:lnTo>
                  <a:lnTo>
                    <a:pt x="225145" y="300126"/>
                  </a:lnTo>
                  <a:lnTo>
                    <a:pt x="229374" y="303936"/>
                  </a:lnTo>
                  <a:lnTo>
                    <a:pt x="276085" y="350913"/>
                  </a:lnTo>
                  <a:lnTo>
                    <a:pt x="278422" y="357263"/>
                  </a:lnTo>
                  <a:lnTo>
                    <a:pt x="278422" y="310476"/>
                  </a:lnTo>
                  <a:lnTo>
                    <a:pt x="265455" y="297586"/>
                  </a:lnTo>
                  <a:lnTo>
                    <a:pt x="233502" y="265849"/>
                  </a:lnTo>
                  <a:lnTo>
                    <a:pt x="231165" y="259499"/>
                  </a:lnTo>
                  <a:lnTo>
                    <a:pt x="231178" y="248081"/>
                  </a:lnTo>
                  <a:lnTo>
                    <a:pt x="233502" y="241731"/>
                  </a:lnTo>
                  <a:lnTo>
                    <a:pt x="237782" y="237921"/>
                  </a:lnTo>
                  <a:lnTo>
                    <a:pt x="241998" y="232841"/>
                  </a:lnTo>
                  <a:lnTo>
                    <a:pt x="247662" y="231571"/>
                  </a:lnTo>
                  <a:lnTo>
                    <a:pt x="259791" y="231571"/>
                  </a:lnTo>
                  <a:lnTo>
                    <a:pt x="265455" y="232841"/>
                  </a:lnTo>
                  <a:lnTo>
                    <a:pt x="325539" y="293776"/>
                  </a:lnTo>
                  <a:lnTo>
                    <a:pt x="330492" y="300126"/>
                  </a:lnTo>
                  <a:lnTo>
                    <a:pt x="332143" y="309016"/>
                  </a:lnTo>
                  <a:lnTo>
                    <a:pt x="332143" y="256717"/>
                  </a:lnTo>
                  <a:lnTo>
                    <a:pt x="306882" y="231571"/>
                  </a:lnTo>
                  <a:lnTo>
                    <a:pt x="273710" y="198564"/>
                  </a:lnTo>
                  <a:lnTo>
                    <a:pt x="271386" y="192214"/>
                  </a:lnTo>
                  <a:lnTo>
                    <a:pt x="271386" y="180784"/>
                  </a:lnTo>
                  <a:lnTo>
                    <a:pt x="273710" y="174434"/>
                  </a:lnTo>
                  <a:lnTo>
                    <a:pt x="277939" y="170637"/>
                  </a:lnTo>
                  <a:lnTo>
                    <a:pt x="284480" y="166827"/>
                  </a:lnTo>
                  <a:lnTo>
                    <a:pt x="291909" y="164287"/>
                  </a:lnTo>
                  <a:lnTo>
                    <a:pt x="299542" y="164287"/>
                  </a:lnTo>
                  <a:lnTo>
                    <a:pt x="306641" y="168097"/>
                  </a:lnTo>
                  <a:lnTo>
                    <a:pt x="312432" y="183324"/>
                  </a:lnTo>
                  <a:lnTo>
                    <a:pt x="320929" y="197294"/>
                  </a:lnTo>
                  <a:lnTo>
                    <a:pt x="354634" y="229031"/>
                  </a:lnTo>
                  <a:lnTo>
                    <a:pt x="381774" y="243001"/>
                  </a:lnTo>
                  <a:lnTo>
                    <a:pt x="384378" y="246811"/>
                  </a:lnTo>
                  <a:lnTo>
                    <a:pt x="385813" y="250609"/>
                  </a:lnTo>
                  <a:lnTo>
                    <a:pt x="385813" y="208064"/>
                  </a:lnTo>
                  <a:lnTo>
                    <a:pt x="382663" y="211264"/>
                  </a:lnTo>
                  <a:lnTo>
                    <a:pt x="377634" y="207454"/>
                  </a:lnTo>
                  <a:lnTo>
                    <a:pt x="371868" y="203644"/>
                  </a:lnTo>
                  <a:lnTo>
                    <a:pt x="365518" y="199834"/>
                  </a:lnTo>
                  <a:lnTo>
                    <a:pt x="358736" y="193484"/>
                  </a:lnTo>
                  <a:lnTo>
                    <a:pt x="336118" y="157937"/>
                  </a:lnTo>
                  <a:lnTo>
                    <a:pt x="336042" y="156667"/>
                  </a:lnTo>
                  <a:lnTo>
                    <a:pt x="338048" y="156667"/>
                  </a:lnTo>
                  <a:lnTo>
                    <a:pt x="343395" y="155397"/>
                  </a:lnTo>
                  <a:lnTo>
                    <a:pt x="355892" y="157937"/>
                  </a:lnTo>
                  <a:lnTo>
                    <a:pt x="422579" y="170637"/>
                  </a:lnTo>
                  <a:lnTo>
                    <a:pt x="422579" y="139674"/>
                  </a:lnTo>
                  <a:lnTo>
                    <a:pt x="405980" y="136347"/>
                  </a:lnTo>
                  <a:lnTo>
                    <a:pt x="361607" y="127469"/>
                  </a:lnTo>
                  <a:lnTo>
                    <a:pt x="349465" y="126199"/>
                  </a:lnTo>
                  <a:lnTo>
                    <a:pt x="336905" y="126199"/>
                  </a:lnTo>
                  <a:lnTo>
                    <a:pt x="324954" y="128739"/>
                  </a:lnTo>
                  <a:lnTo>
                    <a:pt x="314642" y="133819"/>
                  </a:lnTo>
                  <a:lnTo>
                    <a:pt x="313093" y="136347"/>
                  </a:lnTo>
                  <a:lnTo>
                    <a:pt x="312318" y="136347"/>
                  </a:lnTo>
                  <a:lnTo>
                    <a:pt x="297700" y="133819"/>
                  </a:lnTo>
                  <a:lnTo>
                    <a:pt x="282854" y="135089"/>
                  </a:lnTo>
                  <a:lnTo>
                    <a:pt x="268706" y="140157"/>
                  </a:lnTo>
                  <a:lnTo>
                    <a:pt x="241655" y="175704"/>
                  </a:lnTo>
                  <a:lnTo>
                    <a:pt x="240639" y="187134"/>
                  </a:lnTo>
                  <a:lnTo>
                    <a:pt x="240639" y="192214"/>
                  </a:lnTo>
                  <a:lnTo>
                    <a:pt x="241363" y="197294"/>
                  </a:lnTo>
                  <a:lnTo>
                    <a:pt x="242747" y="201104"/>
                  </a:lnTo>
                  <a:lnTo>
                    <a:pt x="235369" y="203644"/>
                  </a:lnTo>
                  <a:lnTo>
                    <a:pt x="204457" y="232841"/>
                  </a:lnTo>
                  <a:lnTo>
                    <a:pt x="200418" y="253149"/>
                  </a:lnTo>
                  <a:lnTo>
                    <a:pt x="200418" y="258229"/>
                  </a:lnTo>
                  <a:lnTo>
                    <a:pt x="201142" y="263309"/>
                  </a:lnTo>
                  <a:lnTo>
                    <a:pt x="202539" y="268389"/>
                  </a:lnTo>
                  <a:lnTo>
                    <a:pt x="195148" y="270929"/>
                  </a:lnTo>
                  <a:lnTo>
                    <a:pt x="164211" y="300126"/>
                  </a:lnTo>
                  <a:lnTo>
                    <a:pt x="160286" y="321716"/>
                  </a:lnTo>
                  <a:lnTo>
                    <a:pt x="160794" y="328053"/>
                  </a:lnTo>
                  <a:lnTo>
                    <a:pt x="162572" y="336943"/>
                  </a:lnTo>
                  <a:lnTo>
                    <a:pt x="165493" y="343293"/>
                  </a:lnTo>
                  <a:lnTo>
                    <a:pt x="169506" y="350913"/>
                  </a:lnTo>
                  <a:lnTo>
                    <a:pt x="161874" y="353453"/>
                  </a:lnTo>
                  <a:lnTo>
                    <a:pt x="154876" y="357263"/>
                  </a:lnTo>
                  <a:lnTo>
                    <a:pt x="149021" y="363601"/>
                  </a:lnTo>
                  <a:lnTo>
                    <a:pt x="137337" y="381381"/>
                  </a:lnTo>
                  <a:lnTo>
                    <a:pt x="133438" y="400431"/>
                  </a:lnTo>
                  <a:lnTo>
                    <a:pt x="137337" y="420738"/>
                  </a:lnTo>
                  <a:lnTo>
                    <a:pt x="149034" y="438518"/>
                  </a:lnTo>
                  <a:lnTo>
                    <a:pt x="151511" y="441045"/>
                  </a:lnTo>
                  <a:lnTo>
                    <a:pt x="100330" y="491832"/>
                  </a:lnTo>
                  <a:lnTo>
                    <a:pt x="85420" y="488022"/>
                  </a:lnTo>
                  <a:lnTo>
                    <a:pt x="70002" y="488022"/>
                  </a:lnTo>
                  <a:lnTo>
                    <a:pt x="14986" y="528650"/>
                  </a:lnTo>
                  <a:lnTo>
                    <a:pt x="0" y="565467"/>
                  </a:lnTo>
                  <a:lnTo>
                    <a:pt x="977" y="575627"/>
                  </a:lnTo>
                  <a:lnTo>
                    <a:pt x="3873" y="584517"/>
                  </a:lnTo>
                  <a:lnTo>
                    <a:pt x="8572" y="593394"/>
                  </a:lnTo>
                  <a:lnTo>
                    <a:pt x="14986" y="601014"/>
                  </a:lnTo>
                  <a:lnTo>
                    <a:pt x="54914" y="641642"/>
                  </a:lnTo>
                  <a:lnTo>
                    <a:pt x="64643" y="641642"/>
                  </a:lnTo>
                  <a:lnTo>
                    <a:pt x="76644" y="628942"/>
                  </a:lnTo>
                  <a:lnTo>
                    <a:pt x="76644" y="620064"/>
                  </a:lnTo>
                  <a:lnTo>
                    <a:pt x="32867" y="575627"/>
                  </a:lnTo>
                  <a:lnTo>
                    <a:pt x="30746" y="570547"/>
                  </a:lnTo>
                  <a:lnTo>
                    <a:pt x="30746" y="560387"/>
                  </a:lnTo>
                  <a:lnTo>
                    <a:pt x="32867" y="555307"/>
                  </a:lnTo>
                  <a:lnTo>
                    <a:pt x="63893" y="523570"/>
                  </a:lnTo>
                  <a:lnTo>
                    <a:pt x="69557" y="519760"/>
                  </a:lnTo>
                  <a:lnTo>
                    <a:pt x="76009" y="518490"/>
                  </a:lnTo>
                  <a:lnTo>
                    <a:pt x="82677" y="518490"/>
                  </a:lnTo>
                  <a:lnTo>
                    <a:pt x="88963" y="521030"/>
                  </a:lnTo>
                  <a:lnTo>
                    <a:pt x="89522" y="521030"/>
                  </a:lnTo>
                  <a:lnTo>
                    <a:pt x="90170" y="522300"/>
                  </a:lnTo>
                  <a:lnTo>
                    <a:pt x="92214" y="524840"/>
                  </a:lnTo>
                  <a:lnTo>
                    <a:pt x="93726" y="524840"/>
                  </a:lnTo>
                  <a:lnTo>
                    <a:pt x="95313" y="526110"/>
                  </a:lnTo>
                  <a:lnTo>
                    <a:pt x="251167" y="680999"/>
                  </a:lnTo>
                  <a:lnTo>
                    <a:pt x="251917" y="683539"/>
                  </a:lnTo>
                  <a:lnTo>
                    <a:pt x="252933" y="684809"/>
                  </a:lnTo>
                  <a:lnTo>
                    <a:pt x="255549" y="687349"/>
                  </a:lnTo>
                  <a:lnTo>
                    <a:pt x="257022" y="688619"/>
                  </a:lnTo>
                  <a:lnTo>
                    <a:pt x="258572" y="688619"/>
                  </a:lnTo>
                  <a:lnTo>
                    <a:pt x="261886" y="692429"/>
                  </a:lnTo>
                  <a:lnTo>
                    <a:pt x="263702" y="697509"/>
                  </a:lnTo>
                  <a:lnTo>
                    <a:pt x="263702" y="707656"/>
                  </a:lnTo>
                  <a:lnTo>
                    <a:pt x="261581" y="712736"/>
                  </a:lnTo>
                  <a:lnTo>
                    <a:pt x="230581" y="744474"/>
                  </a:lnTo>
                  <a:lnTo>
                    <a:pt x="223774" y="748284"/>
                  </a:lnTo>
                  <a:lnTo>
                    <a:pt x="216039" y="749554"/>
                  </a:lnTo>
                  <a:lnTo>
                    <a:pt x="208305" y="748284"/>
                  </a:lnTo>
                  <a:lnTo>
                    <a:pt x="201510" y="744474"/>
                  </a:lnTo>
                  <a:lnTo>
                    <a:pt x="161582" y="703859"/>
                  </a:lnTo>
                  <a:lnTo>
                    <a:pt x="151853" y="703859"/>
                  </a:lnTo>
                  <a:lnTo>
                    <a:pt x="139852" y="716546"/>
                  </a:lnTo>
                  <a:lnTo>
                    <a:pt x="139852" y="725436"/>
                  </a:lnTo>
                  <a:lnTo>
                    <a:pt x="179793" y="766064"/>
                  </a:lnTo>
                  <a:lnTo>
                    <a:pt x="187820" y="772414"/>
                  </a:lnTo>
                  <a:lnTo>
                    <a:pt x="196735" y="777494"/>
                  </a:lnTo>
                  <a:lnTo>
                    <a:pt x="206235" y="780034"/>
                  </a:lnTo>
                  <a:lnTo>
                    <a:pt x="225818" y="780034"/>
                  </a:lnTo>
                  <a:lnTo>
                    <a:pt x="235331" y="777494"/>
                  </a:lnTo>
                  <a:lnTo>
                    <a:pt x="244259" y="772414"/>
                  </a:lnTo>
                  <a:lnTo>
                    <a:pt x="252298" y="766064"/>
                  </a:lnTo>
                  <a:lnTo>
                    <a:pt x="268351" y="749554"/>
                  </a:lnTo>
                  <a:lnTo>
                    <a:pt x="279463" y="738136"/>
                  </a:lnTo>
                  <a:lnTo>
                    <a:pt x="294373" y="701319"/>
                  </a:lnTo>
                  <a:lnTo>
                    <a:pt x="293954" y="694969"/>
                  </a:lnTo>
                  <a:lnTo>
                    <a:pt x="292455" y="688619"/>
                  </a:lnTo>
                  <a:lnTo>
                    <a:pt x="290017" y="680999"/>
                  </a:lnTo>
                  <a:lnTo>
                    <a:pt x="286651" y="675919"/>
                  </a:lnTo>
                  <a:lnTo>
                    <a:pt x="309270" y="653072"/>
                  </a:lnTo>
                  <a:lnTo>
                    <a:pt x="344449" y="617524"/>
                  </a:lnTo>
                  <a:lnTo>
                    <a:pt x="351409" y="613714"/>
                  </a:lnTo>
                  <a:lnTo>
                    <a:pt x="361632" y="612444"/>
                  </a:lnTo>
                  <a:lnTo>
                    <a:pt x="373938" y="612444"/>
                  </a:lnTo>
                  <a:lnTo>
                    <a:pt x="387184" y="613714"/>
                  </a:lnTo>
                  <a:lnTo>
                    <a:pt x="396887" y="613714"/>
                  </a:lnTo>
                  <a:lnTo>
                    <a:pt x="406971" y="614984"/>
                  </a:lnTo>
                  <a:lnTo>
                    <a:pt x="417271" y="614984"/>
                  </a:lnTo>
                  <a:lnTo>
                    <a:pt x="427621" y="613714"/>
                  </a:lnTo>
                  <a:lnTo>
                    <a:pt x="490715" y="675919"/>
                  </a:lnTo>
                  <a:lnTo>
                    <a:pt x="486625" y="683539"/>
                  </a:lnTo>
                  <a:lnTo>
                    <a:pt x="484441" y="692429"/>
                  </a:lnTo>
                  <a:lnTo>
                    <a:pt x="484555" y="702589"/>
                  </a:lnTo>
                  <a:lnTo>
                    <a:pt x="526592" y="764794"/>
                  </a:lnTo>
                  <a:lnTo>
                    <a:pt x="552767" y="778764"/>
                  </a:lnTo>
                  <a:lnTo>
                    <a:pt x="572947" y="778764"/>
                  </a:lnTo>
                  <a:lnTo>
                    <a:pt x="582510" y="774954"/>
                  </a:lnTo>
                  <a:lnTo>
                    <a:pt x="591312" y="771144"/>
                  </a:lnTo>
                  <a:lnTo>
                    <a:pt x="599122" y="764794"/>
                  </a:lnTo>
                  <a:lnTo>
                    <a:pt x="615594" y="748284"/>
                  </a:lnTo>
                  <a:lnTo>
                    <a:pt x="763892" y="599744"/>
                  </a:lnTo>
                  <a:lnTo>
                    <a:pt x="770318" y="592137"/>
                  </a:lnTo>
                  <a:lnTo>
                    <a:pt x="775017" y="583247"/>
                  </a:lnTo>
                  <a:lnTo>
                    <a:pt x="777913" y="574357"/>
                  </a:lnTo>
                  <a:lnTo>
                    <a:pt x="778891" y="564197"/>
                  </a:lnTo>
                  <a:close/>
                </a:path>
              </a:pathLst>
            </a:custGeom>
            <a:solidFill>
              <a:srgbClr val="004F6B"/>
            </a:solidFill>
          </p:spPr>
          <p:txBody>
            <a:bodyPr wrap="square" lIns="0" tIns="0" rIns="0" bIns="0" rtlCol="0"/>
            <a:lstStyle/>
            <a:p>
              <a:endParaRPr/>
            </a:p>
          </p:txBody>
        </p:sp>
        <p:sp>
          <p:nvSpPr>
            <p:cNvPr id="13" name="object 13"/>
            <p:cNvSpPr/>
            <p:nvPr/>
          </p:nvSpPr>
          <p:spPr>
            <a:xfrm>
              <a:off x="631825" y="3233146"/>
              <a:ext cx="89784" cy="87994"/>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1074431" y="3233146"/>
              <a:ext cx="89738" cy="87994"/>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598512" y="3734281"/>
              <a:ext cx="450850" cy="182880"/>
            </a:xfrm>
            <a:custGeom>
              <a:avLst/>
              <a:gdLst/>
              <a:ahLst/>
              <a:cxnLst/>
              <a:rect l="l" t="t" r="r" b="b"/>
              <a:pathLst>
                <a:path w="450850" h="182879">
                  <a:moveTo>
                    <a:pt x="33858" y="171665"/>
                  </a:moveTo>
                  <a:lnTo>
                    <a:pt x="33743" y="161925"/>
                  </a:lnTo>
                  <a:lnTo>
                    <a:pt x="21640" y="150050"/>
                  </a:lnTo>
                  <a:lnTo>
                    <a:pt x="11912" y="150139"/>
                  </a:lnTo>
                  <a:lnTo>
                    <a:pt x="0" y="162217"/>
                  </a:lnTo>
                  <a:lnTo>
                    <a:pt x="88" y="171932"/>
                  </a:lnTo>
                  <a:lnTo>
                    <a:pt x="9169" y="180848"/>
                  </a:lnTo>
                  <a:lnTo>
                    <a:pt x="13055" y="182308"/>
                  </a:lnTo>
                  <a:lnTo>
                    <a:pt x="20904" y="182308"/>
                  </a:lnTo>
                  <a:lnTo>
                    <a:pt x="24892" y="180771"/>
                  </a:lnTo>
                  <a:lnTo>
                    <a:pt x="33858" y="171665"/>
                  </a:lnTo>
                  <a:close/>
                </a:path>
                <a:path w="450850" h="182879">
                  <a:moveTo>
                    <a:pt x="450634" y="18173"/>
                  </a:moveTo>
                  <a:lnTo>
                    <a:pt x="442988" y="3048"/>
                  </a:lnTo>
                  <a:lnTo>
                    <a:pt x="433755" y="0"/>
                  </a:lnTo>
                  <a:lnTo>
                    <a:pt x="418503" y="7683"/>
                  </a:lnTo>
                  <a:lnTo>
                    <a:pt x="415493" y="16878"/>
                  </a:lnTo>
                  <a:lnTo>
                    <a:pt x="422021" y="29794"/>
                  </a:lnTo>
                  <a:lnTo>
                    <a:pt x="427443" y="32867"/>
                  </a:lnTo>
                  <a:lnTo>
                    <a:pt x="435419" y="32867"/>
                  </a:lnTo>
                  <a:lnTo>
                    <a:pt x="437781" y="32334"/>
                  </a:lnTo>
                  <a:lnTo>
                    <a:pt x="447598" y="27393"/>
                  </a:lnTo>
                  <a:lnTo>
                    <a:pt x="450634" y="18173"/>
                  </a:lnTo>
                  <a:close/>
                </a:path>
              </a:pathLst>
            </a:custGeom>
            <a:solidFill>
              <a:srgbClr val="004F6B"/>
            </a:solidFill>
          </p:spPr>
          <p:txBody>
            <a:bodyPr wrap="square" lIns="0" tIns="0" rIns="0" bIns="0" rtlCol="0"/>
            <a:lstStyle/>
            <a:p>
              <a:endParaRPr/>
            </a:p>
          </p:txBody>
        </p:sp>
      </p:grpSp>
      <p:grpSp>
        <p:nvGrpSpPr>
          <p:cNvPr id="16" name="object 16"/>
          <p:cNvGrpSpPr/>
          <p:nvPr/>
        </p:nvGrpSpPr>
        <p:grpSpPr>
          <a:xfrm>
            <a:off x="494339" y="6379491"/>
            <a:ext cx="794385" cy="796290"/>
            <a:chOff x="503734" y="6320850"/>
            <a:chExt cx="794385" cy="796290"/>
          </a:xfrm>
        </p:grpSpPr>
        <p:sp>
          <p:nvSpPr>
            <p:cNvPr id="17" name="object 17"/>
            <p:cNvSpPr/>
            <p:nvPr/>
          </p:nvSpPr>
          <p:spPr>
            <a:xfrm>
              <a:off x="555144" y="6780010"/>
              <a:ext cx="202632" cy="202896"/>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519267" y="6945576"/>
              <a:ext cx="274955" cy="155575"/>
            </a:xfrm>
            <a:custGeom>
              <a:avLst/>
              <a:gdLst/>
              <a:ahLst/>
              <a:cxnLst/>
              <a:rect l="l" t="t" r="r" b="b"/>
              <a:pathLst>
                <a:path w="274955" h="155575">
                  <a:moveTo>
                    <a:pt x="80073" y="0"/>
                  </a:moveTo>
                  <a:lnTo>
                    <a:pt x="48510" y="10848"/>
                  </a:lnTo>
                  <a:lnTo>
                    <a:pt x="23101" y="31545"/>
                  </a:lnTo>
                  <a:lnTo>
                    <a:pt x="6160" y="59783"/>
                  </a:lnTo>
                  <a:lnTo>
                    <a:pt x="0" y="93256"/>
                  </a:lnTo>
                  <a:lnTo>
                    <a:pt x="0" y="155412"/>
                  </a:lnTo>
                  <a:lnTo>
                    <a:pt x="274384" y="155412"/>
                  </a:lnTo>
                  <a:lnTo>
                    <a:pt x="274384" y="93256"/>
                  </a:lnTo>
                  <a:lnTo>
                    <a:pt x="268230" y="59783"/>
                  </a:lnTo>
                  <a:lnTo>
                    <a:pt x="251300" y="31545"/>
                  </a:lnTo>
                  <a:lnTo>
                    <a:pt x="225895" y="10848"/>
                  </a:lnTo>
                  <a:lnTo>
                    <a:pt x="194316" y="0"/>
                  </a:lnTo>
                </a:path>
              </a:pathLst>
            </a:custGeom>
            <a:ln w="31067">
              <a:solidFill>
                <a:srgbClr val="004F6B"/>
              </a:solidFill>
            </a:ln>
          </p:spPr>
          <p:txBody>
            <a:bodyPr wrap="square" lIns="0" tIns="0" rIns="0" bIns="0" rtlCol="0"/>
            <a:lstStyle/>
            <a:p>
              <a:endParaRPr/>
            </a:p>
          </p:txBody>
        </p:sp>
        <p:sp>
          <p:nvSpPr>
            <p:cNvPr id="19" name="object 19"/>
            <p:cNvSpPr/>
            <p:nvPr/>
          </p:nvSpPr>
          <p:spPr>
            <a:xfrm>
              <a:off x="1043990" y="6780010"/>
              <a:ext cx="202585" cy="202896"/>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559678" y="6336390"/>
              <a:ext cx="723265" cy="765175"/>
            </a:xfrm>
            <a:custGeom>
              <a:avLst/>
              <a:gdLst/>
              <a:ahLst/>
              <a:cxnLst/>
              <a:rect l="l" t="t" r="r" b="b"/>
              <a:pathLst>
                <a:path w="723265" h="765175">
                  <a:moveTo>
                    <a:pt x="528466" y="609185"/>
                  </a:moveTo>
                  <a:lnTo>
                    <a:pt x="496902" y="620033"/>
                  </a:lnTo>
                  <a:lnTo>
                    <a:pt x="471492" y="640730"/>
                  </a:lnTo>
                  <a:lnTo>
                    <a:pt x="454550" y="668969"/>
                  </a:lnTo>
                  <a:lnTo>
                    <a:pt x="448388" y="702441"/>
                  </a:lnTo>
                  <a:lnTo>
                    <a:pt x="448388" y="764597"/>
                  </a:lnTo>
                  <a:lnTo>
                    <a:pt x="722820" y="764598"/>
                  </a:lnTo>
                  <a:lnTo>
                    <a:pt x="722820" y="702441"/>
                  </a:lnTo>
                  <a:lnTo>
                    <a:pt x="716658" y="668969"/>
                  </a:lnTo>
                  <a:lnTo>
                    <a:pt x="699712" y="640730"/>
                  </a:lnTo>
                  <a:lnTo>
                    <a:pt x="674291" y="620033"/>
                  </a:lnTo>
                  <a:lnTo>
                    <a:pt x="642704" y="609185"/>
                  </a:lnTo>
                </a:path>
                <a:path w="723265" h="765175">
                  <a:moveTo>
                    <a:pt x="588657" y="165902"/>
                  </a:moveTo>
                  <a:lnTo>
                    <a:pt x="363562" y="165902"/>
                  </a:lnTo>
                  <a:lnTo>
                    <a:pt x="308344" y="188906"/>
                  </a:lnTo>
                  <a:lnTo>
                    <a:pt x="285375" y="244217"/>
                  </a:lnTo>
                  <a:lnTo>
                    <a:pt x="291545" y="274632"/>
                  </a:lnTo>
                  <a:lnTo>
                    <a:pt x="308344" y="299537"/>
                  </a:lnTo>
                  <a:lnTo>
                    <a:pt x="333205" y="316363"/>
                  </a:lnTo>
                  <a:lnTo>
                    <a:pt x="363562" y="322543"/>
                  </a:lnTo>
                  <a:lnTo>
                    <a:pt x="501641" y="322543"/>
                  </a:lnTo>
                  <a:lnTo>
                    <a:pt x="594375" y="382015"/>
                  </a:lnTo>
                  <a:lnTo>
                    <a:pt x="595518" y="322232"/>
                  </a:lnTo>
                  <a:lnTo>
                    <a:pt x="623470" y="314313"/>
                  </a:lnTo>
                  <a:lnTo>
                    <a:pt x="646121" y="297219"/>
                  </a:lnTo>
                  <a:lnTo>
                    <a:pt x="661302" y="273128"/>
                  </a:lnTo>
                  <a:lnTo>
                    <a:pt x="666845" y="244217"/>
                  </a:lnTo>
                  <a:lnTo>
                    <a:pt x="660676" y="213808"/>
                  </a:lnTo>
                  <a:lnTo>
                    <a:pt x="643879" y="188907"/>
                  </a:lnTo>
                  <a:lnTo>
                    <a:pt x="619018" y="172081"/>
                  </a:lnTo>
                  <a:lnTo>
                    <a:pt x="588657" y="165902"/>
                  </a:lnTo>
                  <a:close/>
                </a:path>
                <a:path w="723265" h="765175">
                  <a:moveTo>
                    <a:pt x="367080" y="0"/>
                  </a:moveTo>
                  <a:lnTo>
                    <a:pt x="472926" y="0"/>
                  </a:lnTo>
                  <a:lnTo>
                    <a:pt x="520258" y="9633"/>
                  </a:lnTo>
                  <a:lnTo>
                    <a:pt x="559013" y="35865"/>
                  </a:lnTo>
                  <a:lnTo>
                    <a:pt x="585196" y="74691"/>
                  </a:lnTo>
                  <a:lnTo>
                    <a:pt x="594811" y="122109"/>
                  </a:lnTo>
                  <a:lnTo>
                    <a:pt x="594276" y="133545"/>
                  </a:lnTo>
                  <a:lnTo>
                    <a:pt x="592708" y="144686"/>
                  </a:lnTo>
                  <a:lnTo>
                    <a:pt x="590158" y="155486"/>
                  </a:lnTo>
                  <a:lnTo>
                    <a:pt x="586680" y="165902"/>
                  </a:lnTo>
                </a:path>
                <a:path w="723265" h="765175">
                  <a:moveTo>
                    <a:pt x="285375" y="244217"/>
                  </a:moveTo>
                  <a:lnTo>
                    <a:pt x="229496" y="244217"/>
                  </a:lnTo>
                  <a:lnTo>
                    <a:pt x="113048" y="336988"/>
                  </a:lnTo>
                  <a:lnTo>
                    <a:pt x="111245" y="243742"/>
                  </a:lnTo>
                  <a:lnTo>
                    <a:pt x="67669" y="231390"/>
                  </a:lnTo>
                  <a:lnTo>
                    <a:pt x="32338" y="204732"/>
                  </a:lnTo>
                  <a:lnTo>
                    <a:pt x="8650" y="167170"/>
                  </a:lnTo>
                  <a:lnTo>
                    <a:pt x="0" y="122108"/>
                  </a:lnTo>
                  <a:lnTo>
                    <a:pt x="9623" y="74691"/>
                  </a:lnTo>
                  <a:lnTo>
                    <a:pt x="35822" y="35865"/>
                  </a:lnTo>
                  <a:lnTo>
                    <a:pt x="74594" y="9633"/>
                  </a:lnTo>
                  <a:lnTo>
                    <a:pt x="121935" y="0"/>
                  </a:lnTo>
                  <a:lnTo>
                    <a:pt x="227781" y="0"/>
                  </a:lnTo>
                </a:path>
                <a:path w="723265" h="765175">
                  <a:moveTo>
                    <a:pt x="388100" y="244179"/>
                  </a:moveTo>
                  <a:lnTo>
                    <a:pt x="388100" y="244217"/>
                  </a:lnTo>
                </a:path>
                <a:path w="723265" h="765175">
                  <a:moveTo>
                    <a:pt x="476134" y="244179"/>
                  </a:moveTo>
                  <a:lnTo>
                    <a:pt x="476134" y="244217"/>
                  </a:lnTo>
                </a:path>
                <a:path w="723265" h="765175">
                  <a:moveTo>
                    <a:pt x="564119" y="244179"/>
                  </a:moveTo>
                  <a:lnTo>
                    <a:pt x="564119" y="244217"/>
                  </a:lnTo>
                </a:path>
                <a:path w="723265" h="765175">
                  <a:moveTo>
                    <a:pt x="297518" y="0"/>
                  </a:moveTo>
                  <a:lnTo>
                    <a:pt x="297430" y="0"/>
                  </a:lnTo>
                </a:path>
              </a:pathLst>
            </a:custGeom>
            <a:ln w="31053">
              <a:solidFill>
                <a:srgbClr val="004F6B"/>
              </a:solidFill>
            </a:ln>
          </p:spPr>
          <p:txBody>
            <a:bodyPr wrap="square" lIns="0" tIns="0" rIns="0" bIns="0" rtlCol="0"/>
            <a:lstStyle/>
            <a:p>
              <a:endParaRPr/>
            </a:p>
          </p:txBody>
        </p:sp>
      </p:grpSp>
      <p:sp>
        <p:nvSpPr>
          <p:cNvPr id="21" name="object 21"/>
          <p:cNvSpPr/>
          <p:nvPr/>
        </p:nvSpPr>
        <p:spPr>
          <a:xfrm>
            <a:off x="179871" y="4710280"/>
            <a:ext cx="6441008" cy="1089219"/>
          </a:xfrm>
          <a:custGeom>
            <a:avLst/>
            <a:gdLst/>
            <a:ahLst/>
            <a:cxnLst/>
            <a:rect l="l" t="t" r="r" b="b"/>
            <a:pathLst>
              <a:path w="6312535" h="1240154">
                <a:moveTo>
                  <a:pt x="6312154" y="0"/>
                </a:moveTo>
                <a:lnTo>
                  <a:pt x="0" y="0"/>
                </a:lnTo>
                <a:lnTo>
                  <a:pt x="0" y="1239989"/>
                </a:lnTo>
                <a:lnTo>
                  <a:pt x="6312154" y="1239989"/>
                </a:lnTo>
                <a:lnTo>
                  <a:pt x="6312154" y="0"/>
                </a:lnTo>
                <a:close/>
              </a:path>
            </a:pathLst>
          </a:custGeom>
          <a:solidFill>
            <a:srgbClr val="E4F5FA"/>
          </a:solidFill>
        </p:spPr>
        <p:txBody>
          <a:bodyPr wrap="square" lIns="0" tIns="0" rIns="0" bIns="0" rtlCol="0"/>
          <a:lstStyle/>
          <a:p>
            <a:endParaRPr/>
          </a:p>
        </p:txBody>
      </p:sp>
      <p:sp>
        <p:nvSpPr>
          <p:cNvPr id="23" name="object 23"/>
          <p:cNvSpPr/>
          <p:nvPr/>
        </p:nvSpPr>
        <p:spPr>
          <a:xfrm>
            <a:off x="538338" y="4772865"/>
            <a:ext cx="742975" cy="749147"/>
          </a:xfrm>
          <a:prstGeom prst="rect">
            <a:avLst/>
          </a:prstGeom>
          <a:blipFill>
            <a:blip r:embed="rId6" cstate="print"/>
            <a:stretch>
              <a:fillRect/>
            </a:stretch>
          </a:blipFill>
        </p:spPr>
        <p:txBody>
          <a:bodyPr wrap="square" lIns="0" tIns="0" rIns="0" bIns="0" rtlCol="0"/>
          <a:lstStyle/>
          <a:p>
            <a:endParaRPr/>
          </a:p>
        </p:txBody>
      </p:sp>
      <p:sp>
        <p:nvSpPr>
          <p:cNvPr id="24" name="object 24"/>
          <p:cNvSpPr txBox="1">
            <a:spLocks noGrp="1"/>
          </p:cNvSpPr>
          <p:nvPr>
            <p:ph type="sldNum" sz="quarter" idx="7"/>
          </p:nvPr>
        </p:nvSpPr>
        <p:spPr>
          <a:xfrm>
            <a:off x="17946" y="10080281"/>
            <a:ext cx="323850" cy="309245"/>
          </a:xfrm>
          <a:prstGeom prst="rect">
            <a:avLst/>
          </a:prstGeom>
        </p:spPr>
        <p:txBody>
          <a:bodyPr vert="horz" wrap="square" lIns="0" tIns="22225" rIns="0" bIns="0" rtlCol="0">
            <a:spAutoFit/>
          </a:bodyPr>
          <a:lstStyle/>
          <a:p>
            <a:pPr marL="80645">
              <a:lnSpc>
                <a:spcPct val="100000"/>
              </a:lnSpc>
              <a:spcBef>
                <a:spcPts val="175"/>
              </a:spcBef>
            </a:pPr>
            <a:fld id="{81D60167-4931-47E6-BA6A-407CBD079E47}" type="slidenum">
              <a:rPr spc="-90" dirty="0"/>
              <a:t>4</a:t>
            </a:fld>
            <a:endParaRPr spc="-90"/>
          </a:p>
        </p:txBody>
      </p:sp>
      <p:sp>
        <p:nvSpPr>
          <p:cNvPr id="26" name="object 8">
            <a:extLst>
              <a:ext uri="{FF2B5EF4-FFF2-40B4-BE49-F238E27FC236}">
                <a16:creationId xmlns:a16="http://schemas.microsoft.com/office/drawing/2014/main" id="{1418D2CA-71E2-B869-9644-E98828C5E599}"/>
              </a:ext>
            </a:extLst>
          </p:cNvPr>
          <p:cNvSpPr txBox="1"/>
          <p:nvPr/>
        </p:nvSpPr>
        <p:spPr>
          <a:xfrm>
            <a:off x="1479014" y="3186478"/>
            <a:ext cx="4636847" cy="979755"/>
          </a:xfrm>
          <a:prstGeom prst="rect">
            <a:avLst/>
          </a:prstGeom>
        </p:spPr>
        <p:txBody>
          <a:bodyPr vert="horz" wrap="square" lIns="0" tIns="12700" rIns="0" bIns="0" rtlCol="0">
            <a:spAutoFit/>
          </a:bodyPr>
          <a:lstStyle/>
          <a:p>
            <a:pPr marL="12700">
              <a:lnSpc>
                <a:spcPct val="100000"/>
              </a:lnSpc>
              <a:spcBef>
                <a:spcPts val="100"/>
              </a:spcBef>
            </a:pPr>
            <a:r>
              <a:rPr sz="2000" b="1" spc="40" dirty="0">
                <a:solidFill>
                  <a:srgbClr val="004F6B"/>
                </a:solidFill>
                <a:latin typeface="+mj-lt"/>
                <a:cs typeface="Arial"/>
              </a:rPr>
              <a:t>Our</a:t>
            </a:r>
            <a:r>
              <a:rPr sz="2000" b="1" spc="-90" dirty="0">
                <a:solidFill>
                  <a:srgbClr val="004F6B"/>
                </a:solidFill>
                <a:latin typeface="+mj-lt"/>
                <a:cs typeface="Arial"/>
              </a:rPr>
              <a:t> </a:t>
            </a:r>
            <a:r>
              <a:rPr sz="2000" b="1" spc="35" dirty="0">
                <a:solidFill>
                  <a:srgbClr val="004F6B"/>
                </a:solidFill>
                <a:latin typeface="+mj-lt"/>
                <a:cs typeface="Arial"/>
              </a:rPr>
              <a:t>vision</a:t>
            </a:r>
            <a:endParaRPr dirty="0">
              <a:latin typeface="+mj-lt"/>
              <a:cs typeface="Arial"/>
            </a:endParaRPr>
          </a:p>
          <a:p>
            <a:pPr marL="12700">
              <a:spcBef>
                <a:spcPts val="50"/>
              </a:spcBef>
            </a:pPr>
            <a:r>
              <a:rPr lang="en-GB" sz="1400" kern="0" dirty="0">
                <a:solidFill>
                  <a:sysClr val="windowText" lastClr="000000"/>
                </a:solidFill>
                <a:cs typeface="Poppins" pitchFamily="2" charset="77"/>
              </a:rPr>
              <a:t>A thriving and active community of Newham people who influence and contribute to developing and delivering quality health and social care in the borough.</a:t>
            </a:r>
            <a:endParaRPr sz="1400" dirty="0">
              <a:cs typeface="Arial Black"/>
            </a:endParaRPr>
          </a:p>
        </p:txBody>
      </p:sp>
      <p:sp>
        <p:nvSpPr>
          <p:cNvPr id="27" name="object 22">
            <a:extLst>
              <a:ext uri="{FF2B5EF4-FFF2-40B4-BE49-F238E27FC236}">
                <a16:creationId xmlns:a16="http://schemas.microsoft.com/office/drawing/2014/main" id="{8735FD4D-9831-8405-FE80-84B5B7E74F00}"/>
              </a:ext>
            </a:extLst>
          </p:cNvPr>
          <p:cNvSpPr txBox="1"/>
          <p:nvPr/>
        </p:nvSpPr>
        <p:spPr>
          <a:xfrm>
            <a:off x="1489499" y="4709388"/>
            <a:ext cx="4626361" cy="979755"/>
          </a:xfrm>
          <a:prstGeom prst="rect">
            <a:avLst/>
          </a:prstGeom>
        </p:spPr>
        <p:txBody>
          <a:bodyPr vert="horz" wrap="square" lIns="0" tIns="12700" rIns="0" bIns="0" rtlCol="0">
            <a:spAutoFit/>
          </a:bodyPr>
          <a:lstStyle/>
          <a:p>
            <a:pPr marL="12700">
              <a:lnSpc>
                <a:spcPct val="100000"/>
              </a:lnSpc>
              <a:spcBef>
                <a:spcPts val="100"/>
              </a:spcBef>
            </a:pPr>
            <a:r>
              <a:rPr sz="2000" b="1" spc="40" dirty="0">
                <a:solidFill>
                  <a:srgbClr val="004F6B"/>
                </a:solidFill>
                <a:latin typeface="+mj-lt"/>
                <a:cs typeface="Arial"/>
              </a:rPr>
              <a:t>Our</a:t>
            </a:r>
            <a:r>
              <a:rPr sz="2000" b="1" spc="-90" dirty="0">
                <a:solidFill>
                  <a:srgbClr val="004F6B"/>
                </a:solidFill>
                <a:latin typeface="+mj-lt"/>
                <a:cs typeface="Arial"/>
              </a:rPr>
              <a:t> </a:t>
            </a:r>
            <a:r>
              <a:rPr sz="2000" b="1" spc="55" dirty="0">
                <a:solidFill>
                  <a:srgbClr val="004F6B"/>
                </a:solidFill>
                <a:latin typeface="+mj-lt"/>
                <a:cs typeface="Arial"/>
              </a:rPr>
              <a:t>mission</a:t>
            </a:r>
            <a:endParaRPr sz="2000" dirty="0">
              <a:latin typeface="+mj-lt"/>
              <a:cs typeface="Arial"/>
            </a:endParaRPr>
          </a:p>
          <a:p>
            <a:pPr marL="12700">
              <a:lnSpc>
                <a:spcPct val="100000"/>
              </a:lnSpc>
              <a:spcBef>
                <a:spcPts val="50"/>
              </a:spcBef>
            </a:pPr>
            <a:r>
              <a:rPr lang="en-GB" sz="1400" kern="0" dirty="0">
                <a:solidFill>
                  <a:sysClr val="windowText" lastClr="000000"/>
                </a:solidFill>
                <a:cs typeface="Poppins" pitchFamily="2" charset="77"/>
              </a:rPr>
              <a:t>To empower Newham residents to have a say in their health and care and to work with partners to improve the quality of health and care services in the borough.</a:t>
            </a:r>
          </a:p>
        </p:txBody>
      </p:sp>
      <p:sp>
        <p:nvSpPr>
          <p:cNvPr id="8" name="object 12">
            <a:extLst>
              <a:ext uri="{FF2B5EF4-FFF2-40B4-BE49-F238E27FC236}">
                <a16:creationId xmlns:a16="http://schemas.microsoft.com/office/drawing/2014/main" id="{511D13C2-9EB5-49A0-E4FD-B3E3B060A4F1}"/>
              </a:ext>
            </a:extLst>
          </p:cNvPr>
          <p:cNvSpPr txBox="1">
            <a:spLocks noGrp="1"/>
          </p:cNvSpPr>
          <p:nvPr>
            <p:ph type="ftr" sz="quarter" idx="5"/>
          </p:nvPr>
        </p:nvSpPr>
        <p:spPr>
          <a:xfrm>
            <a:off x="480608" y="10138184"/>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5205" y="1094993"/>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8" name="object 8"/>
          <p:cNvSpPr txBox="1">
            <a:spLocks noGrp="1"/>
          </p:cNvSpPr>
          <p:nvPr>
            <p:ph type="title"/>
          </p:nvPr>
        </p:nvSpPr>
        <p:spPr>
          <a:xfrm>
            <a:off x="487780" y="464203"/>
            <a:ext cx="3285287" cy="997068"/>
          </a:xfrm>
          <a:prstGeom prst="rect">
            <a:avLst/>
          </a:prstGeom>
        </p:spPr>
        <p:txBody>
          <a:bodyPr vert="horz" wrap="square" lIns="0" tIns="12065" rIns="0" bIns="0" rtlCol="0">
            <a:spAutoFit/>
          </a:bodyPr>
          <a:lstStyle/>
          <a:p>
            <a:pPr marL="12700">
              <a:spcBef>
                <a:spcPts val="95"/>
              </a:spcBef>
            </a:pPr>
            <a:r>
              <a:rPr lang="en-GB" sz="3600" b="1" dirty="0">
                <a:latin typeface="+mj-lt"/>
              </a:rPr>
              <a:t>Year in review</a:t>
            </a:r>
            <a:br>
              <a:rPr lang="en-GB" sz="2800" b="1" dirty="0">
                <a:latin typeface="+mj-lt"/>
              </a:rPr>
            </a:br>
            <a:r>
              <a:rPr lang="en-GB" spc="150" dirty="0"/>
              <a:t>   </a:t>
            </a:r>
            <a:endParaRPr spc="150" dirty="0"/>
          </a:p>
        </p:txBody>
      </p:sp>
      <p:sp>
        <p:nvSpPr>
          <p:cNvPr id="9" name="object 9"/>
          <p:cNvSpPr/>
          <p:nvPr/>
        </p:nvSpPr>
        <p:spPr>
          <a:xfrm>
            <a:off x="505205" y="1094993"/>
            <a:ext cx="5808345" cy="0"/>
          </a:xfrm>
          <a:custGeom>
            <a:avLst/>
            <a:gdLst/>
            <a:ahLst/>
            <a:cxnLst/>
            <a:rect l="l" t="t" r="r" b="b"/>
            <a:pathLst>
              <a:path w="5808345">
                <a:moveTo>
                  <a:pt x="0" y="0"/>
                </a:moveTo>
                <a:lnTo>
                  <a:pt x="5807836" y="0"/>
                </a:lnTo>
              </a:path>
            </a:pathLst>
          </a:custGeom>
          <a:ln w="19050">
            <a:solidFill>
              <a:srgbClr val="004F6B"/>
            </a:solidFill>
          </a:ln>
        </p:spPr>
        <p:txBody>
          <a:bodyPr wrap="square" lIns="0" tIns="0" rIns="0" bIns="0" rtlCol="0"/>
          <a:lstStyle/>
          <a:p>
            <a:endParaRPr/>
          </a:p>
        </p:txBody>
      </p:sp>
      <p:sp>
        <p:nvSpPr>
          <p:cNvPr id="10" name="object 10"/>
          <p:cNvSpPr/>
          <p:nvPr/>
        </p:nvSpPr>
        <p:spPr>
          <a:xfrm>
            <a:off x="151116" y="1377787"/>
            <a:ext cx="7052945" cy="2305444"/>
          </a:xfrm>
          <a:custGeom>
            <a:avLst/>
            <a:gdLst/>
            <a:ahLst/>
            <a:cxnLst/>
            <a:rect l="l" t="t" r="r" b="b"/>
            <a:pathLst>
              <a:path w="7052945" h="2442845">
                <a:moveTo>
                  <a:pt x="7052818" y="0"/>
                </a:moveTo>
                <a:lnTo>
                  <a:pt x="0" y="0"/>
                </a:lnTo>
                <a:lnTo>
                  <a:pt x="0" y="2442845"/>
                </a:lnTo>
                <a:lnTo>
                  <a:pt x="7052818" y="2442845"/>
                </a:lnTo>
                <a:lnTo>
                  <a:pt x="7052818" y="0"/>
                </a:lnTo>
                <a:close/>
              </a:path>
            </a:pathLst>
          </a:custGeom>
          <a:solidFill>
            <a:srgbClr val="F3F8E4"/>
          </a:solidFill>
        </p:spPr>
        <p:txBody>
          <a:bodyPr wrap="square" lIns="0" tIns="0" rIns="0" bIns="0" rtlCol="0"/>
          <a:lstStyle/>
          <a:p>
            <a:endParaRPr/>
          </a:p>
        </p:txBody>
      </p:sp>
      <p:sp>
        <p:nvSpPr>
          <p:cNvPr id="12" name="object 12"/>
          <p:cNvSpPr/>
          <p:nvPr/>
        </p:nvSpPr>
        <p:spPr>
          <a:xfrm>
            <a:off x="151116" y="6488767"/>
            <a:ext cx="7144323" cy="3519370"/>
          </a:xfrm>
          <a:custGeom>
            <a:avLst/>
            <a:gdLst/>
            <a:ahLst/>
            <a:cxnLst/>
            <a:rect l="l" t="t" r="r" b="b"/>
            <a:pathLst>
              <a:path w="7054850" h="3491229">
                <a:moveTo>
                  <a:pt x="7054342" y="0"/>
                </a:moveTo>
                <a:lnTo>
                  <a:pt x="0" y="0"/>
                </a:lnTo>
                <a:lnTo>
                  <a:pt x="0" y="3491103"/>
                </a:lnTo>
                <a:lnTo>
                  <a:pt x="7054342" y="3491103"/>
                </a:lnTo>
                <a:lnTo>
                  <a:pt x="7054342" y="0"/>
                </a:lnTo>
                <a:close/>
              </a:path>
            </a:pathLst>
          </a:custGeom>
          <a:solidFill>
            <a:srgbClr val="F3F8E4"/>
          </a:solidFill>
        </p:spPr>
        <p:txBody>
          <a:bodyPr wrap="square" lIns="0" tIns="0" rIns="0" bIns="0" rtlCol="0"/>
          <a:lstStyle/>
          <a:p>
            <a:endParaRPr lang="en-GB" dirty="0"/>
          </a:p>
        </p:txBody>
      </p:sp>
      <p:sp>
        <p:nvSpPr>
          <p:cNvPr id="13" name="object 13"/>
          <p:cNvSpPr/>
          <p:nvPr/>
        </p:nvSpPr>
        <p:spPr>
          <a:xfrm>
            <a:off x="659494" y="7603744"/>
            <a:ext cx="970336" cy="1037988"/>
          </a:xfrm>
          <a:prstGeom prst="rect">
            <a:avLst/>
          </a:prstGeom>
          <a:blipFill>
            <a:blip r:embed="rId2" cstate="print"/>
            <a:stretch>
              <a:fillRect/>
            </a:stretch>
          </a:blipFill>
        </p:spPr>
        <p:txBody>
          <a:bodyPr wrap="square" lIns="0" tIns="0" rIns="0" bIns="0" rtlCol="0"/>
          <a:lstStyle/>
          <a:p>
            <a:endParaRPr/>
          </a:p>
        </p:txBody>
      </p:sp>
      <p:sp>
        <p:nvSpPr>
          <p:cNvPr id="14" name="object 14"/>
          <p:cNvSpPr txBox="1"/>
          <p:nvPr/>
        </p:nvSpPr>
        <p:spPr>
          <a:xfrm>
            <a:off x="487780" y="1318006"/>
            <a:ext cx="6490869" cy="2205091"/>
          </a:xfrm>
          <a:prstGeom prst="rect">
            <a:avLst/>
          </a:prstGeom>
        </p:spPr>
        <p:txBody>
          <a:bodyPr vert="horz" wrap="square" lIns="0" tIns="34925" rIns="0" bIns="0" rtlCol="0">
            <a:spAutoFit/>
          </a:bodyPr>
          <a:lstStyle/>
          <a:p>
            <a:pPr marL="15875">
              <a:lnSpc>
                <a:spcPct val="100000"/>
              </a:lnSpc>
              <a:spcBef>
                <a:spcPts val="275"/>
              </a:spcBef>
            </a:pPr>
            <a:r>
              <a:rPr sz="2400" b="1" spc="80" dirty="0">
                <a:solidFill>
                  <a:srgbClr val="004F6B"/>
                </a:solidFill>
                <a:latin typeface="+mj-lt"/>
                <a:cs typeface="Arial"/>
              </a:rPr>
              <a:t>Reaching</a:t>
            </a:r>
            <a:r>
              <a:rPr sz="2400" b="1" spc="-114" dirty="0">
                <a:solidFill>
                  <a:srgbClr val="004F6B"/>
                </a:solidFill>
                <a:latin typeface="+mj-lt"/>
                <a:cs typeface="Arial"/>
              </a:rPr>
              <a:t> </a:t>
            </a:r>
            <a:r>
              <a:rPr sz="2400" b="1" spc="95" dirty="0">
                <a:solidFill>
                  <a:srgbClr val="004F6B"/>
                </a:solidFill>
                <a:latin typeface="+mj-lt"/>
                <a:cs typeface="Arial"/>
              </a:rPr>
              <a:t>out</a:t>
            </a:r>
            <a:endParaRPr sz="2400" b="1" dirty="0">
              <a:latin typeface="+mj-lt"/>
              <a:cs typeface="Arial"/>
            </a:endParaRPr>
          </a:p>
          <a:p>
            <a:pPr marL="1682750">
              <a:lnSpc>
                <a:spcPct val="100000"/>
              </a:lnSpc>
              <a:spcBef>
                <a:spcPts val="235"/>
              </a:spcBef>
            </a:pPr>
            <a:r>
              <a:rPr lang="en-GB" sz="2800" b="1" spc="320" dirty="0">
                <a:solidFill>
                  <a:srgbClr val="E73D96"/>
                </a:solidFill>
                <a:latin typeface="+mj-lt"/>
                <a:cs typeface="Arial"/>
              </a:rPr>
              <a:t>1,500</a:t>
            </a:r>
            <a:r>
              <a:rPr sz="2800" b="1" spc="-160" dirty="0">
                <a:solidFill>
                  <a:srgbClr val="E73D96"/>
                </a:solidFill>
                <a:latin typeface="+mj-lt"/>
                <a:cs typeface="Arial"/>
              </a:rPr>
              <a:t> </a:t>
            </a:r>
            <a:r>
              <a:rPr sz="2800" b="1" spc="114" dirty="0">
                <a:solidFill>
                  <a:srgbClr val="004F6B"/>
                </a:solidFill>
                <a:latin typeface="+mj-lt"/>
                <a:cs typeface="Arial"/>
              </a:rPr>
              <a:t>people</a:t>
            </a:r>
            <a:endParaRPr sz="2800" dirty="0">
              <a:latin typeface="+mj-lt"/>
              <a:cs typeface="Arial"/>
            </a:endParaRPr>
          </a:p>
          <a:p>
            <a:pPr marL="1682750" marR="143510">
              <a:lnSpc>
                <a:spcPct val="100000"/>
              </a:lnSpc>
              <a:spcBef>
                <a:spcPts val="95"/>
              </a:spcBef>
            </a:pPr>
            <a:r>
              <a:rPr sz="1400" b="1" spc="-55" dirty="0">
                <a:cs typeface="Arial Black"/>
              </a:rPr>
              <a:t>shared </a:t>
            </a:r>
            <a:r>
              <a:rPr sz="1400" b="1" spc="-90" dirty="0">
                <a:cs typeface="Arial Black"/>
              </a:rPr>
              <a:t>their </a:t>
            </a:r>
            <a:r>
              <a:rPr sz="1400" b="1" spc="-85" dirty="0">
                <a:cs typeface="Arial Black"/>
              </a:rPr>
              <a:t>experiences </a:t>
            </a:r>
            <a:r>
              <a:rPr sz="1400" b="1" spc="-55" dirty="0">
                <a:cs typeface="Arial Black"/>
              </a:rPr>
              <a:t>of </a:t>
            </a:r>
            <a:r>
              <a:rPr sz="1400" b="1" spc="-65" dirty="0">
                <a:cs typeface="Arial Black"/>
              </a:rPr>
              <a:t>health </a:t>
            </a:r>
            <a:r>
              <a:rPr sz="1400" b="1" spc="-10" dirty="0">
                <a:cs typeface="Arial Black"/>
              </a:rPr>
              <a:t>and </a:t>
            </a:r>
            <a:r>
              <a:rPr sz="1400" b="1" spc="-80" dirty="0">
                <a:cs typeface="Arial Black"/>
              </a:rPr>
              <a:t>social </a:t>
            </a:r>
            <a:r>
              <a:rPr sz="1400" b="1" spc="-55" dirty="0">
                <a:cs typeface="Arial Black"/>
              </a:rPr>
              <a:t>care</a:t>
            </a:r>
            <a:r>
              <a:rPr lang="en-GB" sz="1400" b="1" spc="-55" dirty="0">
                <a:cs typeface="Arial Black"/>
              </a:rPr>
              <a:t> </a:t>
            </a:r>
            <a:r>
              <a:rPr sz="1400" b="1" spc="-95" dirty="0">
                <a:cs typeface="Arial Black"/>
              </a:rPr>
              <a:t>services </a:t>
            </a:r>
            <a:r>
              <a:rPr sz="1400" b="1" spc="-110" dirty="0">
                <a:cs typeface="Arial Black"/>
              </a:rPr>
              <a:t>with </a:t>
            </a:r>
            <a:r>
              <a:rPr sz="1400" b="1" spc="-120" dirty="0">
                <a:cs typeface="Arial Black"/>
              </a:rPr>
              <a:t>us, </a:t>
            </a:r>
            <a:r>
              <a:rPr sz="1400" b="1" spc="-55" dirty="0">
                <a:cs typeface="Arial Black"/>
              </a:rPr>
              <a:t>helping </a:t>
            </a:r>
            <a:r>
              <a:rPr sz="1400" b="1" spc="-70" dirty="0">
                <a:cs typeface="Arial Black"/>
              </a:rPr>
              <a:t>to </a:t>
            </a:r>
            <a:r>
              <a:rPr sz="1400" b="1" spc="-80" dirty="0">
                <a:cs typeface="Arial Black"/>
              </a:rPr>
              <a:t>raise </a:t>
            </a:r>
            <a:r>
              <a:rPr sz="1400" b="1" spc="-75" dirty="0">
                <a:cs typeface="Arial Black"/>
              </a:rPr>
              <a:t>awareness </a:t>
            </a:r>
            <a:r>
              <a:rPr sz="1400" b="1" spc="-55" dirty="0">
                <a:cs typeface="Arial Black"/>
              </a:rPr>
              <a:t>of </a:t>
            </a:r>
            <a:r>
              <a:rPr sz="1400" b="1" spc="-100" dirty="0">
                <a:cs typeface="Arial Black"/>
              </a:rPr>
              <a:t>issues </a:t>
            </a:r>
            <a:r>
              <a:rPr sz="1400" b="1" spc="-10" dirty="0">
                <a:cs typeface="Arial Black"/>
              </a:rPr>
              <a:t>and</a:t>
            </a:r>
            <a:r>
              <a:rPr lang="en-GB" sz="1400" b="1" spc="-10" dirty="0">
                <a:cs typeface="Arial Black"/>
              </a:rPr>
              <a:t> </a:t>
            </a:r>
            <a:r>
              <a:rPr sz="1400" b="1" spc="-55" dirty="0">
                <a:cs typeface="Arial Black"/>
              </a:rPr>
              <a:t>improve</a:t>
            </a:r>
            <a:r>
              <a:rPr sz="1400" b="1" spc="-65" dirty="0">
                <a:cs typeface="Arial Black"/>
              </a:rPr>
              <a:t> </a:t>
            </a:r>
            <a:r>
              <a:rPr sz="1400" b="1" spc="-80" dirty="0">
                <a:cs typeface="Arial Black"/>
              </a:rPr>
              <a:t>care.</a:t>
            </a:r>
            <a:endParaRPr sz="1400" b="1" dirty="0">
              <a:cs typeface="Arial Black"/>
            </a:endParaRPr>
          </a:p>
          <a:p>
            <a:pPr marL="1682750">
              <a:spcBef>
                <a:spcPts val="235"/>
              </a:spcBef>
            </a:pPr>
            <a:r>
              <a:rPr lang="en-GB" sz="2800" b="1" spc="320" dirty="0">
                <a:solidFill>
                  <a:srgbClr val="E73D96"/>
                </a:solidFill>
                <a:latin typeface="+mj-lt"/>
                <a:cs typeface="Arial"/>
              </a:rPr>
              <a:t>13,437</a:t>
            </a:r>
            <a:r>
              <a:rPr sz="2800" b="1" spc="320" dirty="0">
                <a:solidFill>
                  <a:srgbClr val="E73D96"/>
                </a:solidFill>
                <a:latin typeface="+mj-lt"/>
                <a:cs typeface="Arial"/>
              </a:rPr>
              <a:t> people</a:t>
            </a:r>
          </a:p>
          <a:p>
            <a:pPr marL="1682750" marR="143510">
              <a:spcBef>
                <a:spcPts val="95"/>
              </a:spcBef>
            </a:pPr>
            <a:r>
              <a:rPr sz="1400" b="1" spc="-55" dirty="0"/>
              <a:t>came to us for </a:t>
            </a:r>
            <a:r>
              <a:rPr lang="en-GB" sz="1400" b="1" spc="-55" dirty="0"/>
              <a:t>straightforward</a:t>
            </a:r>
            <a:r>
              <a:rPr sz="1400" b="1" spc="-55" dirty="0"/>
              <a:t> advice and information about mental health and the </a:t>
            </a:r>
            <a:r>
              <a:rPr lang="en-GB" sz="1400" b="1" spc="-55" dirty="0"/>
              <a:t>cost-of-living</a:t>
            </a:r>
            <a:r>
              <a:rPr sz="1400" b="1" spc="-55" dirty="0"/>
              <a:t> crisis</a:t>
            </a:r>
            <a:r>
              <a:rPr lang="en-GB" sz="1400" b="1" spc="-55" dirty="0"/>
              <a:t>, for example. </a:t>
            </a:r>
            <a:endParaRPr sz="1400" b="1" spc="-55" dirty="0"/>
          </a:p>
        </p:txBody>
      </p:sp>
      <p:sp>
        <p:nvSpPr>
          <p:cNvPr id="15" name="object 15"/>
          <p:cNvSpPr/>
          <p:nvPr/>
        </p:nvSpPr>
        <p:spPr>
          <a:xfrm>
            <a:off x="497161" y="1970869"/>
            <a:ext cx="1274091" cy="706460"/>
          </a:xfrm>
          <a:prstGeom prst="rect">
            <a:avLst/>
          </a:prstGeom>
          <a:blipFill>
            <a:blip r:embed="rId3" cstate="print"/>
            <a:stretch>
              <a:fillRect/>
            </a:stretch>
          </a:blipFill>
        </p:spPr>
        <p:txBody>
          <a:bodyPr wrap="square" lIns="0" tIns="0" rIns="0" bIns="0" rtlCol="0"/>
          <a:lstStyle/>
          <a:p>
            <a:endParaRPr/>
          </a:p>
        </p:txBody>
      </p:sp>
      <p:sp>
        <p:nvSpPr>
          <p:cNvPr id="16" name="object 16"/>
          <p:cNvSpPr txBox="1">
            <a:spLocks noGrp="1"/>
          </p:cNvSpPr>
          <p:nvPr>
            <p:ph type="sldNum" sz="quarter" idx="7"/>
          </p:nvPr>
        </p:nvSpPr>
        <p:spPr>
          <a:xfrm>
            <a:off x="33223" y="10072161"/>
            <a:ext cx="323850" cy="309245"/>
          </a:xfrm>
          <a:prstGeom prst="rect">
            <a:avLst/>
          </a:prstGeom>
        </p:spPr>
        <p:txBody>
          <a:bodyPr vert="horz" wrap="square" lIns="0" tIns="22225" rIns="0" bIns="0" rtlCol="0">
            <a:spAutoFit/>
          </a:bodyPr>
          <a:lstStyle/>
          <a:p>
            <a:pPr marL="80645">
              <a:lnSpc>
                <a:spcPct val="100000"/>
              </a:lnSpc>
              <a:spcBef>
                <a:spcPts val="175"/>
              </a:spcBef>
            </a:pPr>
            <a:fld id="{81D60167-4931-47E6-BA6A-407CBD079E47}" type="slidenum">
              <a:rPr spc="-90" dirty="0"/>
              <a:t>5</a:t>
            </a:fld>
            <a:endParaRPr spc="-90"/>
          </a:p>
        </p:txBody>
      </p:sp>
      <p:sp>
        <p:nvSpPr>
          <p:cNvPr id="18" name="object 12">
            <a:extLst>
              <a:ext uri="{FF2B5EF4-FFF2-40B4-BE49-F238E27FC236}">
                <a16:creationId xmlns:a16="http://schemas.microsoft.com/office/drawing/2014/main" id="{A3C06418-531D-4A10-F36A-7A712B9E4A59}"/>
              </a:ext>
            </a:extLst>
          </p:cNvPr>
          <p:cNvSpPr txBox="1">
            <a:spLocks noGrp="1"/>
          </p:cNvSpPr>
          <p:nvPr>
            <p:ph type="ftr" sz="quarter" idx="5"/>
          </p:nvPr>
        </p:nvSpPr>
        <p:spPr>
          <a:xfrm>
            <a:off x="503225" y="10160827"/>
            <a:ext cx="2833269" cy="141705"/>
          </a:xfrm>
          <a:prstGeom prst="rect">
            <a:avLst/>
          </a:prstGeom>
        </p:spPr>
        <p:txBody>
          <a:bodyPr vert="horz" wrap="square" lIns="0" tIns="18415" rIns="0" bIns="0" rtlCol="0">
            <a:spAutoFit/>
          </a:bodyPr>
          <a:lstStyle/>
          <a:p>
            <a:pPr marL="12700">
              <a:lnSpc>
                <a:spcPct val="100000"/>
              </a:lnSpc>
              <a:spcBef>
                <a:spcPts val="145"/>
              </a:spcBef>
            </a:pPr>
            <a:r>
              <a:rPr spc="5" dirty="0"/>
              <a:t>Healthwatch</a:t>
            </a:r>
            <a:r>
              <a:rPr spc="-85" dirty="0"/>
              <a:t> </a:t>
            </a:r>
            <a:r>
              <a:rPr lang="en-GB" dirty="0"/>
              <a:t>Newham</a:t>
            </a:r>
            <a:r>
              <a:rPr spc="-75" dirty="0"/>
              <a:t> </a:t>
            </a:r>
            <a:r>
              <a:rPr spc="5" dirty="0"/>
              <a:t>Annual</a:t>
            </a:r>
            <a:r>
              <a:rPr spc="-75" dirty="0"/>
              <a:t> </a:t>
            </a:r>
            <a:r>
              <a:rPr spc="-10" dirty="0"/>
              <a:t>Report</a:t>
            </a:r>
            <a:r>
              <a:rPr spc="-80" dirty="0"/>
              <a:t> </a:t>
            </a:r>
            <a:r>
              <a:rPr spc="-20" dirty="0"/>
              <a:t>2022</a:t>
            </a:r>
            <a:r>
              <a:rPr lang="en-GB" spc="-20" dirty="0"/>
              <a:t>/</a:t>
            </a:r>
            <a:r>
              <a:rPr spc="-20" dirty="0"/>
              <a:t>23</a:t>
            </a:r>
          </a:p>
        </p:txBody>
      </p:sp>
      <p:sp>
        <p:nvSpPr>
          <p:cNvPr id="4" name="object 4"/>
          <p:cNvSpPr/>
          <p:nvPr/>
        </p:nvSpPr>
        <p:spPr>
          <a:xfrm>
            <a:off x="153657" y="3852211"/>
            <a:ext cx="7050404" cy="2441575"/>
          </a:xfrm>
          <a:custGeom>
            <a:avLst/>
            <a:gdLst/>
            <a:ahLst/>
            <a:cxnLst/>
            <a:rect l="l" t="t" r="r" b="b"/>
            <a:pathLst>
              <a:path w="7050405" h="2441575">
                <a:moveTo>
                  <a:pt x="0" y="2441066"/>
                </a:moveTo>
                <a:lnTo>
                  <a:pt x="7050023" y="2441066"/>
                </a:lnTo>
                <a:lnTo>
                  <a:pt x="7050023" y="0"/>
                </a:lnTo>
                <a:lnTo>
                  <a:pt x="0" y="0"/>
                </a:lnTo>
                <a:lnTo>
                  <a:pt x="0" y="2441066"/>
                </a:lnTo>
                <a:close/>
              </a:path>
            </a:pathLst>
          </a:custGeom>
          <a:solidFill>
            <a:srgbClr val="F3F8E4"/>
          </a:solidFill>
        </p:spPr>
        <p:txBody>
          <a:bodyPr wrap="square" lIns="0" tIns="0" rIns="0" bIns="0" rtlCol="0"/>
          <a:lstStyle/>
          <a:p>
            <a:endParaRPr/>
          </a:p>
        </p:txBody>
      </p:sp>
      <p:grpSp>
        <p:nvGrpSpPr>
          <p:cNvPr id="17" name="Group 16">
            <a:extLst>
              <a:ext uri="{FF2B5EF4-FFF2-40B4-BE49-F238E27FC236}">
                <a16:creationId xmlns:a16="http://schemas.microsoft.com/office/drawing/2014/main" id="{8596EB31-84D8-8AF0-9ED5-6E1AAA2668E5}"/>
              </a:ext>
            </a:extLst>
          </p:cNvPr>
          <p:cNvGrpSpPr/>
          <p:nvPr/>
        </p:nvGrpSpPr>
        <p:grpSpPr>
          <a:xfrm>
            <a:off x="5731492" y="4468509"/>
            <a:ext cx="1076325" cy="989965"/>
            <a:chOff x="5678818" y="4568341"/>
            <a:chExt cx="1076325" cy="989965"/>
          </a:xfrm>
        </p:grpSpPr>
        <p:sp>
          <p:nvSpPr>
            <p:cNvPr id="5" name="object 5"/>
            <p:cNvSpPr/>
            <p:nvPr/>
          </p:nvSpPr>
          <p:spPr>
            <a:xfrm>
              <a:off x="5678818" y="4568341"/>
              <a:ext cx="1076325" cy="989965"/>
            </a:xfrm>
            <a:custGeom>
              <a:avLst/>
              <a:gdLst/>
              <a:ahLst/>
              <a:cxnLst/>
              <a:rect l="l" t="t" r="r" b="b"/>
              <a:pathLst>
                <a:path w="1076325" h="989964">
                  <a:moveTo>
                    <a:pt x="437146" y="896988"/>
                  </a:moveTo>
                  <a:lnTo>
                    <a:pt x="434505" y="884948"/>
                  </a:lnTo>
                  <a:lnTo>
                    <a:pt x="427291" y="875118"/>
                  </a:lnTo>
                  <a:lnTo>
                    <a:pt x="416585" y="868476"/>
                  </a:lnTo>
                  <a:lnTo>
                    <a:pt x="403491" y="866051"/>
                  </a:lnTo>
                  <a:lnTo>
                    <a:pt x="403390" y="757834"/>
                  </a:lnTo>
                  <a:lnTo>
                    <a:pt x="386918" y="697839"/>
                  </a:lnTo>
                  <a:lnTo>
                    <a:pt x="225437" y="541299"/>
                  </a:lnTo>
                  <a:lnTo>
                    <a:pt x="191808" y="510362"/>
                  </a:lnTo>
                  <a:lnTo>
                    <a:pt x="168033" y="510362"/>
                  </a:lnTo>
                  <a:lnTo>
                    <a:pt x="141884" y="515226"/>
                  </a:lnTo>
                  <a:lnTo>
                    <a:pt x="120510" y="528485"/>
                  </a:lnTo>
                  <a:lnTo>
                    <a:pt x="106083" y="548144"/>
                  </a:lnTo>
                  <a:lnTo>
                    <a:pt x="100799" y="572223"/>
                  </a:lnTo>
                  <a:lnTo>
                    <a:pt x="100799" y="594080"/>
                  </a:lnTo>
                  <a:lnTo>
                    <a:pt x="223431" y="706894"/>
                  </a:lnTo>
                  <a:lnTo>
                    <a:pt x="247205" y="685038"/>
                  </a:lnTo>
                  <a:lnTo>
                    <a:pt x="134467" y="581304"/>
                  </a:lnTo>
                  <a:lnTo>
                    <a:pt x="134467" y="572223"/>
                  </a:lnTo>
                  <a:lnTo>
                    <a:pt x="137109" y="560184"/>
                  </a:lnTo>
                  <a:lnTo>
                    <a:pt x="144322" y="550354"/>
                  </a:lnTo>
                  <a:lnTo>
                    <a:pt x="155028" y="543725"/>
                  </a:lnTo>
                  <a:lnTo>
                    <a:pt x="168122" y="541299"/>
                  </a:lnTo>
                  <a:lnTo>
                    <a:pt x="178015" y="541299"/>
                  </a:lnTo>
                  <a:lnTo>
                    <a:pt x="341249" y="691375"/>
                  </a:lnTo>
                  <a:lnTo>
                    <a:pt x="366229" y="734225"/>
                  </a:lnTo>
                  <a:lnTo>
                    <a:pt x="369912" y="757834"/>
                  </a:lnTo>
                  <a:lnTo>
                    <a:pt x="369912" y="866051"/>
                  </a:lnTo>
                  <a:lnTo>
                    <a:pt x="218630" y="866051"/>
                  </a:lnTo>
                  <a:lnTo>
                    <a:pt x="218630" y="850531"/>
                  </a:lnTo>
                  <a:lnTo>
                    <a:pt x="217970" y="843432"/>
                  </a:lnTo>
                  <a:lnTo>
                    <a:pt x="213652" y="826693"/>
                  </a:lnTo>
                  <a:lnTo>
                    <a:pt x="202196" y="803668"/>
                  </a:lnTo>
                  <a:lnTo>
                    <a:pt x="180073" y="777735"/>
                  </a:lnTo>
                  <a:lnTo>
                    <a:pt x="62344" y="669518"/>
                  </a:lnTo>
                  <a:lnTo>
                    <a:pt x="46139" y="650887"/>
                  </a:lnTo>
                  <a:lnTo>
                    <a:pt x="37579" y="634758"/>
                  </a:lnTo>
                  <a:lnTo>
                    <a:pt x="34239" y="623227"/>
                  </a:lnTo>
                  <a:lnTo>
                    <a:pt x="33705" y="618667"/>
                  </a:lnTo>
                  <a:lnTo>
                    <a:pt x="33667" y="371094"/>
                  </a:lnTo>
                  <a:lnTo>
                    <a:pt x="36309" y="359067"/>
                  </a:lnTo>
                  <a:lnTo>
                    <a:pt x="43522" y="349224"/>
                  </a:lnTo>
                  <a:lnTo>
                    <a:pt x="54229" y="342595"/>
                  </a:lnTo>
                  <a:lnTo>
                    <a:pt x="67335" y="340169"/>
                  </a:lnTo>
                  <a:lnTo>
                    <a:pt x="80429" y="342595"/>
                  </a:lnTo>
                  <a:lnTo>
                    <a:pt x="91135" y="349224"/>
                  </a:lnTo>
                  <a:lnTo>
                    <a:pt x="98348" y="359067"/>
                  </a:lnTo>
                  <a:lnTo>
                    <a:pt x="100990" y="371094"/>
                  </a:lnTo>
                  <a:lnTo>
                    <a:pt x="100990" y="494842"/>
                  </a:lnTo>
                  <a:lnTo>
                    <a:pt x="134658" y="494842"/>
                  </a:lnTo>
                  <a:lnTo>
                    <a:pt x="134658" y="371094"/>
                  </a:lnTo>
                  <a:lnTo>
                    <a:pt x="114947" y="327355"/>
                  </a:lnTo>
                  <a:lnTo>
                    <a:pt x="67424" y="309232"/>
                  </a:lnTo>
                  <a:lnTo>
                    <a:pt x="41249" y="314121"/>
                  </a:lnTo>
                  <a:lnTo>
                    <a:pt x="19812" y="327406"/>
                  </a:lnTo>
                  <a:lnTo>
                    <a:pt x="5321" y="347103"/>
                  </a:lnTo>
                  <a:lnTo>
                    <a:pt x="25" y="371094"/>
                  </a:lnTo>
                  <a:lnTo>
                    <a:pt x="0" y="618667"/>
                  </a:lnTo>
                  <a:lnTo>
                    <a:pt x="673" y="625779"/>
                  </a:lnTo>
                  <a:lnTo>
                    <a:pt x="5003" y="642518"/>
                  </a:lnTo>
                  <a:lnTo>
                    <a:pt x="16471" y="665543"/>
                  </a:lnTo>
                  <a:lnTo>
                    <a:pt x="38557" y="691476"/>
                  </a:lnTo>
                  <a:lnTo>
                    <a:pt x="156286" y="799693"/>
                  </a:lnTo>
                  <a:lnTo>
                    <a:pt x="172491" y="818324"/>
                  </a:lnTo>
                  <a:lnTo>
                    <a:pt x="181038" y="834453"/>
                  </a:lnTo>
                  <a:lnTo>
                    <a:pt x="184391" y="845985"/>
                  </a:lnTo>
                  <a:lnTo>
                    <a:pt x="184924" y="850531"/>
                  </a:lnTo>
                  <a:lnTo>
                    <a:pt x="184937" y="866051"/>
                  </a:lnTo>
                  <a:lnTo>
                    <a:pt x="171805" y="868476"/>
                  </a:lnTo>
                  <a:lnTo>
                    <a:pt x="161099" y="875118"/>
                  </a:lnTo>
                  <a:lnTo>
                    <a:pt x="153860" y="884948"/>
                  </a:lnTo>
                  <a:lnTo>
                    <a:pt x="151193" y="896988"/>
                  </a:lnTo>
                  <a:lnTo>
                    <a:pt x="151295" y="989787"/>
                  </a:lnTo>
                  <a:lnTo>
                    <a:pt x="184962" y="989787"/>
                  </a:lnTo>
                  <a:lnTo>
                    <a:pt x="184962" y="897089"/>
                  </a:lnTo>
                  <a:lnTo>
                    <a:pt x="403390" y="896988"/>
                  </a:lnTo>
                  <a:lnTo>
                    <a:pt x="403491" y="989787"/>
                  </a:lnTo>
                  <a:lnTo>
                    <a:pt x="437146" y="989787"/>
                  </a:lnTo>
                  <a:lnTo>
                    <a:pt x="437146" y="896988"/>
                  </a:lnTo>
                  <a:close/>
                </a:path>
                <a:path w="1076325" h="989964">
                  <a:moveTo>
                    <a:pt x="907961" y="340258"/>
                  </a:moveTo>
                  <a:lnTo>
                    <a:pt x="907884" y="339229"/>
                  </a:lnTo>
                  <a:lnTo>
                    <a:pt x="907884" y="321233"/>
                  </a:lnTo>
                  <a:lnTo>
                    <a:pt x="906551" y="321233"/>
                  </a:lnTo>
                  <a:lnTo>
                    <a:pt x="894689" y="249910"/>
                  </a:lnTo>
                  <a:lnTo>
                    <a:pt x="878801" y="207937"/>
                  </a:lnTo>
                  <a:lnTo>
                    <a:pt x="857326" y="168656"/>
                  </a:lnTo>
                  <a:lnTo>
                    <a:pt x="830707" y="132461"/>
                  </a:lnTo>
                  <a:lnTo>
                    <a:pt x="799401" y="99771"/>
                  </a:lnTo>
                  <a:lnTo>
                    <a:pt x="763854" y="70980"/>
                  </a:lnTo>
                  <a:lnTo>
                    <a:pt x="724496" y="46520"/>
                  </a:lnTo>
                  <a:lnTo>
                    <a:pt x="681786" y="26784"/>
                  </a:lnTo>
                  <a:lnTo>
                    <a:pt x="636168" y="12166"/>
                  </a:lnTo>
                  <a:lnTo>
                    <a:pt x="588073" y="3111"/>
                  </a:lnTo>
                  <a:lnTo>
                    <a:pt x="537946" y="0"/>
                  </a:lnTo>
                  <a:lnTo>
                    <a:pt x="487832" y="3111"/>
                  </a:lnTo>
                  <a:lnTo>
                    <a:pt x="439737" y="12166"/>
                  </a:lnTo>
                  <a:lnTo>
                    <a:pt x="394119" y="26784"/>
                  </a:lnTo>
                  <a:lnTo>
                    <a:pt x="351421" y="46520"/>
                  </a:lnTo>
                  <a:lnTo>
                    <a:pt x="312089" y="70980"/>
                  </a:lnTo>
                  <a:lnTo>
                    <a:pt x="276555" y="99771"/>
                  </a:lnTo>
                  <a:lnTo>
                    <a:pt x="245275" y="132461"/>
                  </a:lnTo>
                  <a:lnTo>
                    <a:pt x="218681" y="168656"/>
                  </a:lnTo>
                  <a:lnTo>
                    <a:pt x="197231" y="207937"/>
                  </a:lnTo>
                  <a:lnTo>
                    <a:pt x="181356" y="249910"/>
                  </a:lnTo>
                  <a:lnTo>
                    <a:pt x="171513" y="294157"/>
                  </a:lnTo>
                  <a:lnTo>
                    <a:pt x="169519" y="321233"/>
                  </a:lnTo>
                  <a:lnTo>
                    <a:pt x="168122" y="321233"/>
                  </a:lnTo>
                  <a:lnTo>
                    <a:pt x="168122" y="340258"/>
                  </a:lnTo>
                  <a:lnTo>
                    <a:pt x="168122" y="464007"/>
                  </a:lnTo>
                  <a:lnTo>
                    <a:pt x="201790" y="464007"/>
                  </a:lnTo>
                  <a:lnTo>
                    <a:pt x="201790" y="340258"/>
                  </a:lnTo>
                  <a:lnTo>
                    <a:pt x="205447" y="294614"/>
                  </a:lnTo>
                  <a:lnTo>
                    <a:pt x="216052" y="251028"/>
                  </a:lnTo>
                  <a:lnTo>
                    <a:pt x="233083" y="209981"/>
                  </a:lnTo>
                  <a:lnTo>
                    <a:pt x="256032" y="171958"/>
                  </a:lnTo>
                  <a:lnTo>
                    <a:pt x="284353" y="137439"/>
                  </a:lnTo>
                  <a:lnTo>
                    <a:pt x="317538" y="106908"/>
                  </a:lnTo>
                  <a:lnTo>
                    <a:pt x="355066" y="80848"/>
                  </a:lnTo>
                  <a:lnTo>
                    <a:pt x="396405" y="59740"/>
                  </a:lnTo>
                  <a:lnTo>
                    <a:pt x="441020" y="44069"/>
                  </a:lnTo>
                  <a:lnTo>
                    <a:pt x="488416" y="34315"/>
                  </a:lnTo>
                  <a:lnTo>
                    <a:pt x="538048" y="30949"/>
                  </a:lnTo>
                  <a:lnTo>
                    <a:pt x="587679" y="34315"/>
                  </a:lnTo>
                  <a:lnTo>
                    <a:pt x="635063" y="44069"/>
                  </a:lnTo>
                  <a:lnTo>
                    <a:pt x="679691" y="59740"/>
                  </a:lnTo>
                  <a:lnTo>
                    <a:pt x="721029" y="80848"/>
                  </a:lnTo>
                  <a:lnTo>
                    <a:pt x="758545" y="106908"/>
                  </a:lnTo>
                  <a:lnTo>
                    <a:pt x="791743" y="137439"/>
                  </a:lnTo>
                  <a:lnTo>
                    <a:pt x="820064" y="171958"/>
                  </a:lnTo>
                  <a:lnTo>
                    <a:pt x="843013" y="209981"/>
                  </a:lnTo>
                  <a:lnTo>
                    <a:pt x="860044" y="251028"/>
                  </a:lnTo>
                  <a:lnTo>
                    <a:pt x="870648" y="294614"/>
                  </a:lnTo>
                  <a:lnTo>
                    <a:pt x="874229" y="339318"/>
                  </a:lnTo>
                  <a:lnTo>
                    <a:pt x="874229" y="464007"/>
                  </a:lnTo>
                  <a:lnTo>
                    <a:pt x="907884" y="464007"/>
                  </a:lnTo>
                  <a:lnTo>
                    <a:pt x="907884" y="340258"/>
                  </a:lnTo>
                  <a:close/>
                </a:path>
                <a:path w="1076325" h="989964">
                  <a:moveTo>
                    <a:pt x="1075855" y="371094"/>
                  </a:moveTo>
                  <a:lnTo>
                    <a:pt x="1070571" y="347027"/>
                  </a:lnTo>
                  <a:lnTo>
                    <a:pt x="1056157" y="327355"/>
                  </a:lnTo>
                  <a:lnTo>
                    <a:pt x="1034808" y="314096"/>
                  </a:lnTo>
                  <a:lnTo>
                    <a:pt x="1008697" y="309232"/>
                  </a:lnTo>
                  <a:lnTo>
                    <a:pt x="982548" y="314096"/>
                  </a:lnTo>
                  <a:lnTo>
                    <a:pt x="961174" y="327355"/>
                  </a:lnTo>
                  <a:lnTo>
                    <a:pt x="946746" y="347027"/>
                  </a:lnTo>
                  <a:lnTo>
                    <a:pt x="941463" y="371094"/>
                  </a:lnTo>
                  <a:lnTo>
                    <a:pt x="941463" y="494842"/>
                  </a:lnTo>
                  <a:lnTo>
                    <a:pt x="975118" y="494842"/>
                  </a:lnTo>
                  <a:lnTo>
                    <a:pt x="975118" y="371094"/>
                  </a:lnTo>
                  <a:lnTo>
                    <a:pt x="977773" y="359067"/>
                  </a:lnTo>
                  <a:lnTo>
                    <a:pt x="984986" y="349224"/>
                  </a:lnTo>
                  <a:lnTo>
                    <a:pt x="995680" y="342595"/>
                  </a:lnTo>
                  <a:lnTo>
                    <a:pt x="1008786" y="340169"/>
                  </a:lnTo>
                  <a:lnTo>
                    <a:pt x="1021880" y="342595"/>
                  </a:lnTo>
                  <a:lnTo>
                    <a:pt x="1032586" y="349224"/>
                  </a:lnTo>
                  <a:lnTo>
                    <a:pt x="1039799" y="359067"/>
                  </a:lnTo>
                  <a:lnTo>
                    <a:pt x="1042441" y="371094"/>
                  </a:lnTo>
                  <a:lnTo>
                    <a:pt x="1041857" y="623316"/>
                  </a:lnTo>
                  <a:lnTo>
                    <a:pt x="1038491" y="634784"/>
                  </a:lnTo>
                  <a:lnTo>
                    <a:pt x="1029931" y="650900"/>
                  </a:lnTo>
                  <a:lnTo>
                    <a:pt x="1013777" y="669518"/>
                  </a:lnTo>
                  <a:lnTo>
                    <a:pt x="896010" y="777735"/>
                  </a:lnTo>
                  <a:lnTo>
                    <a:pt x="873912" y="803668"/>
                  </a:lnTo>
                  <a:lnTo>
                    <a:pt x="862444" y="826693"/>
                  </a:lnTo>
                  <a:lnTo>
                    <a:pt x="857440" y="850531"/>
                  </a:lnTo>
                  <a:lnTo>
                    <a:pt x="857440" y="866051"/>
                  </a:lnTo>
                  <a:lnTo>
                    <a:pt x="706170" y="866051"/>
                  </a:lnTo>
                  <a:lnTo>
                    <a:pt x="706945" y="733958"/>
                  </a:lnTo>
                  <a:lnTo>
                    <a:pt x="710196" y="719074"/>
                  </a:lnTo>
                  <a:lnTo>
                    <a:pt x="718604" y="706958"/>
                  </a:lnTo>
                  <a:lnTo>
                    <a:pt x="897978" y="541197"/>
                  </a:lnTo>
                  <a:lnTo>
                    <a:pt x="907884" y="541197"/>
                  </a:lnTo>
                  <a:lnTo>
                    <a:pt x="920953" y="543623"/>
                  </a:lnTo>
                  <a:lnTo>
                    <a:pt x="931659" y="550252"/>
                  </a:lnTo>
                  <a:lnTo>
                    <a:pt x="938885" y="560082"/>
                  </a:lnTo>
                  <a:lnTo>
                    <a:pt x="941539" y="572122"/>
                  </a:lnTo>
                  <a:lnTo>
                    <a:pt x="941539" y="581202"/>
                  </a:lnTo>
                  <a:lnTo>
                    <a:pt x="828776" y="684936"/>
                  </a:lnTo>
                  <a:lnTo>
                    <a:pt x="852601" y="706793"/>
                  </a:lnTo>
                  <a:lnTo>
                    <a:pt x="975207" y="593991"/>
                  </a:lnTo>
                  <a:lnTo>
                    <a:pt x="975207" y="572122"/>
                  </a:lnTo>
                  <a:lnTo>
                    <a:pt x="969911" y="548043"/>
                  </a:lnTo>
                  <a:lnTo>
                    <a:pt x="955497" y="528383"/>
                  </a:lnTo>
                  <a:lnTo>
                    <a:pt x="934123" y="515124"/>
                  </a:lnTo>
                  <a:lnTo>
                    <a:pt x="907961" y="510260"/>
                  </a:lnTo>
                  <a:lnTo>
                    <a:pt x="884212" y="510260"/>
                  </a:lnTo>
                  <a:lnTo>
                    <a:pt x="711161" y="669417"/>
                  </a:lnTo>
                  <a:lnTo>
                    <a:pt x="677608" y="725868"/>
                  </a:lnTo>
                  <a:lnTo>
                    <a:pt x="672592" y="866051"/>
                  </a:lnTo>
                  <a:lnTo>
                    <a:pt x="659409" y="868476"/>
                  </a:lnTo>
                  <a:lnTo>
                    <a:pt x="648703" y="875118"/>
                  </a:lnTo>
                  <a:lnTo>
                    <a:pt x="641489" y="884948"/>
                  </a:lnTo>
                  <a:lnTo>
                    <a:pt x="638848" y="896988"/>
                  </a:lnTo>
                  <a:lnTo>
                    <a:pt x="638848" y="989787"/>
                  </a:lnTo>
                  <a:lnTo>
                    <a:pt x="672503" y="989787"/>
                  </a:lnTo>
                  <a:lnTo>
                    <a:pt x="672503" y="896988"/>
                  </a:lnTo>
                  <a:lnTo>
                    <a:pt x="890930" y="896988"/>
                  </a:lnTo>
                  <a:lnTo>
                    <a:pt x="891019" y="989787"/>
                  </a:lnTo>
                  <a:lnTo>
                    <a:pt x="924674" y="989787"/>
                  </a:lnTo>
                  <a:lnTo>
                    <a:pt x="924674" y="896988"/>
                  </a:lnTo>
                  <a:lnTo>
                    <a:pt x="922032" y="884948"/>
                  </a:lnTo>
                  <a:lnTo>
                    <a:pt x="914819" y="875118"/>
                  </a:lnTo>
                  <a:lnTo>
                    <a:pt x="904113" y="868476"/>
                  </a:lnTo>
                  <a:lnTo>
                    <a:pt x="891273" y="866101"/>
                  </a:lnTo>
                  <a:lnTo>
                    <a:pt x="891514" y="845896"/>
                  </a:lnTo>
                  <a:lnTo>
                    <a:pt x="894880" y="834428"/>
                  </a:lnTo>
                  <a:lnTo>
                    <a:pt x="903439" y="818324"/>
                  </a:lnTo>
                  <a:lnTo>
                    <a:pt x="919594" y="799693"/>
                  </a:lnTo>
                  <a:lnTo>
                    <a:pt x="1037361" y="691375"/>
                  </a:lnTo>
                  <a:lnTo>
                    <a:pt x="1059408" y="665441"/>
                  </a:lnTo>
                  <a:lnTo>
                    <a:pt x="1070864" y="642429"/>
                  </a:lnTo>
                  <a:lnTo>
                    <a:pt x="1075855" y="618578"/>
                  </a:lnTo>
                  <a:lnTo>
                    <a:pt x="1075855" y="371094"/>
                  </a:lnTo>
                  <a:close/>
                </a:path>
              </a:pathLst>
            </a:custGeom>
            <a:solidFill>
              <a:srgbClr val="004F6B"/>
            </a:solidFill>
          </p:spPr>
          <p:txBody>
            <a:bodyPr wrap="square" lIns="0" tIns="0" rIns="0" bIns="0" rtlCol="0"/>
            <a:lstStyle/>
            <a:p>
              <a:endParaRPr/>
            </a:p>
          </p:txBody>
        </p:sp>
        <p:sp>
          <p:nvSpPr>
            <p:cNvPr id="6" name="object 6"/>
            <p:cNvSpPr/>
            <p:nvPr/>
          </p:nvSpPr>
          <p:spPr>
            <a:xfrm>
              <a:off x="6115873" y="4716068"/>
              <a:ext cx="201798" cy="23888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031714" y="4910549"/>
              <a:ext cx="370205" cy="168275"/>
            </a:xfrm>
            <a:custGeom>
              <a:avLst/>
              <a:gdLst/>
              <a:ahLst/>
              <a:cxnLst/>
              <a:rect l="l" t="t" r="r" b="b"/>
              <a:pathLst>
                <a:path w="370204" h="168275">
                  <a:moveTo>
                    <a:pt x="243771" y="0"/>
                  </a:moveTo>
                  <a:lnTo>
                    <a:pt x="227137" y="26835"/>
                  </a:lnTo>
                  <a:lnTo>
                    <a:pt x="336349" y="84214"/>
                  </a:lnTo>
                  <a:lnTo>
                    <a:pt x="336349" y="106175"/>
                  </a:lnTo>
                  <a:lnTo>
                    <a:pt x="334422" y="118995"/>
                  </a:lnTo>
                  <a:lnTo>
                    <a:pt x="329807" y="128741"/>
                  </a:lnTo>
                  <a:lnTo>
                    <a:pt x="324256" y="134939"/>
                  </a:lnTo>
                  <a:lnTo>
                    <a:pt x="319519" y="137110"/>
                  </a:lnTo>
                  <a:lnTo>
                    <a:pt x="50498" y="137110"/>
                  </a:lnTo>
                  <a:lnTo>
                    <a:pt x="33668" y="84214"/>
                  </a:lnTo>
                  <a:lnTo>
                    <a:pt x="142880" y="26835"/>
                  </a:lnTo>
                  <a:lnTo>
                    <a:pt x="126246" y="0"/>
                  </a:lnTo>
                  <a:lnTo>
                    <a:pt x="3325" y="64606"/>
                  </a:lnTo>
                  <a:lnTo>
                    <a:pt x="0" y="69776"/>
                  </a:lnTo>
                  <a:lnTo>
                    <a:pt x="0" y="106273"/>
                  </a:lnTo>
                  <a:lnTo>
                    <a:pt x="14973" y="149795"/>
                  </a:lnTo>
                  <a:lnTo>
                    <a:pt x="50597" y="168143"/>
                  </a:lnTo>
                  <a:lnTo>
                    <a:pt x="319617" y="168143"/>
                  </a:lnTo>
                  <a:lnTo>
                    <a:pt x="339012" y="163196"/>
                  </a:lnTo>
                  <a:lnTo>
                    <a:pt x="355057" y="149795"/>
                  </a:lnTo>
                  <a:lnTo>
                    <a:pt x="365982" y="130100"/>
                  </a:lnTo>
                  <a:lnTo>
                    <a:pt x="370018" y="106273"/>
                  </a:lnTo>
                  <a:lnTo>
                    <a:pt x="370018" y="69776"/>
                  </a:lnTo>
                  <a:lnTo>
                    <a:pt x="366791" y="64606"/>
                  </a:lnTo>
                  <a:lnTo>
                    <a:pt x="243771" y="0"/>
                  </a:lnTo>
                  <a:close/>
                </a:path>
              </a:pathLst>
            </a:custGeom>
            <a:solidFill>
              <a:srgbClr val="004F6B"/>
            </a:solidFill>
          </p:spPr>
          <p:txBody>
            <a:bodyPr wrap="square" lIns="0" tIns="0" rIns="0" bIns="0" rtlCol="0"/>
            <a:lstStyle/>
            <a:p>
              <a:endParaRPr/>
            </a:p>
          </p:txBody>
        </p:sp>
      </p:grpSp>
      <p:sp>
        <p:nvSpPr>
          <p:cNvPr id="21" name="object 14">
            <a:extLst>
              <a:ext uri="{FF2B5EF4-FFF2-40B4-BE49-F238E27FC236}">
                <a16:creationId xmlns:a16="http://schemas.microsoft.com/office/drawing/2014/main" id="{D0FB21A7-068A-248D-442B-4D5A9C094279}"/>
              </a:ext>
            </a:extLst>
          </p:cNvPr>
          <p:cNvSpPr txBox="1"/>
          <p:nvPr/>
        </p:nvSpPr>
        <p:spPr>
          <a:xfrm>
            <a:off x="477844" y="3799498"/>
            <a:ext cx="6490869" cy="622606"/>
          </a:xfrm>
          <a:prstGeom prst="rect">
            <a:avLst/>
          </a:prstGeom>
        </p:spPr>
        <p:txBody>
          <a:bodyPr vert="horz" wrap="square" lIns="0" tIns="34925" rIns="0" bIns="0" rtlCol="0">
            <a:spAutoFit/>
          </a:bodyPr>
          <a:lstStyle/>
          <a:p>
            <a:pPr marL="266700">
              <a:lnSpc>
                <a:spcPct val="100000"/>
              </a:lnSpc>
              <a:spcBef>
                <a:spcPts val="1230"/>
              </a:spcBef>
            </a:pPr>
            <a:r>
              <a:rPr sz="2400" b="1" spc="125" dirty="0">
                <a:solidFill>
                  <a:srgbClr val="004F6B"/>
                </a:solidFill>
                <a:latin typeface="+mj-lt"/>
                <a:cs typeface="Arial"/>
              </a:rPr>
              <a:t>Making</a:t>
            </a:r>
            <a:r>
              <a:rPr sz="2400" b="1" spc="-140" dirty="0">
                <a:solidFill>
                  <a:srgbClr val="004F6B"/>
                </a:solidFill>
                <a:latin typeface="+mj-lt"/>
                <a:cs typeface="Arial"/>
              </a:rPr>
              <a:t> </a:t>
            </a:r>
            <a:r>
              <a:rPr sz="2400" b="1" spc="220" dirty="0">
                <a:solidFill>
                  <a:srgbClr val="004F6B"/>
                </a:solidFill>
                <a:latin typeface="+mj-lt"/>
                <a:cs typeface="Arial"/>
              </a:rPr>
              <a:t>a</a:t>
            </a:r>
            <a:r>
              <a:rPr sz="2400" b="1" spc="-105" dirty="0">
                <a:solidFill>
                  <a:srgbClr val="004F6B"/>
                </a:solidFill>
                <a:latin typeface="+mj-lt"/>
                <a:cs typeface="Arial"/>
              </a:rPr>
              <a:t> </a:t>
            </a:r>
            <a:r>
              <a:rPr sz="2400" b="1" spc="80" dirty="0">
                <a:solidFill>
                  <a:srgbClr val="004F6B"/>
                </a:solidFill>
                <a:latin typeface="+mj-lt"/>
                <a:cs typeface="Arial"/>
              </a:rPr>
              <a:t>difference</a:t>
            </a:r>
            <a:r>
              <a:rPr sz="2400" b="1" spc="-85" dirty="0">
                <a:solidFill>
                  <a:srgbClr val="004F6B"/>
                </a:solidFill>
                <a:latin typeface="+mj-lt"/>
                <a:cs typeface="Arial"/>
              </a:rPr>
              <a:t> </a:t>
            </a:r>
            <a:r>
              <a:rPr lang="en-GB" sz="2400" b="1" spc="85" dirty="0">
                <a:solidFill>
                  <a:srgbClr val="004F6B"/>
                </a:solidFill>
                <a:latin typeface="+mj-lt"/>
                <a:cs typeface="Arial"/>
              </a:rPr>
              <a:t>in</a:t>
            </a:r>
            <a:r>
              <a:rPr sz="2400" b="1" spc="-125" dirty="0">
                <a:solidFill>
                  <a:srgbClr val="004F6B"/>
                </a:solidFill>
                <a:latin typeface="+mj-lt"/>
                <a:cs typeface="Arial"/>
              </a:rPr>
              <a:t> </a:t>
            </a:r>
            <a:r>
              <a:rPr sz="2400" b="1" spc="120" dirty="0">
                <a:solidFill>
                  <a:srgbClr val="004F6B"/>
                </a:solidFill>
                <a:latin typeface="+mj-lt"/>
                <a:cs typeface="Arial"/>
              </a:rPr>
              <a:t>care</a:t>
            </a:r>
            <a:r>
              <a:rPr lang="en-GB" sz="2400" dirty="0">
                <a:solidFill>
                  <a:srgbClr val="004F6B"/>
                </a:solidFill>
                <a:latin typeface="+mj-lt"/>
                <a:cs typeface="Arial"/>
              </a:rPr>
              <a:t> </a:t>
            </a:r>
            <a:r>
              <a:rPr lang="en-GB" dirty="0">
                <a:solidFill>
                  <a:srgbClr val="004F6B"/>
                </a:solidFill>
                <a:latin typeface="Arial"/>
                <a:cs typeface="Arial"/>
              </a:rPr>
              <a:t>- </a:t>
            </a:r>
            <a:r>
              <a:rPr sz="1400" b="1" spc="-55" dirty="0"/>
              <a:t>We published</a:t>
            </a:r>
            <a:endParaRPr lang="en-GB" sz="1400" b="1" spc="-55" dirty="0"/>
          </a:p>
          <a:p>
            <a:pPr marL="266700">
              <a:lnSpc>
                <a:spcPts val="1390"/>
              </a:lnSpc>
              <a:spcBef>
                <a:spcPts val="325"/>
              </a:spcBef>
            </a:pPr>
            <a:endParaRPr lang="en-GB" sz="1200" b="1" spc="320" dirty="0">
              <a:solidFill>
                <a:srgbClr val="E73D96"/>
              </a:solidFill>
              <a:latin typeface="Arial"/>
              <a:cs typeface="Arial"/>
            </a:endParaRPr>
          </a:p>
        </p:txBody>
      </p:sp>
      <p:sp>
        <p:nvSpPr>
          <p:cNvPr id="22" name="TextBox 21">
            <a:extLst>
              <a:ext uri="{FF2B5EF4-FFF2-40B4-BE49-F238E27FC236}">
                <a16:creationId xmlns:a16="http://schemas.microsoft.com/office/drawing/2014/main" id="{7526933A-4899-A4CC-0264-589618639838}"/>
              </a:ext>
            </a:extLst>
          </p:cNvPr>
          <p:cNvSpPr txBox="1"/>
          <p:nvPr/>
        </p:nvSpPr>
        <p:spPr>
          <a:xfrm>
            <a:off x="378331" y="4298135"/>
            <a:ext cx="6263466" cy="851452"/>
          </a:xfrm>
          <a:prstGeom prst="rect">
            <a:avLst/>
          </a:prstGeom>
          <a:noFill/>
        </p:spPr>
        <p:txBody>
          <a:bodyPr wrap="square" rtlCol="0">
            <a:spAutoFit/>
          </a:bodyPr>
          <a:lstStyle/>
          <a:p>
            <a:pPr marL="266700">
              <a:lnSpc>
                <a:spcPts val="2830"/>
              </a:lnSpc>
            </a:pPr>
            <a:r>
              <a:rPr lang="en-GB" sz="4000" b="1" spc="320" dirty="0">
                <a:solidFill>
                  <a:srgbClr val="E73D96"/>
                </a:solidFill>
                <a:latin typeface="+mj-lt"/>
                <a:cs typeface="Arial"/>
              </a:rPr>
              <a:t>8</a:t>
            </a:r>
            <a:r>
              <a:rPr lang="en-GB" sz="4000" b="1" spc="-155" dirty="0">
                <a:solidFill>
                  <a:srgbClr val="E73D96"/>
                </a:solidFill>
                <a:latin typeface="+mj-lt"/>
                <a:cs typeface="Arial"/>
              </a:rPr>
              <a:t> </a:t>
            </a:r>
            <a:r>
              <a:rPr lang="en-GB" sz="4000" b="1" spc="105" dirty="0">
                <a:solidFill>
                  <a:srgbClr val="004F6B"/>
                </a:solidFill>
                <a:latin typeface="+mj-lt"/>
                <a:cs typeface="Arial"/>
              </a:rPr>
              <a:t>reports</a:t>
            </a:r>
            <a:endParaRPr lang="en-GB" sz="4000" dirty="0">
              <a:latin typeface="+mj-lt"/>
              <a:cs typeface="Arial"/>
            </a:endParaRPr>
          </a:p>
          <a:p>
            <a:pPr marL="266700" marR="2058670">
              <a:lnSpc>
                <a:spcPts val="1390"/>
              </a:lnSpc>
              <a:spcBef>
                <a:spcPts val="325"/>
              </a:spcBef>
            </a:pPr>
            <a:r>
              <a:rPr lang="en-GB" sz="1400" b="1" dirty="0"/>
              <a:t>about the improvements people would like to see in health and social care services.</a:t>
            </a:r>
          </a:p>
        </p:txBody>
      </p:sp>
      <p:sp>
        <p:nvSpPr>
          <p:cNvPr id="23" name="TextBox 22">
            <a:extLst>
              <a:ext uri="{FF2B5EF4-FFF2-40B4-BE49-F238E27FC236}">
                <a16:creationId xmlns:a16="http://schemas.microsoft.com/office/drawing/2014/main" id="{18373723-428F-6429-39FA-B9ECA2AD1DBE}"/>
              </a:ext>
            </a:extLst>
          </p:cNvPr>
          <p:cNvSpPr txBox="1"/>
          <p:nvPr/>
        </p:nvSpPr>
        <p:spPr>
          <a:xfrm>
            <a:off x="618383" y="5478701"/>
            <a:ext cx="6263466" cy="861774"/>
          </a:xfrm>
          <a:prstGeom prst="rect">
            <a:avLst/>
          </a:prstGeom>
          <a:noFill/>
        </p:spPr>
        <p:txBody>
          <a:bodyPr wrap="square" rtlCol="0">
            <a:spAutoFit/>
          </a:bodyPr>
          <a:lstStyle/>
          <a:p>
            <a:r>
              <a:rPr lang="en-GB" sz="1600" b="1" spc="145" dirty="0">
                <a:solidFill>
                  <a:srgbClr val="E73D96"/>
                </a:solidFill>
                <a:latin typeface="+mj-lt"/>
                <a:cs typeface="Arial"/>
              </a:rPr>
              <a:t>Newham Hospital Discharge Project Report</a:t>
            </a:r>
            <a:r>
              <a:rPr lang="en-GB" b="1" spc="145" dirty="0">
                <a:solidFill>
                  <a:srgbClr val="E73D96"/>
                </a:solidFill>
                <a:latin typeface="+mj-lt"/>
                <a:cs typeface="Arial"/>
              </a:rPr>
              <a:t>, </a:t>
            </a:r>
          </a:p>
          <a:p>
            <a:r>
              <a:rPr lang="en-GB" sz="1400" b="1" spc="-55" dirty="0"/>
              <a:t>which highlighted the struggles people face </a:t>
            </a:r>
            <a:r>
              <a:rPr lang="en-GB" sz="1400" b="1" spc="-40" dirty="0">
                <a:solidFill>
                  <a:srgbClr val="E73D96"/>
                </a:solidFill>
                <a:cs typeface="Arial Black"/>
              </a:rPr>
              <a:t>on discharge</a:t>
            </a:r>
            <a:endParaRPr lang="en-GB" sz="1400" b="1" dirty="0">
              <a:cs typeface="Arial Black"/>
            </a:endParaRPr>
          </a:p>
          <a:p>
            <a:endParaRPr lang="en-GB" dirty="0"/>
          </a:p>
        </p:txBody>
      </p:sp>
      <p:sp>
        <p:nvSpPr>
          <p:cNvPr id="24" name="TextBox 23">
            <a:extLst>
              <a:ext uri="{FF2B5EF4-FFF2-40B4-BE49-F238E27FC236}">
                <a16:creationId xmlns:a16="http://schemas.microsoft.com/office/drawing/2014/main" id="{D49BC630-BEE0-80E3-64DC-C567416770A3}"/>
              </a:ext>
            </a:extLst>
          </p:cNvPr>
          <p:cNvSpPr txBox="1"/>
          <p:nvPr/>
        </p:nvSpPr>
        <p:spPr>
          <a:xfrm>
            <a:off x="417355" y="6458494"/>
            <a:ext cx="5667033" cy="400110"/>
          </a:xfrm>
          <a:prstGeom prst="rect">
            <a:avLst/>
          </a:prstGeom>
          <a:noFill/>
        </p:spPr>
        <p:txBody>
          <a:bodyPr wrap="square">
            <a:spAutoFit/>
          </a:bodyPr>
          <a:lstStyle/>
          <a:p>
            <a:pPr marL="15875">
              <a:lnSpc>
                <a:spcPct val="100000"/>
              </a:lnSpc>
              <a:spcBef>
                <a:spcPts val="275"/>
              </a:spcBef>
            </a:pPr>
            <a:r>
              <a:rPr lang="en-GB" sz="2000" b="1" spc="100" dirty="0">
                <a:solidFill>
                  <a:srgbClr val="004F6B"/>
                </a:solidFill>
                <a:latin typeface="+mj-lt"/>
                <a:cs typeface="Arial"/>
              </a:rPr>
              <a:t>Health</a:t>
            </a:r>
            <a:r>
              <a:rPr lang="en-GB" sz="2000" b="1" spc="-125" dirty="0">
                <a:solidFill>
                  <a:srgbClr val="004F6B"/>
                </a:solidFill>
                <a:latin typeface="+mj-lt"/>
                <a:cs typeface="Arial"/>
              </a:rPr>
              <a:t> </a:t>
            </a:r>
            <a:r>
              <a:rPr lang="en-GB" sz="2000" b="1" spc="150" dirty="0">
                <a:solidFill>
                  <a:srgbClr val="004F6B"/>
                </a:solidFill>
                <a:latin typeface="+mj-lt"/>
                <a:cs typeface="Arial"/>
              </a:rPr>
              <a:t>and</a:t>
            </a:r>
            <a:r>
              <a:rPr lang="en-GB" sz="2000" b="1" spc="-120" dirty="0">
                <a:solidFill>
                  <a:srgbClr val="004F6B"/>
                </a:solidFill>
                <a:latin typeface="+mj-lt"/>
                <a:cs typeface="Arial"/>
              </a:rPr>
              <a:t> </a:t>
            </a:r>
            <a:r>
              <a:rPr lang="en-GB" sz="2000" b="1" spc="120" dirty="0">
                <a:solidFill>
                  <a:srgbClr val="004F6B"/>
                </a:solidFill>
                <a:latin typeface="+mj-lt"/>
                <a:cs typeface="Arial"/>
              </a:rPr>
              <a:t>care</a:t>
            </a:r>
            <a:r>
              <a:rPr lang="en-GB" sz="2000" b="1" spc="-114" dirty="0">
                <a:solidFill>
                  <a:srgbClr val="004F6B"/>
                </a:solidFill>
                <a:latin typeface="+mj-lt"/>
                <a:cs typeface="Arial"/>
              </a:rPr>
              <a:t> </a:t>
            </a:r>
            <a:r>
              <a:rPr lang="en-GB" sz="2000" b="1" spc="150" dirty="0">
                <a:solidFill>
                  <a:srgbClr val="004F6B"/>
                </a:solidFill>
                <a:latin typeface="+mj-lt"/>
                <a:cs typeface="Arial"/>
              </a:rPr>
              <a:t>that</a:t>
            </a:r>
            <a:r>
              <a:rPr lang="en-GB" sz="2000" b="1" spc="-120" dirty="0">
                <a:solidFill>
                  <a:srgbClr val="004F6B"/>
                </a:solidFill>
                <a:latin typeface="+mj-lt"/>
                <a:cs typeface="Arial"/>
              </a:rPr>
              <a:t> </a:t>
            </a:r>
            <a:r>
              <a:rPr lang="en-GB" sz="2000" b="1" spc="75" dirty="0">
                <a:solidFill>
                  <a:srgbClr val="004F6B"/>
                </a:solidFill>
                <a:latin typeface="+mj-lt"/>
                <a:cs typeface="Arial"/>
              </a:rPr>
              <a:t>works</a:t>
            </a:r>
            <a:r>
              <a:rPr lang="en-GB" sz="2000" b="1" spc="-114" dirty="0">
                <a:solidFill>
                  <a:srgbClr val="004F6B"/>
                </a:solidFill>
                <a:latin typeface="+mj-lt"/>
                <a:cs typeface="Arial"/>
              </a:rPr>
              <a:t> </a:t>
            </a:r>
            <a:r>
              <a:rPr lang="en-GB" sz="2000" b="1" spc="55" dirty="0">
                <a:solidFill>
                  <a:srgbClr val="004F6B"/>
                </a:solidFill>
                <a:latin typeface="+mj-lt"/>
                <a:cs typeface="Arial"/>
              </a:rPr>
              <a:t>for</a:t>
            </a:r>
            <a:r>
              <a:rPr lang="en-GB" sz="2000" b="1" spc="-110" dirty="0">
                <a:solidFill>
                  <a:srgbClr val="004F6B"/>
                </a:solidFill>
                <a:latin typeface="+mj-lt"/>
                <a:cs typeface="Arial"/>
              </a:rPr>
              <a:t> </a:t>
            </a:r>
            <a:r>
              <a:rPr lang="en-GB" sz="2000" b="1" spc="100" dirty="0">
                <a:solidFill>
                  <a:srgbClr val="004F6B"/>
                </a:solidFill>
                <a:latin typeface="+mj-lt"/>
                <a:cs typeface="Arial"/>
              </a:rPr>
              <a:t>you</a:t>
            </a:r>
            <a:endParaRPr lang="en-GB" sz="2000" dirty="0">
              <a:latin typeface="+mj-lt"/>
              <a:cs typeface="Arial"/>
            </a:endParaRPr>
          </a:p>
        </p:txBody>
      </p:sp>
      <p:sp>
        <p:nvSpPr>
          <p:cNvPr id="25" name="TextBox 24">
            <a:extLst>
              <a:ext uri="{FF2B5EF4-FFF2-40B4-BE49-F238E27FC236}">
                <a16:creationId xmlns:a16="http://schemas.microsoft.com/office/drawing/2014/main" id="{32D17673-A41A-26A5-9292-E368DFB1C0A5}"/>
              </a:ext>
            </a:extLst>
          </p:cNvPr>
          <p:cNvSpPr txBox="1"/>
          <p:nvPr/>
        </p:nvSpPr>
        <p:spPr>
          <a:xfrm>
            <a:off x="374308" y="7011011"/>
            <a:ext cx="2511045" cy="646331"/>
          </a:xfrm>
          <a:prstGeom prst="rect">
            <a:avLst/>
          </a:prstGeom>
          <a:noFill/>
        </p:spPr>
        <p:txBody>
          <a:bodyPr wrap="square">
            <a:spAutoFit/>
          </a:bodyPr>
          <a:lstStyle/>
          <a:p>
            <a:pPr marL="1679575"/>
            <a:r>
              <a:rPr lang="en-GB" sz="3600" b="1" spc="150" dirty="0">
                <a:solidFill>
                  <a:srgbClr val="E73D96"/>
                </a:solidFill>
                <a:latin typeface="+mj-lt"/>
                <a:cs typeface="Arial"/>
              </a:rPr>
              <a:t>15</a:t>
            </a:r>
            <a:endParaRPr lang="en-GB" sz="2000" b="1" spc="-55" dirty="0">
              <a:latin typeface="+mj-lt"/>
            </a:endParaRPr>
          </a:p>
        </p:txBody>
      </p:sp>
      <p:sp>
        <p:nvSpPr>
          <p:cNvPr id="26" name="TextBox 25">
            <a:extLst>
              <a:ext uri="{FF2B5EF4-FFF2-40B4-BE49-F238E27FC236}">
                <a16:creationId xmlns:a16="http://schemas.microsoft.com/office/drawing/2014/main" id="{31B9836B-34D0-2A22-99FD-5E5CAF18F2AA}"/>
              </a:ext>
            </a:extLst>
          </p:cNvPr>
          <p:cNvSpPr txBox="1"/>
          <p:nvPr/>
        </p:nvSpPr>
        <p:spPr>
          <a:xfrm>
            <a:off x="2100796" y="6886790"/>
            <a:ext cx="4274733" cy="307777"/>
          </a:xfrm>
          <a:prstGeom prst="rect">
            <a:avLst/>
          </a:prstGeom>
          <a:noFill/>
        </p:spPr>
        <p:txBody>
          <a:bodyPr wrap="square" rtlCol="0">
            <a:spAutoFit/>
          </a:bodyPr>
          <a:lstStyle/>
          <a:p>
            <a:r>
              <a:rPr lang="en-GB" sz="1400" b="1" spc="-55" dirty="0"/>
              <a:t>We are lucky to have</a:t>
            </a:r>
          </a:p>
        </p:txBody>
      </p:sp>
      <p:sp>
        <p:nvSpPr>
          <p:cNvPr id="27" name="TextBox 26">
            <a:extLst>
              <a:ext uri="{FF2B5EF4-FFF2-40B4-BE49-F238E27FC236}">
                <a16:creationId xmlns:a16="http://schemas.microsoft.com/office/drawing/2014/main" id="{543958BF-E49A-B86F-B607-8107AD37186F}"/>
              </a:ext>
            </a:extLst>
          </p:cNvPr>
          <p:cNvSpPr txBox="1"/>
          <p:nvPr/>
        </p:nvSpPr>
        <p:spPr>
          <a:xfrm>
            <a:off x="2096001" y="7416534"/>
            <a:ext cx="4274733" cy="523220"/>
          </a:xfrm>
          <a:prstGeom prst="rect">
            <a:avLst/>
          </a:prstGeom>
          <a:noFill/>
        </p:spPr>
        <p:txBody>
          <a:bodyPr wrap="square" rtlCol="0">
            <a:spAutoFit/>
          </a:bodyPr>
          <a:lstStyle/>
          <a:p>
            <a:r>
              <a:rPr lang="en-GB" sz="1400" b="1" spc="-55" dirty="0"/>
              <a:t>outstanding volunteers who gave up </a:t>
            </a:r>
            <a:r>
              <a:rPr lang="en-GB" sz="1400" b="1" spc="-40" dirty="0">
                <a:solidFill>
                  <a:srgbClr val="E73D96"/>
                </a:solidFill>
              </a:rPr>
              <a:t>45 days </a:t>
            </a:r>
            <a:r>
              <a:rPr lang="en-GB" sz="1400" b="1" spc="-55" dirty="0"/>
              <a:t>to make care better for our community.</a:t>
            </a:r>
          </a:p>
        </p:txBody>
      </p:sp>
      <p:sp>
        <p:nvSpPr>
          <p:cNvPr id="28" name="TextBox 27">
            <a:extLst>
              <a:ext uri="{FF2B5EF4-FFF2-40B4-BE49-F238E27FC236}">
                <a16:creationId xmlns:a16="http://schemas.microsoft.com/office/drawing/2014/main" id="{1CC66BC0-18ED-3A5B-EABB-494F8118760A}"/>
              </a:ext>
            </a:extLst>
          </p:cNvPr>
          <p:cNvSpPr txBox="1"/>
          <p:nvPr/>
        </p:nvSpPr>
        <p:spPr>
          <a:xfrm>
            <a:off x="2090319" y="7940675"/>
            <a:ext cx="4551478" cy="307777"/>
          </a:xfrm>
          <a:prstGeom prst="rect">
            <a:avLst/>
          </a:prstGeom>
          <a:noFill/>
        </p:spPr>
        <p:txBody>
          <a:bodyPr wrap="square" rtlCol="0">
            <a:spAutoFit/>
          </a:bodyPr>
          <a:lstStyle/>
          <a:p>
            <a:r>
              <a:rPr lang="en-GB" sz="1400" b="1" spc="-55" dirty="0"/>
              <a:t>Our local authority funds us. In 2022-23, as per the we received</a:t>
            </a:r>
          </a:p>
        </p:txBody>
      </p:sp>
      <p:sp>
        <p:nvSpPr>
          <p:cNvPr id="29" name="TextBox 28">
            <a:extLst>
              <a:ext uri="{FF2B5EF4-FFF2-40B4-BE49-F238E27FC236}">
                <a16:creationId xmlns:a16="http://schemas.microsoft.com/office/drawing/2014/main" id="{15DC80CF-2AE4-1537-A712-CAA06930C48E}"/>
              </a:ext>
            </a:extLst>
          </p:cNvPr>
          <p:cNvSpPr txBox="1"/>
          <p:nvPr/>
        </p:nvSpPr>
        <p:spPr>
          <a:xfrm>
            <a:off x="357073" y="8169275"/>
            <a:ext cx="4984668" cy="646331"/>
          </a:xfrm>
          <a:prstGeom prst="rect">
            <a:avLst/>
          </a:prstGeom>
          <a:noFill/>
        </p:spPr>
        <p:txBody>
          <a:bodyPr wrap="square">
            <a:spAutoFit/>
          </a:bodyPr>
          <a:lstStyle/>
          <a:p>
            <a:pPr marL="1679575"/>
            <a:r>
              <a:rPr lang="en-GB" sz="3600" b="1" spc="150" dirty="0">
                <a:solidFill>
                  <a:srgbClr val="E73D96"/>
                </a:solidFill>
                <a:latin typeface="+mj-lt"/>
                <a:cs typeface="Arial"/>
              </a:rPr>
              <a:t>£165,000</a:t>
            </a:r>
            <a:endParaRPr lang="en-GB" sz="2000" b="1" spc="-55" dirty="0">
              <a:latin typeface="+mj-lt"/>
            </a:endParaRPr>
          </a:p>
        </p:txBody>
      </p:sp>
      <p:sp>
        <p:nvSpPr>
          <p:cNvPr id="31" name="TextBox 30">
            <a:extLst>
              <a:ext uri="{FF2B5EF4-FFF2-40B4-BE49-F238E27FC236}">
                <a16:creationId xmlns:a16="http://schemas.microsoft.com/office/drawing/2014/main" id="{F8F2D323-566E-97F9-0373-7B020910DB3D}"/>
              </a:ext>
            </a:extLst>
          </p:cNvPr>
          <p:cNvSpPr txBox="1"/>
          <p:nvPr/>
        </p:nvSpPr>
        <p:spPr>
          <a:xfrm>
            <a:off x="2090319" y="8931275"/>
            <a:ext cx="4274733" cy="307777"/>
          </a:xfrm>
          <a:prstGeom prst="rect">
            <a:avLst/>
          </a:prstGeom>
          <a:noFill/>
        </p:spPr>
        <p:txBody>
          <a:bodyPr wrap="square" rtlCol="0">
            <a:spAutoFit/>
          </a:bodyPr>
          <a:lstStyle/>
          <a:p>
            <a:r>
              <a:rPr lang="en-GB" sz="1400" b="1" spc="-55"/>
              <a:t>We currently employ </a:t>
            </a:r>
          </a:p>
        </p:txBody>
      </p:sp>
      <p:sp>
        <p:nvSpPr>
          <p:cNvPr id="33" name="TextBox 32">
            <a:extLst>
              <a:ext uri="{FF2B5EF4-FFF2-40B4-BE49-F238E27FC236}">
                <a16:creationId xmlns:a16="http://schemas.microsoft.com/office/drawing/2014/main" id="{10F0685D-CF7A-9DC0-D67D-D082EC14273D}"/>
              </a:ext>
            </a:extLst>
          </p:cNvPr>
          <p:cNvSpPr txBox="1"/>
          <p:nvPr/>
        </p:nvSpPr>
        <p:spPr>
          <a:xfrm>
            <a:off x="385012" y="9302744"/>
            <a:ext cx="4760370" cy="497059"/>
          </a:xfrm>
          <a:prstGeom prst="rect">
            <a:avLst/>
          </a:prstGeom>
          <a:noFill/>
        </p:spPr>
        <p:txBody>
          <a:bodyPr wrap="square">
            <a:spAutoFit/>
          </a:bodyPr>
          <a:lstStyle/>
          <a:p>
            <a:pPr marL="1679575">
              <a:lnSpc>
                <a:spcPts val="2830"/>
              </a:lnSpc>
            </a:pPr>
            <a:r>
              <a:rPr lang="en-GB" sz="4000" b="1" spc="320" dirty="0">
                <a:solidFill>
                  <a:srgbClr val="E73D96"/>
                </a:solidFill>
                <a:latin typeface="+mj-lt"/>
                <a:cs typeface="Arial"/>
              </a:rPr>
              <a:t>2.6 </a:t>
            </a:r>
            <a:r>
              <a:rPr lang="en-GB" sz="4000" b="1" spc="120" dirty="0">
                <a:solidFill>
                  <a:srgbClr val="004F6B"/>
                </a:solidFill>
                <a:latin typeface="+mj-lt"/>
                <a:cs typeface="Arial"/>
              </a:rPr>
              <a:t>staff,</a:t>
            </a:r>
            <a:endParaRPr lang="en-GB" sz="4000" dirty="0">
              <a:latin typeface="+mj-lt"/>
              <a:cs typeface="Arial"/>
            </a:endParaRPr>
          </a:p>
        </p:txBody>
      </p:sp>
      <p:sp>
        <p:nvSpPr>
          <p:cNvPr id="34" name="TextBox 33">
            <a:extLst>
              <a:ext uri="{FF2B5EF4-FFF2-40B4-BE49-F238E27FC236}">
                <a16:creationId xmlns:a16="http://schemas.microsoft.com/office/drawing/2014/main" id="{D9503DEF-5812-2446-2DE3-106D5EC939E1}"/>
              </a:ext>
            </a:extLst>
          </p:cNvPr>
          <p:cNvSpPr txBox="1"/>
          <p:nvPr/>
        </p:nvSpPr>
        <p:spPr>
          <a:xfrm>
            <a:off x="646517" y="5264555"/>
            <a:ext cx="4934025" cy="307777"/>
          </a:xfrm>
          <a:prstGeom prst="rect">
            <a:avLst/>
          </a:prstGeom>
          <a:noFill/>
        </p:spPr>
        <p:txBody>
          <a:bodyPr wrap="square" rtlCol="0">
            <a:spAutoFit/>
          </a:bodyPr>
          <a:lstStyle/>
          <a:p>
            <a:r>
              <a:rPr lang="en-GB" sz="1400" b="1" dirty="0"/>
              <a:t>Our most popular report was</a:t>
            </a:r>
          </a:p>
        </p:txBody>
      </p:sp>
      <p:sp>
        <p:nvSpPr>
          <p:cNvPr id="35" name="TextBox 34">
            <a:extLst>
              <a:ext uri="{FF2B5EF4-FFF2-40B4-BE49-F238E27FC236}">
                <a16:creationId xmlns:a16="http://schemas.microsoft.com/office/drawing/2014/main" id="{6FBB1AEE-276E-08D5-4893-0748DE9DB796}"/>
              </a:ext>
            </a:extLst>
          </p:cNvPr>
          <p:cNvSpPr txBox="1"/>
          <p:nvPr/>
        </p:nvSpPr>
        <p:spPr>
          <a:xfrm>
            <a:off x="2061882" y="8626475"/>
            <a:ext cx="4274733" cy="307777"/>
          </a:xfrm>
          <a:prstGeom prst="rect">
            <a:avLst/>
          </a:prstGeom>
          <a:noFill/>
        </p:spPr>
        <p:txBody>
          <a:bodyPr wrap="square" rtlCol="0">
            <a:spAutoFit/>
          </a:bodyPr>
          <a:lstStyle/>
          <a:p>
            <a:r>
              <a:rPr lang="en-GB" sz="1400" b="1" spc="-55"/>
              <a:t>Which is the same as the previous year.</a:t>
            </a:r>
          </a:p>
        </p:txBody>
      </p:sp>
      <p:sp>
        <p:nvSpPr>
          <p:cNvPr id="36" name="TextBox 35">
            <a:extLst>
              <a:ext uri="{FF2B5EF4-FFF2-40B4-BE49-F238E27FC236}">
                <a16:creationId xmlns:a16="http://schemas.microsoft.com/office/drawing/2014/main" id="{8B41CD70-5656-39C9-9750-8B63F0DCF8DB}"/>
              </a:ext>
            </a:extLst>
          </p:cNvPr>
          <p:cNvSpPr txBox="1"/>
          <p:nvPr/>
        </p:nvSpPr>
        <p:spPr>
          <a:xfrm>
            <a:off x="2076515" y="9617075"/>
            <a:ext cx="4274733" cy="523220"/>
          </a:xfrm>
          <a:prstGeom prst="rect">
            <a:avLst/>
          </a:prstGeom>
          <a:noFill/>
        </p:spPr>
        <p:txBody>
          <a:bodyPr wrap="square" rtlCol="0">
            <a:spAutoFit/>
          </a:bodyPr>
          <a:lstStyle/>
          <a:p>
            <a:r>
              <a:rPr lang="en-GB" sz="1400" b="1" spc="-55" dirty="0"/>
              <a:t>who help us carry out our work.</a:t>
            </a:r>
          </a:p>
          <a:p>
            <a:r>
              <a:rPr lang="en-GB" sz="1400" b="1" spc="-55" dirty="0"/>
              <a:t> </a:t>
            </a:r>
          </a:p>
        </p:txBody>
      </p:sp>
    </p:spTree>
    <p:extLst>
      <p:ext uri="{BB962C8B-B14F-4D97-AF65-F5344CB8AC3E}">
        <p14:creationId xmlns:p14="http://schemas.microsoft.com/office/powerpoint/2010/main" val="2348383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9215" y="8517869"/>
            <a:ext cx="2439035" cy="1090042"/>
          </a:xfrm>
          <a:prstGeom prst="rect">
            <a:avLst/>
          </a:prstGeom>
        </p:spPr>
        <p:txBody>
          <a:bodyPr vert="horz" wrap="square" lIns="0" tIns="12700" rIns="0" bIns="0" rtlCol="0">
            <a:spAutoFit/>
          </a:bodyPr>
          <a:lstStyle/>
          <a:p>
            <a:pPr marL="12700" marR="5080" indent="6350">
              <a:spcBef>
                <a:spcPts val="100"/>
              </a:spcBef>
            </a:pPr>
            <a:r>
              <a:rPr lang="en-GB" sz="1400" b="1" spc="-85"/>
              <a:t>W</a:t>
            </a:r>
            <a:r>
              <a:rPr sz="1400" b="1" spc="-85"/>
              <a:t>e </a:t>
            </a:r>
            <a:r>
              <a:rPr lang="en-GB" sz="1400" b="1" spc="-85"/>
              <a:t>arranged for the GP Federation to present details of their out-of-hours and Extended Access Service to Health Scrutiny to inform residents of these services.</a:t>
            </a:r>
            <a:endParaRPr sz="1400" b="1" spc="-85"/>
          </a:p>
        </p:txBody>
      </p:sp>
      <p:sp>
        <p:nvSpPr>
          <p:cNvPr id="3" name="object 3"/>
          <p:cNvSpPr txBox="1"/>
          <p:nvPr/>
        </p:nvSpPr>
        <p:spPr>
          <a:xfrm>
            <a:off x="4160290" y="8517869"/>
            <a:ext cx="2699385" cy="1090042"/>
          </a:xfrm>
          <a:prstGeom prst="rect">
            <a:avLst/>
          </a:prstGeom>
        </p:spPr>
        <p:txBody>
          <a:bodyPr vert="horz" wrap="square" lIns="0" tIns="12700" rIns="0" bIns="0" rtlCol="0">
            <a:spAutoFit/>
          </a:bodyPr>
          <a:lstStyle/>
          <a:p>
            <a:pPr marL="12700" marR="5080" indent="6350">
              <a:lnSpc>
                <a:spcPct val="100000"/>
              </a:lnSpc>
              <a:spcBef>
                <a:spcPts val="100"/>
              </a:spcBef>
            </a:pPr>
            <a:r>
              <a:rPr lang="en-GB" sz="1400" b="1" spc="-85"/>
              <a:t>Through our membership of the Health Equity Board, we encourage decision-makers to deliver programmes that reduce health inequalities as part of their delivery.</a:t>
            </a:r>
            <a:endParaRPr sz="1400" b="1" spc="-85"/>
          </a:p>
        </p:txBody>
      </p:sp>
      <p:grpSp>
        <p:nvGrpSpPr>
          <p:cNvPr id="4" name="object 4"/>
          <p:cNvGrpSpPr/>
          <p:nvPr/>
        </p:nvGrpSpPr>
        <p:grpSpPr>
          <a:xfrm>
            <a:off x="897636" y="1714499"/>
            <a:ext cx="6073013" cy="5919597"/>
            <a:chOff x="897636" y="1714499"/>
            <a:chExt cx="6073013" cy="5919597"/>
          </a:xfrm>
        </p:grpSpPr>
        <p:sp>
          <p:nvSpPr>
            <p:cNvPr id="5" name="object 5"/>
            <p:cNvSpPr/>
            <p:nvPr/>
          </p:nvSpPr>
          <p:spPr>
            <a:xfrm>
              <a:off x="900684" y="5750051"/>
              <a:ext cx="6069965" cy="1884045"/>
            </a:xfrm>
            <a:custGeom>
              <a:avLst/>
              <a:gdLst/>
              <a:ahLst/>
              <a:cxnLst/>
              <a:rect l="l" t="t" r="r" b="b"/>
              <a:pathLst>
                <a:path w="6069965" h="1884045">
                  <a:moveTo>
                    <a:pt x="6069965" y="0"/>
                  </a:moveTo>
                  <a:lnTo>
                    <a:pt x="0" y="0"/>
                  </a:lnTo>
                  <a:lnTo>
                    <a:pt x="0" y="1883536"/>
                  </a:lnTo>
                  <a:lnTo>
                    <a:pt x="6069965" y="1883536"/>
                  </a:lnTo>
                  <a:lnTo>
                    <a:pt x="6069965" y="0"/>
                  </a:lnTo>
                  <a:close/>
                </a:path>
              </a:pathLst>
            </a:custGeom>
            <a:solidFill>
              <a:srgbClr val="7ECAEB">
                <a:alpha val="29803"/>
              </a:srgbClr>
            </a:solidFill>
          </p:spPr>
          <p:txBody>
            <a:bodyPr wrap="square" lIns="0" tIns="0" rIns="0" bIns="0" rtlCol="0"/>
            <a:lstStyle/>
            <a:p>
              <a:endParaRPr/>
            </a:p>
          </p:txBody>
        </p:sp>
        <p:sp>
          <p:nvSpPr>
            <p:cNvPr id="6" name="object 6"/>
            <p:cNvSpPr/>
            <p:nvPr/>
          </p:nvSpPr>
          <p:spPr>
            <a:xfrm>
              <a:off x="897636" y="3652900"/>
              <a:ext cx="6069965" cy="2078989"/>
            </a:xfrm>
            <a:custGeom>
              <a:avLst/>
              <a:gdLst/>
              <a:ahLst/>
              <a:cxnLst/>
              <a:rect l="l" t="t" r="r" b="b"/>
              <a:pathLst>
                <a:path w="6069965" h="2078989">
                  <a:moveTo>
                    <a:pt x="6069965" y="0"/>
                  </a:moveTo>
                  <a:lnTo>
                    <a:pt x="0" y="0"/>
                  </a:lnTo>
                  <a:lnTo>
                    <a:pt x="0" y="2078481"/>
                  </a:lnTo>
                  <a:lnTo>
                    <a:pt x="6069965" y="2078481"/>
                  </a:lnTo>
                  <a:lnTo>
                    <a:pt x="6069965" y="0"/>
                  </a:lnTo>
                  <a:close/>
                </a:path>
              </a:pathLst>
            </a:custGeom>
            <a:solidFill>
              <a:srgbClr val="7ECAEB">
                <a:alpha val="19999"/>
              </a:srgbClr>
            </a:solidFill>
          </p:spPr>
          <p:txBody>
            <a:bodyPr wrap="square" lIns="0" tIns="0" rIns="0" bIns="0" rtlCol="0"/>
            <a:lstStyle/>
            <a:p>
              <a:endParaRPr/>
            </a:p>
          </p:txBody>
        </p:sp>
        <p:sp>
          <p:nvSpPr>
            <p:cNvPr id="7" name="object 7"/>
            <p:cNvSpPr/>
            <p:nvPr/>
          </p:nvSpPr>
          <p:spPr>
            <a:xfrm>
              <a:off x="897636" y="1714499"/>
              <a:ext cx="6069965" cy="1920239"/>
            </a:xfrm>
            <a:custGeom>
              <a:avLst/>
              <a:gdLst/>
              <a:ahLst/>
              <a:cxnLst/>
              <a:rect l="l" t="t" r="r" b="b"/>
              <a:pathLst>
                <a:path w="6069965" h="1920239">
                  <a:moveTo>
                    <a:pt x="6069965" y="0"/>
                  </a:moveTo>
                  <a:lnTo>
                    <a:pt x="0" y="0"/>
                  </a:lnTo>
                  <a:lnTo>
                    <a:pt x="0" y="1919731"/>
                  </a:lnTo>
                  <a:lnTo>
                    <a:pt x="6069965" y="1919731"/>
                  </a:lnTo>
                  <a:lnTo>
                    <a:pt x="6069965" y="0"/>
                  </a:lnTo>
                  <a:close/>
                </a:path>
              </a:pathLst>
            </a:custGeom>
            <a:solidFill>
              <a:srgbClr val="7ECAEB">
                <a:alpha val="9803"/>
              </a:srgbClr>
            </a:solidFill>
          </p:spPr>
          <p:txBody>
            <a:bodyPr wrap="square" lIns="0" tIns="0" rIns="0" bIns="0" rtlCol="0"/>
            <a:lstStyle/>
            <a:p>
              <a:endParaRPr/>
            </a:p>
          </p:txBody>
        </p:sp>
      </p:grpSp>
      <p:sp>
        <p:nvSpPr>
          <p:cNvPr id="8" name="object 8"/>
          <p:cNvSpPr txBox="1"/>
          <p:nvPr/>
        </p:nvSpPr>
        <p:spPr>
          <a:xfrm>
            <a:off x="544245" y="8298560"/>
            <a:ext cx="309245" cy="721995"/>
          </a:xfrm>
          <a:prstGeom prst="rect">
            <a:avLst/>
          </a:prstGeom>
        </p:spPr>
        <p:txBody>
          <a:bodyPr vert="vert" wrap="square" lIns="0" tIns="22225" rIns="0" bIns="0" rtlCol="0">
            <a:spAutoFit/>
          </a:bodyPr>
          <a:lstStyle/>
          <a:p>
            <a:pPr marL="12700">
              <a:lnSpc>
                <a:spcPct val="100000"/>
              </a:lnSpc>
              <a:spcBef>
                <a:spcPts val="175"/>
              </a:spcBef>
            </a:pPr>
            <a:r>
              <a:rPr sz="1600" b="1" spc="-15">
                <a:solidFill>
                  <a:srgbClr val="004B6A"/>
                </a:solidFill>
                <a:latin typeface="Arial"/>
                <a:cs typeface="Arial"/>
              </a:rPr>
              <a:t>Wi</a:t>
            </a:r>
            <a:r>
              <a:rPr sz="1600" b="1" spc="-10">
                <a:solidFill>
                  <a:srgbClr val="004B6A"/>
                </a:solidFill>
                <a:latin typeface="Arial"/>
                <a:cs typeface="Arial"/>
              </a:rPr>
              <a:t>n</a:t>
            </a:r>
            <a:r>
              <a:rPr sz="1600" b="1" spc="-15">
                <a:solidFill>
                  <a:srgbClr val="004B6A"/>
                </a:solidFill>
                <a:latin typeface="Arial"/>
                <a:cs typeface="Arial"/>
              </a:rPr>
              <a:t>te</a:t>
            </a:r>
            <a:r>
              <a:rPr sz="1600" b="1">
                <a:solidFill>
                  <a:srgbClr val="004B6A"/>
                </a:solidFill>
                <a:latin typeface="Arial"/>
                <a:cs typeface="Arial"/>
              </a:rPr>
              <a:t>r</a:t>
            </a:r>
            <a:endParaRPr sz="1600">
              <a:latin typeface="Arial"/>
              <a:cs typeface="Arial"/>
            </a:endParaRPr>
          </a:p>
        </p:txBody>
      </p:sp>
      <p:sp>
        <p:nvSpPr>
          <p:cNvPr id="9" name="object 9"/>
          <p:cNvSpPr txBox="1">
            <a:spLocks noGrp="1"/>
          </p:cNvSpPr>
          <p:nvPr>
            <p:ph type="title"/>
          </p:nvPr>
        </p:nvSpPr>
        <p:spPr>
          <a:xfrm>
            <a:off x="492963" y="419861"/>
            <a:ext cx="3881120" cy="997068"/>
          </a:xfrm>
          <a:prstGeom prst="rect">
            <a:avLst/>
          </a:prstGeom>
        </p:spPr>
        <p:txBody>
          <a:bodyPr vert="horz" wrap="square" lIns="0" tIns="12065" rIns="0" bIns="0" rtlCol="0">
            <a:spAutoFit/>
          </a:bodyPr>
          <a:lstStyle/>
          <a:p>
            <a:pPr marL="12700">
              <a:lnSpc>
                <a:spcPct val="100000"/>
              </a:lnSpc>
              <a:spcBef>
                <a:spcPts val="95"/>
              </a:spcBef>
            </a:pPr>
            <a:r>
              <a:rPr sz="3200" spc="105" dirty="0">
                <a:latin typeface="+mj-lt"/>
              </a:rPr>
              <a:t>How </a:t>
            </a:r>
            <a:r>
              <a:rPr sz="3200" spc="170" dirty="0">
                <a:latin typeface="+mj-lt"/>
              </a:rPr>
              <a:t>we’ve</a:t>
            </a:r>
            <a:r>
              <a:rPr sz="3200" spc="-484" dirty="0">
                <a:latin typeface="+mj-lt"/>
              </a:rPr>
              <a:t> </a:t>
            </a:r>
            <a:r>
              <a:rPr sz="3200" spc="290" dirty="0">
                <a:latin typeface="+mj-lt"/>
              </a:rPr>
              <a:t>made</a:t>
            </a:r>
          </a:p>
          <a:p>
            <a:pPr marL="12700">
              <a:lnSpc>
                <a:spcPct val="100000"/>
              </a:lnSpc>
            </a:pPr>
            <a:r>
              <a:rPr sz="3200" spc="340" dirty="0">
                <a:latin typeface="+mj-lt"/>
              </a:rPr>
              <a:t>a</a:t>
            </a:r>
            <a:r>
              <a:rPr sz="3200" spc="-204" dirty="0">
                <a:latin typeface="+mj-lt"/>
              </a:rPr>
              <a:t> </a:t>
            </a:r>
            <a:r>
              <a:rPr sz="3200" spc="125" dirty="0">
                <a:latin typeface="+mj-lt"/>
              </a:rPr>
              <a:t>difference</a:t>
            </a:r>
            <a:r>
              <a:rPr sz="3200" spc="-190" dirty="0">
                <a:latin typeface="+mj-lt"/>
              </a:rPr>
              <a:t> </a:t>
            </a:r>
            <a:r>
              <a:rPr sz="3200" spc="105" dirty="0">
                <a:latin typeface="+mj-lt"/>
              </a:rPr>
              <a:t>this</a:t>
            </a:r>
            <a:r>
              <a:rPr sz="3200" spc="-204" dirty="0">
                <a:latin typeface="+mj-lt"/>
              </a:rPr>
              <a:t> </a:t>
            </a:r>
            <a:r>
              <a:rPr sz="3200" spc="204" dirty="0">
                <a:latin typeface="+mj-lt"/>
              </a:rPr>
              <a:t>year</a:t>
            </a:r>
          </a:p>
        </p:txBody>
      </p:sp>
      <p:sp>
        <p:nvSpPr>
          <p:cNvPr id="10" name="object 10"/>
          <p:cNvSpPr txBox="1"/>
          <p:nvPr/>
        </p:nvSpPr>
        <p:spPr>
          <a:xfrm>
            <a:off x="4293549" y="6734629"/>
            <a:ext cx="2218690" cy="874598"/>
          </a:xfrm>
          <a:prstGeom prst="rect">
            <a:avLst/>
          </a:prstGeom>
        </p:spPr>
        <p:txBody>
          <a:bodyPr vert="horz" wrap="square" lIns="0" tIns="12700" rIns="0" bIns="0" rtlCol="0">
            <a:spAutoFit/>
          </a:bodyPr>
          <a:lstStyle/>
          <a:p>
            <a:pPr marL="12700" marR="5080" indent="6350">
              <a:lnSpc>
                <a:spcPct val="100000"/>
              </a:lnSpc>
              <a:spcBef>
                <a:spcPts val="100"/>
              </a:spcBef>
            </a:pPr>
            <a:r>
              <a:rPr sz="1400" b="1" spc="-85"/>
              <a:t>We urged the Government</a:t>
            </a:r>
            <a:r>
              <a:rPr lang="en-GB" sz="1400" b="1" spc="-85"/>
              <a:t> </a:t>
            </a:r>
            <a:r>
              <a:rPr sz="1400" b="1" spc="-85"/>
              <a:t>to act after reporting </a:t>
            </a:r>
            <a:r>
              <a:rPr lang="en-GB" sz="1400" b="1" spc="-85"/>
              <a:t>that residents are continuing to struggle </a:t>
            </a:r>
            <a:r>
              <a:rPr sz="1400" b="1" spc="-85"/>
              <a:t>to see an NHS dentist</a:t>
            </a:r>
            <a:r>
              <a:rPr lang="en-GB" sz="1400" b="1" spc="-85"/>
              <a:t>.</a:t>
            </a:r>
            <a:endParaRPr sz="1400" b="1" spc="-85"/>
          </a:p>
        </p:txBody>
      </p:sp>
      <p:sp>
        <p:nvSpPr>
          <p:cNvPr id="11" name="object 11"/>
          <p:cNvSpPr txBox="1"/>
          <p:nvPr/>
        </p:nvSpPr>
        <p:spPr>
          <a:xfrm>
            <a:off x="1516761" y="2766821"/>
            <a:ext cx="1978025" cy="443711"/>
          </a:xfrm>
          <a:prstGeom prst="rect">
            <a:avLst/>
          </a:prstGeom>
        </p:spPr>
        <p:txBody>
          <a:bodyPr vert="horz" wrap="square" lIns="0" tIns="12700" rIns="0" bIns="0" rtlCol="0">
            <a:spAutoFit/>
          </a:bodyPr>
          <a:lstStyle/>
          <a:p>
            <a:pPr marL="12700" marR="5080">
              <a:lnSpc>
                <a:spcPct val="100000"/>
              </a:lnSpc>
              <a:spcBef>
                <a:spcPts val="100"/>
              </a:spcBef>
            </a:pPr>
            <a:r>
              <a:rPr lang="en-GB" sz="1400" b="1" spc="-85" dirty="0">
                <a:cs typeface="Arial Black"/>
              </a:rPr>
              <a:t>Surveying maternity choices of Newham women</a:t>
            </a:r>
            <a:endParaRPr sz="1400" b="1" dirty="0">
              <a:cs typeface="Arial Black"/>
            </a:endParaRPr>
          </a:p>
        </p:txBody>
      </p:sp>
      <p:sp>
        <p:nvSpPr>
          <p:cNvPr id="12" name="object 12"/>
          <p:cNvSpPr txBox="1"/>
          <p:nvPr/>
        </p:nvSpPr>
        <p:spPr>
          <a:xfrm>
            <a:off x="4207890" y="2765297"/>
            <a:ext cx="2242820" cy="659155"/>
          </a:xfrm>
          <a:prstGeom prst="rect">
            <a:avLst/>
          </a:prstGeom>
        </p:spPr>
        <p:txBody>
          <a:bodyPr vert="horz" wrap="square" lIns="0" tIns="12700" rIns="0" bIns="0" rtlCol="0">
            <a:spAutoFit/>
          </a:bodyPr>
          <a:lstStyle/>
          <a:p>
            <a:pPr marL="12700" marR="5080">
              <a:spcBef>
                <a:spcPts val="100"/>
              </a:spcBef>
            </a:pPr>
            <a:r>
              <a:rPr lang="en-GB" sz="1400" b="1" spc="-85" dirty="0"/>
              <a:t>Reviewing the support provided to care homes by primary care following  Covid</a:t>
            </a:r>
            <a:endParaRPr sz="1400" b="1" spc="-85" dirty="0"/>
          </a:p>
        </p:txBody>
      </p:sp>
      <p:sp>
        <p:nvSpPr>
          <p:cNvPr id="13" name="object 13"/>
          <p:cNvSpPr txBox="1"/>
          <p:nvPr/>
        </p:nvSpPr>
        <p:spPr>
          <a:xfrm>
            <a:off x="1198575" y="6747763"/>
            <a:ext cx="2653030" cy="874598"/>
          </a:xfrm>
          <a:prstGeom prst="rect">
            <a:avLst/>
          </a:prstGeom>
        </p:spPr>
        <p:txBody>
          <a:bodyPr vert="horz" wrap="square" lIns="0" tIns="12700" rIns="0" bIns="0" rtlCol="0">
            <a:spAutoFit/>
          </a:bodyPr>
          <a:lstStyle/>
          <a:p>
            <a:pPr marL="12700" marR="5080" indent="6350">
              <a:spcBef>
                <a:spcPts val="100"/>
              </a:spcBef>
            </a:pPr>
            <a:r>
              <a:rPr sz="1400" b="1" spc="-85"/>
              <a:t>Teaming up with the British Red  Cross, we called for improvements  to make leaving hospital safer  during the pandemic</a:t>
            </a:r>
          </a:p>
        </p:txBody>
      </p:sp>
      <p:sp>
        <p:nvSpPr>
          <p:cNvPr id="14" name="object 14"/>
          <p:cNvSpPr txBox="1"/>
          <p:nvPr/>
        </p:nvSpPr>
        <p:spPr>
          <a:xfrm>
            <a:off x="1376933" y="4679949"/>
            <a:ext cx="2254250" cy="659155"/>
          </a:xfrm>
          <a:prstGeom prst="rect">
            <a:avLst/>
          </a:prstGeom>
        </p:spPr>
        <p:txBody>
          <a:bodyPr vert="horz" wrap="square" lIns="0" tIns="12700" rIns="0" bIns="0" rtlCol="0">
            <a:spAutoFit/>
          </a:bodyPr>
          <a:lstStyle/>
          <a:p>
            <a:pPr marL="12700" marR="5080" indent="6350">
              <a:lnSpc>
                <a:spcPct val="100000"/>
              </a:lnSpc>
              <a:spcBef>
                <a:spcPts val="100"/>
              </a:spcBef>
            </a:pPr>
            <a:r>
              <a:rPr lang="en-GB" sz="1400" b="1" spc="-85"/>
              <a:t>Working with NEL Healthwatch to gather views of people using ambulance services</a:t>
            </a:r>
            <a:endParaRPr sz="1400" b="1" spc="-85"/>
          </a:p>
        </p:txBody>
      </p:sp>
      <p:sp>
        <p:nvSpPr>
          <p:cNvPr id="15" name="object 15"/>
          <p:cNvSpPr txBox="1"/>
          <p:nvPr/>
        </p:nvSpPr>
        <p:spPr>
          <a:xfrm>
            <a:off x="4122546" y="4677282"/>
            <a:ext cx="2486660" cy="659155"/>
          </a:xfrm>
          <a:prstGeom prst="rect">
            <a:avLst/>
          </a:prstGeom>
        </p:spPr>
        <p:txBody>
          <a:bodyPr vert="horz" wrap="square" lIns="0" tIns="12700" rIns="0" bIns="0" rtlCol="0">
            <a:spAutoFit/>
          </a:bodyPr>
          <a:lstStyle/>
          <a:p>
            <a:pPr marL="12700" marR="5080" indent="6350">
              <a:spcBef>
                <a:spcPts val="100"/>
              </a:spcBef>
            </a:pPr>
            <a:r>
              <a:rPr lang="en-GB" sz="1400" b="1" spc="-85"/>
              <a:t>Established Young Healthwatch to gather the views of young people’s experiences of health and care services</a:t>
            </a:r>
            <a:endParaRPr sz="1400" b="1" spc="-85"/>
          </a:p>
        </p:txBody>
      </p:sp>
      <p:sp>
        <p:nvSpPr>
          <p:cNvPr id="16" name="object 16"/>
          <p:cNvSpPr txBox="1"/>
          <p:nvPr/>
        </p:nvSpPr>
        <p:spPr>
          <a:xfrm>
            <a:off x="546988" y="2343149"/>
            <a:ext cx="309245" cy="694055"/>
          </a:xfrm>
          <a:prstGeom prst="rect">
            <a:avLst/>
          </a:prstGeom>
        </p:spPr>
        <p:txBody>
          <a:bodyPr vert="vert" wrap="square" lIns="0" tIns="22225" rIns="0" bIns="0" rtlCol="0">
            <a:spAutoFit/>
          </a:bodyPr>
          <a:lstStyle/>
          <a:p>
            <a:pPr marL="12700">
              <a:lnSpc>
                <a:spcPct val="100000"/>
              </a:lnSpc>
              <a:spcBef>
                <a:spcPts val="175"/>
              </a:spcBef>
            </a:pPr>
            <a:r>
              <a:rPr sz="1600" b="1" spc="-25">
                <a:solidFill>
                  <a:srgbClr val="004B6A"/>
                </a:solidFill>
                <a:latin typeface="Arial"/>
                <a:cs typeface="Arial"/>
              </a:rPr>
              <a:t>S</a:t>
            </a:r>
            <a:r>
              <a:rPr sz="1600" b="1" spc="-30">
                <a:solidFill>
                  <a:srgbClr val="004B6A"/>
                </a:solidFill>
                <a:latin typeface="Arial"/>
                <a:cs typeface="Arial"/>
              </a:rPr>
              <a:t>p</a:t>
            </a:r>
            <a:r>
              <a:rPr sz="1600" b="1" spc="-25">
                <a:solidFill>
                  <a:srgbClr val="004B6A"/>
                </a:solidFill>
                <a:latin typeface="Arial"/>
                <a:cs typeface="Arial"/>
              </a:rPr>
              <a:t>r</a:t>
            </a:r>
            <a:r>
              <a:rPr sz="1600" b="1" spc="-30">
                <a:solidFill>
                  <a:srgbClr val="004B6A"/>
                </a:solidFill>
                <a:latin typeface="Arial"/>
                <a:cs typeface="Arial"/>
              </a:rPr>
              <a:t>i</a:t>
            </a:r>
            <a:r>
              <a:rPr sz="1600" b="1" spc="-20">
                <a:solidFill>
                  <a:srgbClr val="004B6A"/>
                </a:solidFill>
                <a:latin typeface="Arial"/>
                <a:cs typeface="Arial"/>
              </a:rPr>
              <a:t>n</a:t>
            </a:r>
            <a:r>
              <a:rPr sz="1600" b="1">
                <a:solidFill>
                  <a:srgbClr val="004B6A"/>
                </a:solidFill>
                <a:latin typeface="Arial"/>
                <a:cs typeface="Arial"/>
              </a:rPr>
              <a:t>g</a:t>
            </a:r>
            <a:endParaRPr sz="1600">
              <a:latin typeface="Arial"/>
              <a:cs typeface="Arial"/>
            </a:endParaRPr>
          </a:p>
        </p:txBody>
      </p:sp>
      <p:sp>
        <p:nvSpPr>
          <p:cNvPr id="17" name="object 17"/>
          <p:cNvSpPr txBox="1"/>
          <p:nvPr/>
        </p:nvSpPr>
        <p:spPr>
          <a:xfrm>
            <a:off x="546988" y="4260595"/>
            <a:ext cx="309245" cy="922019"/>
          </a:xfrm>
          <a:prstGeom prst="rect">
            <a:avLst/>
          </a:prstGeom>
        </p:spPr>
        <p:txBody>
          <a:bodyPr vert="vert" wrap="square" lIns="0" tIns="22225" rIns="0" bIns="0" rtlCol="0">
            <a:spAutoFit/>
          </a:bodyPr>
          <a:lstStyle/>
          <a:p>
            <a:pPr marL="12700">
              <a:lnSpc>
                <a:spcPct val="100000"/>
              </a:lnSpc>
              <a:spcBef>
                <a:spcPts val="175"/>
              </a:spcBef>
            </a:pPr>
            <a:r>
              <a:rPr sz="1600" b="1" spc="-10">
                <a:solidFill>
                  <a:srgbClr val="004B6A"/>
                </a:solidFill>
                <a:latin typeface="Arial"/>
                <a:cs typeface="Arial"/>
              </a:rPr>
              <a:t>Summ</a:t>
            </a:r>
            <a:r>
              <a:rPr sz="1600" b="1" spc="-15">
                <a:solidFill>
                  <a:srgbClr val="004B6A"/>
                </a:solidFill>
                <a:latin typeface="Arial"/>
                <a:cs typeface="Arial"/>
              </a:rPr>
              <a:t>e</a:t>
            </a:r>
            <a:r>
              <a:rPr sz="1600" b="1">
                <a:solidFill>
                  <a:srgbClr val="004B6A"/>
                </a:solidFill>
                <a:latin typeface="Arial"/>
                <a:cs typeface="Arial"/>
              </a:rPr>
              <a:t>r</a:t>
            </a:r>
            <a:endParaRPr sz="1600">
              <a:latin typeface="Arial"/>
              <a:cs typeface="Arial"/>
            </a:endParaRPr>
          </a:p>
        </p:txBody>
      </p:sp>
      <p:sp>
        <p:nvSpPr>
          <p:cNvPr id="18" name="object 18"/>
          <p:cNvSpPr txBox="1"/>
          <p:nvPr/>
        </p:nvSpPr>
        <p:spPr>
          <a:xfrm>
            <a:off x="544245" y="6272910"/>
            <a:ext cx="309245" cy="875665"/>
          </a:xfrm>
          <a:prstGeom prst="rect">
            <a:avLst/>
          </a:prstGeom>
        </p:spPr>
        <p:txBody>
          <a:bodyPr vert="vert" wrap="square" lIns="0" tIns="22225" rIns="0" bIns="0" rtlCol="0">
            <a:spAutoFit/>
          </a:bodyPr>
          <a:lstStyle/>
          <a:p>
            <a:pPr marL="12700">
              <a:lnSpc>
                <a:spcPct val="100000"/>
              </a:lnSpc>
              <a:spcBef>
                <a:spcPts val="175"/>
              </a:spcBef>
            </a:pPr>
            <a:r>
              <a:rPr sz="1600" b="1" spc="-15">
                <a:solidFill>
                  <a:srgbClr val="004B6A"/>
                </a:solidFill>
                <a:latin typeface="Arial"/>
                <a:cs typeface="Arial"/>
              </a:rPr>
              <a:t>A</a:t>
            </a:r>
            <a:r>
              <a:rPr sz="1600" b="1" spc="-10">
                <a:solidFill>
                  <a:srgbClr val="004B6A"/>
                </a:solidFill>
                <a:latin typeface="Arial"/>
                <a:cs typeface="Arial"/>
              </a:rPr>
              <a:t>u</a:t>
            </a:r>
            <a:r>
              <a:rPr sz="1600" b="1" spc="-15">
                <a:solidFill>
                  <a:srgbClr val="004B6A"/>
                </a:solidFill>
                <a:latin typeface="Arial"/>
                <a:cs typeface="Arial"/>
              </a:rPr>
              <a:t>t</a:t>
            </a:r>
            <a:r>
              <a:rPr sz="1600" b="1" spc="-10">
                <a:solidFill>
                  <a:srgbClr val="004B6A"/>
                </a:solidFill>
                <a:latin typeface="Arial"/>
                <a:cs typeface="Arial"/>
              </a:rPr>
              <a:t>um</a:t>
            </a:r>
            <a:r>
              <a:rPr sz="1600" b="1">
                <a:solidFill>
                  <a:srgbClr val="004B6A"/>
                </a:solidFill>
                <a:latin typeface="Arial"/>
                <a:cs typeface="Arial"/>
              </a:rPr>
              <a:t>n</a:t>
            </a:r>
            <a:endParaRPr sz="1600">
              <a:latin typeface="Arial"/>
              <a:cs typeface="Arial"/>
            </a:endParaRPr>
          </a:p>
        </p:txBody>
      </p:sp>
      <p:grpSp>
        <p:nvGrpSpPr>
          <p:cNvPr id="19" name="object 19"/>
          <p:cNvGrpSpPr/>
          <p:nvPr/>
        </p:nvGrpSpPr>
        <p:grpSpPr>
          <a:xfrm>
            <a:off x="2048971" y="1909476"/>
            <a:ext cx="3777293" cy="6534626"/>
            <a:chOff x="2048971" y="1909476"/>
            <a:chExt cx="3777293" cy="6534626"/>
          </a:xfrm>
        </p:grpSpPr>
        <p:sp>
          <p:nvSpPr>
            <p:cNvPr id="20" name="object 20"/>
            <p:cNvSpPr/>
            <p:nvPr/>
          </p:nvSpPr>
          <p:spPr>
            <a:xfrm>
              <a:off x="2048971" y="1909476"/>
              <a:ext cx="941121" cy="700005"/>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5097047" y="1913450"/>
              <a:ext cx="488950" cy="664845"/>
            </a:xfrm>
            <a:custGeom>
              <a:avLst/>
              <a:gdLst/>
              <a:ahLst/>
              <a:cxnLst/>
              <a:rect l="l" t="t" r="r" b="b"/>
              <a:pathLst>
                <a:path w="488950" h="664844">
                  <a:moveTo>
                    <a:pt x="488707" y="0"/>
                  </a:moveTo>
                  <a:lnTo>
                    <a:pt x="0" y="0"/>
                  </a:lnTo>
                  <a:lnTo>
                    <a:pt x="0" y="664317"/>
                  </a:lnTo>
                  <a:lnTo>
                    <a:pt x="26236" y="664317"/>
                  </a:lnTo>
                  <a:lnTo>
                    <a:pt x="26236" y="646868"/>
                  </a:lnTo>
                  <a:lnTo>
                    <a:pt x="17419" y="646868"/>
                  </a:lnTo>
                  <a:lnTo>
                    <a:pt x="17419" y="17447"/>
                  </a:lnTo>
                  <a:lnTo>
                    <a:pt x="471279" y="17447"/>
                  </a:lnTo>
                  <a:lnTo>
                    <a:pt x="471279" y="26279"/>
                  </a:lnTo>
                  <a:lnTo>
                    <a:pt x="488707" y="26279"/>
                  </a:lnTo>
                  <a:lnTo>
                    <a:pt x="488707" y="0"/>
                  </a:lnTo>
                  <a:close/>
                </a:path>
              </a:pathLst>
            </a:custGeom>
            <a:solidFill>
              <a:srgbClr val="004F6B"/>
            </a:solidFill>
          </p:spPr>
          <p:txBody>
            <a:bodyPr wrap="square" lIns="0" tIns="0" rIns="0" bIns="0" rtlCol="0"/>
            <a:lstStyle/>
            <a:p>
              <a:endParaRPr/>
            </a:p>
          </p:txBody>
        </p:sp>
        <p:sp>
          <p:nvSpPr>
            <p:cNvPr id="22" name="object 22"/>
            <p:cNvSpPr/>
            <p:nvPr/>
          </p:nvSpPr>
          <p:spPr>
            <a:xfrm>
              <a:off x="5097047" y="1913450"/>
              <a:ext cx="488950" cy="664845"/>
            </a:xfrm>
            <a:custGeom>
              <a:avLst/>
              <a:gdLst/>
              <a:ahLst/>
              <a:cxnLst/>
              <a:rect l="l" t="t" r="r" b="b"/>
              <a:pathLst>
                <a:path w="488950" h="664844">
                  <a:moveTo>
                    <a:pt x="0" y="0"/>
                  </a:moveTo>
                  <a:lnTo>
                    <a:pt x="0" y="664317"/>
                  </a:lnTo>
                  <a:lnTo>
                    <a:pt x="26236" y="664317"/>
                  </a:lnTo>
                  <a:lnTo>
                    <a:pt x="26236" y="646868"/>
                  </a:lnTo>
                  <a:lnTo>
                    <a:pt x="17419" y="646868"/>
                  </a:lnTo>
                  <a:lnTo>
                    <a:pt x="17419" y="17447"/>
                  </a:lnTo>
                  <a:lnTo>
                    <a:pt x="471279" y="17447"/>
                  </a:lnTo>
                  <a:lnTo>
                    <a:pt x="471279" y="26279"/>
                  </a:lnTo>
                  <a:lnTo>
                    <a:pt x="488707" y="26279"/>
                  </a:lnTo>
                  <a:lnTo>
                    <a:pt x="488707" y="0"/>
                  </a:lnTo>
                  <a:lnTo>
                    <a:pt x="0" y="0"/>
                  </a:lnTo>
                  <a:close/>
                </a:path>
              </a:pathLst>
            </a:custGeom>
            <a:ln w="12538">
              <a:solidFill>
                <a:srgbClr val="004F6B"/>
              </a:solidFill>
            </a:ln>
          </p:spPr>
          <p:txBody>
            <a:bodyPr wrap="square" lIns="0" tIns="0" rIns="0" bIns="0" rtlCol="0"/>
            <a:lstStyle/>
            <a:p>
              <a:endParaRPr/>
            </a:p>
          </p:txBody>
        </p:sp>
        <p:sp>
          <p:nvSpPr>
            <p:cNvPr id="23" name="object 23"/>
            <p:cNvSpPr/>
            <p:nvPr/>
          </p:nvSpPr>
          <p:spPr>
            <a:xfrm>
              <a:off x="5097047" y="1913450"/>
              <a:ext cx="488950" cy="664845"/>
            </a:xfrm>
            <a:custGeom>
              <a:avLst/>
              <a:gdLst/>
              <a:ahLst/>
              <a:cxnLst/>
              <a:rect l="l" t="t" r="r" b="b"/>
              <a:pathLst>
                <a:path w="488950" h="664844">
                  <a:moveTo>
                    <a:pt x="488707" y="0"/>
                  </a:moveTo>
                  <a:lnTo>
                    <a:pt x="0" y="0"/>
                  </a:lnTo>
                  <a:lnTo>
                    <a:pt x="0" y="664317"/>
                  </a:lnTo>
                  <a:lnTo>
                    <a:pt x="26236" y="664317"/>
                  </a:lnTo>
                  <a:lnTo>
                    <a:pt x="26236" y="646868"/>
                  </a:lnTo>
                  <a:lnTo>
                    <a:pt x="17419" y="646868"/>
                  </a:lnTo>
                  <a:lnTo>
                    <a:pt x="17419" y="17447"/>
                  </a:lnTo>
                  <a:lnTo>
                    <a:pt x="471279" y="17447"/>
                  </a:lnTo>
                  <a:lnTo>
                    <a:pt x="471279" y="26279"/>
                  </a:lnTo>
                  <a:lnTo>
                    <a:pt x="488707" y="26279"/>
                  </a:lnTo>
                  <a:lnTo>
                    <a:pt x="488707" y="0"/>
                  </a:lnTo>
                  <a:close/>
                </a:path>
              </a:pathLst>
            </a:custGeom>
            <a:solidFill>
              <a:srgbClr val="004F6B"/>
            </a:solidFill>
          </p:spPr>
          <p:txBody>
            <a:bodyPr wrap="square" lIns="0" tIns="0" rIns="0" bIns="0" rtlCol="0"/>
            <a:lstStyle/>
            <a:p>
              <a:endParaRPr/>
            </a:p>
          </p:txBody>
        </p:sp>
        <p:sp>
          <p:nvSpPr>
            <p:cNvPr id="24" name="object 24"/>
            <p:cNvSpPr/>
            <p:nvPr/>
          </p:nvSpPr>
          <p:spPr>
            <a:xfrm>
              <a:off x="5097047" y="1913450"/>
              <a:ext cx="488950" cy="664845"/>
            </a:xfrm>
            <a:custGeom>
              <a:avLst/>
              <a:gdLst/>
              <a:ahLst/>
              <a:cxnLst/>
              <a:rect l="l" t="t" r="r" b="b"/>
              <a:pathLst>
                <a:path w="488950" h="664844">
                  <a:moveTo>
                    <a:pt x="17419" y="17447"/>
                  </a:moveTo>
                  <a:lnTo>
                    <a:pt x="471279" y="17447"/>
                  </a:lnTo>
                  <a:lnTo>
                    <a:pt x="471279" y="26279"/>
                  </a:lnTo>
                  <a:lnTo>
                    <a:pt x="488707" y="26279"/>
                  </a:lnTo>
                  <a:lnTo>
                    <a:pt x="488707" y="0"/>
                  </a:lnTo>
                  <a:lnTo>
                    <a:pt x="0" y="0"/>
                  </a:lnTo>
                  <a:lnTo>
                    <a:pt x="0" y="664317"/>
                  </a:lnTo>
                  <a:lnTo>
                    <a:pt x="26236" y="664317"/>
                  </a:lnTo>
                  <a:lnTo>
                    <a:pt x="26236" y="646868"/>
                  </a:lnTo>
                  <a:lnTo>
                    <a:pt x="17419" y="646868"/>
                  </a:lnTo>
                  <a:lnTo>
                    <a:pt x="17419" y="17447"/>
                  </a:lnTo>
                  <a:close/>
                </a:path>
              </a:pathLst>
            </a:custGeom>
            <a:ln w="12538">
              <a:solidFill>
                <a:srgbClr val="004F6B"/>
              </a:solidFill>
            </a:ln>
          </p:spPr>
          <p:txBody>
            <a:bodyPr wrap="square" lIns="0" tIns="0" rIns="0" bIns="0" rtlCol="0"/>
            <a:lstStyle/>
            <a:p>
              <a:endParaRPr/>
            </a:p>
          </p:txBody>
        </p:sp>
        <p:sp>
          <p:nvSpPr>
            <p:cNvPr id="25" name="object 25"/>
            <p:cNvSpPr/>
            <p:nvPr/>
          </p:nvSpPr>
          <p:spPr>
            <a:xfrm>
              <a:off x="5184358" y="2018359"/>
              <a:ext cx="192405" cy="17780"/>
            </a:xfrm>
            <a:custGeom>
              <a:avLst/>
              <a:gdLst/>
              <a:ahLst/>
              <a:cxnLst/>
              <a:rect l="l" t="t" r="r" b="b"/>
              <a:pathLst>
                <a:path w="192404" h="17780">
                  <a:moveTo>
                    <a:pt x="192042" y="0"/>
                  </a:moveTo>
                  <a:lnTo>
                    <a:pt x="0" y="0"/>
                  </a:lnTo>
                  <a:lnTo>
                    <a:pt x="0" y="17447"/>
                  </a:lnTo>
                  <a:lnTo>
                    <a:pt x="192042" y="17447"/>
                  </a:lnTo>
                  <a:lnTo>
                    <a:pt x="192042" y="0"/>
                  </a:lnTo>
                  <a:close/>
                </a:path>
              </a:pathLst>
            </a:custGeom>
            <a:solidFill>
              <a:srgbClr val="004F6B"/>
            </a:solidFill>
          </p:spPr>
          <p:txBody>
            <a:bodyPr wrap="square" lIns="0" tIns="0" rIns="0" bIns="0" rtlCol="0"/>
            <a:lstStyle/>
            <a:p>
              <a:endParaRPr/>
            </a:p>
          </p:txBody>
        </p:sp>
        <p:sp>
          <p:nvSpPr>
            <p:cNvPr id="26" name="object 26"/>
            <p:cNvSpPr/>
            <p:nvPr/>
          </p:nvSpPr>
          <p:spPr>
            <a:xfrm>
              <a:off x="5184358" y="2018359"/>
              <a:ext cx="192405" cy="17780"/>
            </a:xfrm>
            <a:custGeom>
              <a:avLst/>
              <a:gdLst/>
              <a:ahLst/>
              <a:cxnLst/>
              <a:rect l="l" t="t" r="r" b="b"/>
              <a:pathLst>
                <a:path w="192404" h="17780">
                  <a:moveTo>
                    <a:pt x="0" y="0"/>
                  </a:moveTo>
                  <a:lnTo>
                    <a:pt x="192042" y="0"/>
                  </a:lnTo>
                  <a:lnTo>
                    <a:pt x="192042" y="17447"/>
                  </a:lnTo>
                  <a:lnTo>
                    <a:pt x="0" y="17447"/>
                  </a:lnTo>
                  <a:lnTo>
                    <a:pt x="0" y="0"/>
                  </a:lnTo>
                  <a:close/>
                </a:path>
              </a:pathLst>
            </a:custGeom>
            <a:ln w="12551">
              <a:solidFill>
                <a:srgbClr val="004F6B"/>
              </a:solidFill>
            </a:ln>
          </p:spPr>
          <p:txBody>
            <a:bodyPr wrap="square" lIns="0" tIns="0" rIns="0" bIns="0" rtlCol="0"/>
            <a:lstStyle/>
            <a:p>
              <a:endParaRPr/>
            </a:p>
          </p:txBody>
        </p:sp>
        <p:sp>
          <p:nvSpPr>
            <p:cNvPr id="27" name="object 27"/>
            <p:cNvSpPr/>
            <p:nvPr/>
          </p:nvSpPr>
          <p:spPr>
            <a:xfrm>
              <a:off x="5184358" y="2018359"/>
              <a:ext cx="192405" cy="17780"/>
            </a:xfrm>
            <a:custGeom>
              <a:avLst/>
              <a:gdLst/>
              <a:ahLst/>
              <a:cxnLst/>
              <a:rect l="l" t="t" r="r" b="b"/>
              <a:pathLst>
                <a:path w="192404" h="17780">
                  <a:moveTo>
                    <a:pt x="192042" y="0"/>
                  </a:moveTo>
                  <a:lnTo>
                    <a:pt x="0" y="0"/>
                  </a:lnTo>
                  <a:lnTo>
                    <a:pt x="0" y="17447"/>
                  </a:lnTo>
                  <a:lnTo>
                    <a:pt x="192042" y="17447"/>
                  </a:lnTo>
                  <a:lnTo>
                    <a:pt x="192042" y="0"/>
                  </a:lnTo>
                  <a:close/>
                </a:path>
              </a:pathLst>
            </a:custGeom>
            <a:solidFill>
              <a:srgbClr val="004F6B"/>
            </a:solidFill>
          </p:spPr>
          <p:txBody>
            <a:bodyPr wrap="square" lIns="0" tIns="0" rIns="0" bIns="0" rtlCol="0"/>
            <a:lstStyle/>
            <a:p>
              <a:endParaRPr/>
            </a:p>
          </p:txBody>
        </p:sp>
        <p:sp>
          <p:nvSpPr>
            <p:cNvPr id="28" name="object 28"/>
            <p:cNvSpPr/>
            <p:nvPr/>
          </p:nvSpPr>
          <p:spPr>
            <a:xfrm>
              <a:off x="5184358" y="2018359"/>
              <a:ext cx="192405" cy="17780"/>
            </a:xfrm>
            <a:custGeom>
              <a:avLst/>
              <a:gdLst/>
              <a:ahLst/>
              <a:cxnLst/>
              <a:rect l="l" t="t" r="r" b="b"/>
              <a:pathLst>
                <a:path w="192404" h="17780">
                  <a:moveTo>
                    <a:pt x="0" y="0"/>
                  </a:moveTo>
                  <a:lnTo>
                    <a:pt x="192042" y="0"/>
                  </a:lnTo>
                  <a:lnTo>
                    <a:pt x="192042" y="17447"/>
                  </a:lnTo>
                  <a:lnTo>
                    <a:pt x="0" y="17447"/>
                  </a:lnTo>
                  <a:lnTo>
                    <a:pt x="0" y="0"/>
                  </a:lnTo>
                  <a:close/>
                </a:path>
              </a:pathLst>
            </a:custGeom>
            <a:ln w="12551">
              <a:solidFill>
                <a:srgbClr val="004F6B"/>
              </a:solidFill>
            </a:ln>
          </p:spPr>
          <p:txBody>
            <a:bodyPr wrap="square" lIns="0" tIns="0" rIns="0" bIns="0" rtlCol="0"/>
            <a:lstStyle/>
            <a:p>
              <a:endParaRPr/>
            </a:p>
          </p:txBody>
        </p:sp>
        <p:sp>
          <p:nvSpPr>
            <p:cNvPr id="29" name="object 29"/>
            <p:cNvSpPr/>
            <p:nvPr/>
          </p:nvSpPr>
          <p:spPr>
            <a:xfrm>
              <a:off x="5184359" y="2053361"/>
              <a:ext cx="192405" cy="17780"/>
            </a:xfrm>
            <a:custGeom>
              <a:avLst/>
              <a:gdLst/>
              <a:ahLst/>
              <a:cxnLst/>
              <a:rect l="l" t="t" r="r" b="b"/>
              <a:pathLst>
                <a:path w="192404" h="17780">
                  <a:moveTo>
                    <a:pt x="192042" y="0"/>
                  </a:moveTo>
                  <a:lnTo>
                    <a:pt x="0" y="0"/>
                  </a:lnTo>
                  <a:lnTo>
                    <a:pt x="0" y="17447"/>
                  </a:lnTo>
                  <a:lnTo>
                    <a:pt x="192042" y="17447"/>
                  </a:lnTo>
                  <a:lnTo>
                    <a:pt x="192042" y="0"/>
                  </a:lnTo>
                  <a:close/>
                </a:path>
              </a:pathLst>
            </a:custGeom>
            <a:solidFill>
              <a:srgbClr val="004F6B"/>
            </a:solidFill>
          </p:spPr>
          <p:txBody>
            <a:bodyPr wrap="square" lIns="0" tIns="0" rIns="0" bIns="0" rtlCol="0"/>
            <a:lstStyle/>
            <a:p>
              <a:endParaRPr/>
            </a:p>
          </p:txBody>
        </p:sp>
        <p:sp>
          <p:nvSpPr>
            <p:cNvPr id="30" name="object 30"/>
            <p:cNvSpPr/>
            <p:nvPr/>
          </p:nvSpPr>
          <p:spPr>
            <a:xfrm>
              <a:off x="5184359" y="2053361"/>
              <a:ext cx="192405" cy="17780"/>
            </a:xfrm>
            <a:custGeom>
              <a:avLst/>
              <a:gdLst/>
              <a:ahLst/>
              <a:cxnLst/>
              <a:rect l="l" t="t" r="r" b="b"/>
              <a:pathLst>
                <a:path w="192404" h="17780">
                  <a:moveTo>
                    <a:pt x="0" y="0"/>
                  </a:moveTo>
                  <a:lnTo>
                    <a:pt x="192042" y="0"/>
                  </a:lnTo>
                  <a:lnTo>
                    <a:pt x="192042" y="17447"/>
                  </a:lnTo>
                  <a:lnTo>
                    <a:pt x="0" y="17447"/>
                  </a:lnTo>
                  <a:lnTo>
                    <a:pt x="0" y="0"/>
                  </a:lnTo>
                  <a:close/>
                </a:path>
              </a:pathLst>
            </a:custGeom>
            <a:ln w="12551">
              <a:solidFill>
                <a:srgbClr val="004F6B"/>
              </a:solidFill>
            </a:ln>
          </p:spPr>
          <p:txBody>
            <a:bodyPr wrap="square" lIns="0" tIns="0" rIns="0" bIns="0" rtlCol="0"/>
            <a:lstStyle/>
            <a:p>
              <a:endParaRPr/>
            </a:p>
          </p:txBody>
        </p:sp>
        <p:sp>
          <p:nvSpPr>
            <p:cNvPr id="31" name="object 31"/>
            <p:cNvSpPr/>
            <p:nvPr/>
          </p:nvSpPr>
          <p:spPr>
            <a:xfrm>
              <a:off x="5184359" y="2053361"/>
              <a:ext cx="192405" cy="17780"/>
            </a:xfrm>
            <a:custGeom>
              <a:avLst/>
              <a:gdLst/>
              <a:ahLst/>
              <a:cxnLst/>
              <a:rect l="l" t="t" r="r" b="b"/>
              <a:pathLst>
                <a:path w="192404" h="17780">
                  <a:moveTo>
                    <a:pt x="192042" y="0"/>
                  </a:moveTo>
                  <a:lnTo>
                    <a:pt x="0" y="0"/>
                  </a:lnTo>
                  <a:lnTo>
                    <a:pt x="0" y="17447"/>
                  </a:lnTo>
                  <a:lnTo>
                    <a:pt x="192042" y="17447"/>
                  </a:lnTo>
                  <a:lnTo>
                    <a:pt x="192042" y="0"/>
                  </a:lnTo>
                  <a:close/>
                </a:path>
              </a:pathLst>
            </a:custGeom>
            <a:solidFill>
              <a:srgbClr val="004F6B"/>
            </a:solidFill>
          </p:spPr>
          <p:txBody>
            <a:bodyPr wrap="square" lIns="0" tIns="0" rIns="0" bIns="0" rtlCol="0"/>
            <a:lstStyle/>
            <a:p>
              <a:endParaRPr/>
            </a:p>
          </p:txBody>
        </p:sp>
        <p:sp>
          <p:nvSpPr>
            <p:cNvPr id="32" name="object 32"/>
            <p:cNvSpPr/>
            <p:nvPr/>
          </p:nvSpPr>
          <p:spPr>
            <a:xfrm>
              <a:off x="5184359" y="2053361"/>
              <a:ext cx="192405" cy="17780"/>
            </a:xfrm>
            <a:custGeom>
              <a:avLst/>
              <a:gdLst/>
              <a:ahLst/>
              <a:cxnLst/>
              <a:rect l="l" t="t" r="r" b="b"/>
              <a:pathLst>
                <a:path w="192404" h="17780">
                  <a:moveTo>
                    <a:pt x="0" y="0"/>
                  </a:moveTo>
                  <a:lnTo>
                    <a:pt x="192042" y="0"/>
                  </a:lnTo>
                  <a:lnTo>
                    <a:pt x="192042" y="17447"/>
                  </a:lnTo>
                  <a:lnTo>
                    <a:pt x="0" y="17447"/>
                  </a:lnTo>
                  <a:lnTo>
                    <a:pt x="0" y="0"/>
                  </a:lnTo>
                  <a:close/>
                </a:path>
              </a:pathLst>
            </a:custGeom>
            <a:ln w="12551">
              <a:solidFill>
                <a:srgbClr val="004F6B"/>
              </a:solidFill>
            </a:ln>
          </p:spPr>
          <p:txBody>
            <a:bodyPr wrap="square" lIns="0" tIns="0" rIns="0" bIns="0" rtlCol="0"/>
            <a:lstStyle/>
            <a:p>
              <a:endParaRPr/>
            </a:p>
          </p:txBody>
        </p:sp>
        <p:sp>
          <p:nvSpPr>
            <p:cNvPr id="33" name="object 33"/>
            <p:cNvSpPr/>
            <p:nvPr/>
          </p:nvSpPr>
          <p:spPr>
            <a:xfrm>
              <a:off x="5271559" y="2140706"/>
              <a:ext cx="297180" cy="17780"/>
            </a:xfrm>
            <a:custGeom>
              <a:avLst/>
              <a:gdLst/>
              <a:ahLst/>
              <a:cxnLst/>
              <a:rect l="l" t="t" r="r" b="b"/>
              <a:pathLst>
                <a:path w="297179" h="17780">
                  <a:moveTo>
                    <a:pt x="296661" y="0"/>
                  </a:moveTo>
                  <a:lnTo>
                    <a:pt x="0" y="0"/>
                  </a:lnTo>
                  <a:lnTo>
                    <a:pt x="0" y="17447"/>
                  </a:lnTo>
                  <a:lnTo>
                    <a:pt x="296661" y="17447"/>
                  </a:lnTo>
                  <a:lnTo>
                    <a:pt x="296661" y="0"/>
                  </a:lnTo>
                  <a:close/>
                </a:path>
              </a:pathLst>
            </a:custGeom>
            <a:solidFill>
              <a:srgbClr val="004F6B"/>
            </a:solidFill>
          </p:spPr>
          <p:txBody>
            <a:bodyPr wrap="square" lIns="0" tIns="0" rIns="0" bIns="0" rtlCol="0"/>
            <a:lstStyle/>
            <a:p>
              <a:endParaRPr/>
            </a:p>
          </p:txBody>
        </p:sp>
        <p:sp>
          <p:nvSpPr>
            <p:cNvPr id="34" name="object 34"/>
            <p:cNvSpPr/>
            <p:nvPr/>
          </p:nvSpPr>
          <p:spPr>
            <a:xfrm>
              <a:off x="5271559" y="2140706"/>
              <a:ext cx="297180" cy="17780"/>
            </a:xfrm>
            <a:custGeom>
              <a:avLst/>
              <a:gdLst/>
              <a:ahLst/>
              <a:cxnLst/>
              <a:rect l="l" t="t" r="r" b="b"/>
              <a:pathLst>
                <a:path w="297179" h="17780">
                  <a:moveTo>
                    <a:pt x="0" y="0"/>
                  </a:moveTo>
                  <a:lnTo>
                    <a:pt x="296661" y="0"/>
                  </a:lnTo>
                  <a:lnTo>
                    <a:pt x="296661" y="17447"/>
                  </a:lnTo>
                  <a:lnTo>
                    <a:pt x="0" y="17447"/>
                  </a:lnTo>
                  <a:lnTo>
                    <a:pt x="0" y="0"/>
                  </a:lnTo>
                  <a:close/>
                </a:path>
              </a:pathLst>
            </a:custGeom>
            <a:ln w="12551">
              <a:solidFill>
                <a:srgbClr val="004F6B"/>
              </a:solidFill>
            </a:ln>
          </p:spPr>
          <p:txBody>
            <a:bodyPr wrap="square" lIns="0" tIns="0" rIns="0" bIns="0" rtlCol="0"/>
            <a:lstStyle/>
            <a:p>
              <a:endParaRPr/>
            </a:p>
          </p:txBody>
        </p:sp>
        <p:sp>
          <p:nvSpPr>
            <p:cNvPr id="35" name="object 35"/>
            <p:cNvSpPr/>
            <p:nvPr/>
          </p:nvSpPr>
          <p:spPr>
            <a:xfrm>
              <a:off x="5271559" y="2140706"/>
              <a:ext cx="297180" cy="17780"/>
            </a:xfrm>
            <a:custGeom>
              <a:avLst/>
              <a:gdLst/>
              <a:ahLst/>
              <a:cxnLst/>
              <a:rect l="l" t="t" r="r" b="b"/>
              <a:pathLst>
                <a:path w="297179" h="17780">
                  <a:moveTo>
                    <a:pt x="296661" y="0"/>
                  </a:moveTo>
                  <a:lnTo>
                    <a:pt x="0" y="0"/>
                  </a:lnTo>
                  <a:lnTo>
                    <a:pt x="0" y="17447"/>
                  </a:lnTo>
                  <a:lnTo>
                    <a:pt x="296661" y="17447"/>
                  </a:lnTo>
                  <a:lnTo>
                    <a:pt x="296661" y="0"/>
                  </a:lnTo>
                  <a:close/>
                </a:path>
              </a:pathLst>
            </a:custGeom>
            <a:solidFill>
              <a:srgbClr val="004F6B"/>
            </a:solidFill>
          </p:spPr>
          <p:txBody>
            <a:bodyPr wrap="square" lIns="0" tIns="0" rIns="0" bIns="0" rtlCol="0"/>
            <a:lstStyle/>
            <a:p>
              <a:endParaRPr/>
            </a:p>
          </p:txBody>
        </p:sp>
        <p:sp>
          <p:nvSpPr>
            <p:cNvPr id="36" name="object 36"/>
            <p:cNvSpPr/>
            <p:nvPr/>
          </p:nvSpPr>
          <p:spPr>
            <a:xfrm>
              <a:off x="5271559" y="2140706"/>
              <a:ext cx="297180" cy="17780"/>
            </a:xfrm>
            <a:custGeom>
              <a:avLst/>
              <a:gdLst/>
              <a:ahLst/>
              <a:cxnLst/>
              <a:rect l="l" t="t" r="r" b="b"/>
              <a:pathLst>
                <a:path w="297179" h="17780">
                  <a:moveTo>
                    <a:pt x="0" y="0"/>
                  </a:moveTo>
                  <a:lnTo>
                    <a:pt x="296661" y="0"/>
                  </a:lnTo>
                  <a:lnTo>
                    <a:pt x="296661" y="17447"/>
                  </a:lnTo>
                  <a:lnTo>
                    <a:pt x="0" y="17447"/>
                  </a:lnTo>
                  <a:lnTo>
                    <a:pt x="0" y="0"/>
                  </a:lnTo>
                  <a:close/>
                </a:path>
              </a:pathLst>
            </a:custGeom>
            <a:ln w="12551">
              <a:solidFill>
                <a:srgbClr val="004F6B"/>
              </a:solidFill>
            </a:ln>
          </p:spPr>
          <p:txBody>
            <a:bodyPr wrap="square" lIns="0" tIns="0" rIns="0" bIns="0" rtlCol="0"/>
            <a:lstStyle/>
            <a:p>
              <a:endParaRPr/>
            </a:p>
          </p:txBody>
        </p:sp>
        <p:sp>
          <p:nvSpPr>
            <p:cNvPr id="37" name="object 37"/>
            <p:cNvSpPr/>
            <p:nvPr/>
          </p:nvSpPr>
          <p:spPr>
            <a:xfrm>
              <a:off x="5178088" y="2099540"/>
              <a:ext cx="82323" cy="82438"/>
            </a:xfrm>
            <a:prstGeom prst="rect">
              <a:avLst/>
            </a:prstGeom>
            <a:blipFill>
              <a:blip r:embed="rId3" cstate="print"/>
              <a:stretch>
                <a:fillRect/>
              </a:stretch>
            </a:blipFill>
          </p:spPr>
          <p:txBody>
            <a:bodyPr wrap="square" lIns="0" tIns="0" rIns="0" bIns="0" rtlCol="0"/>
            <a:lstStyle/>
            <a:p>
              <a:endParaRPr/>
            </a:p>
          </p:txBody>
        </p:sp>
        <p:sp>
          <p:nvSpPr>
            <p:cNvPr id="38" name="object 38"/>
            <p:cNvSpPr/>
            <p:nvPr/>
          </p:nvSpPr>
          <p:spPr>
            <a:xfrm>
              <a:off x="5178088" y="2204439"/>
              <a:ext cx="82323" cy="82447"/>
            </a:xfrm>
            <a:prstGeom prst="rect">
              <a:avLst/>
            </a:prstGeom>
            <a:blipFill>
              <a:blip r:embed="rId4" cstate="print"/>
              <a:stretch>
                <a:fillRect/>
              </a:stretch>
            </a:blipFill>
          </p:spPr>
          <p:txBody>
            <a:bodyPr wrap="square" lIns="0" tIns="0" rIns="0" bIns="0" rtlCol="0"/>
            <a:lstStyle/>
            <a:p>
              <a:endParaRPr/>
            </a:p>
          </p:txBody>
        </p:sp>
        <p:sp>
          <p:nvSpPr>
            <p:cNvPr id="39" name="object 39"/>
            <p:cNvSpPr/>
            <p:nvPr/>
          </p:nvSpPr>
          <p:spPr>
            <a:xfrm>
              <a:off x="5178088" y="2309348"/>
              <a:ext cx="82323" cy="82438"/>
            </a:xfrm>
            <a:prstGeom prst="rect">
              <a:avLst/>
            </a:prstGeom>
            <a:blipFill>
              <a:blip r:embed="rId3" cstate="print"/>
              <a:stretch>
                <a:fillRect/>
              </a:stretch>
            </a:blipFill>
          </p:spPr>
          <p:txBody>
            <a:bodyPr wrap="square" lIns="0" tIns="0" rIns="0" bIns="0" rtlCol="0"/>
            <a:lstStyle/>
            <a:p>
              <a:endParaRPr/>
            </a:p>
          </p:txBody>
        </p:sp>
        <p:sp>
          <p:nvSpPr>
            <p:cNvPr id="40" name="object 40"/>
            <p:cNvSpPr/>
            <p:nvPr/>
          </p:nvSpPr>
          <p:spPr>
            <a:xfrm>
              <a:off x="5184359" y="2437965"/>
              <a:ext cx="384175" cy="17780"/>
            </a:xfrm>
            <a:custGeom>
              <a:avLst/>
              <a:gdLst/>
              <a:ahLst/>
              <a:cxnLst/>
              <a:rect l="l" t="t" r="r" b="b"/>
              <a:pathLst>
                <a:path w="384175" h="17780">
                  <a:moveTo>
                    <a:pt x="383968" y="0"/>
                  </a:moveTo>
                  <a:lnTo>
                    <a:pt x="0" y="0"/>
                  </a:lnTo>
                  <a:lnTo>
                    <a:pt x="0" y="17447"/>
                  </a:lnTo>
                  <a:lnTo>
                    <a:pt x="383968" y="17447"/>
                  </a:lnTo>
                  <a:lnTo>
                    <a:pt x="383968" y="0"/>
                  </a:lnTo>
                  <a:close/>
                </a:path>
              </a:pathLst>
            </a:custGeom>
            <a:solidFill>
              <a:srgbClr val="004F6B"/>
            </a:solidFill>
          </p:spPr>
          <p:txBody>
            <a:bodyPr wrap="square" lIns="0" tIns="0" rIns="0" bIns="0" rtlCol="0"/>
            <a:lstStyle/>
            <a:p>
              <a:endParaRPr/>
            </a:p>
          </p:txBody>
        </p:sp>
        <p:sp>
          <p:nvSpPr>
            <p:cNvPr id="41" name="object 41"/>
            <p:cNvSpPr/>
            <p:nvPr/>
          </p:nvSpPr>
          <p:spPr>
            <a:xfrm>
              <a:off x="5184359" y="2437965"/>
              <a:ext cx="384175" cy="17780"/>
            </a:xfrm>
            <a:custGeom>
              <a:avLst/>
              <a:gdLst/>
              <a:ahLst/>
              <a:cxnLst/>
              <a:rect l="l" t="t" r="r" b="b"/>
              <a:pathLst>
                <a:path w="384175" h="17780">
                  <a:moveTo>
                    <a:pt x="0" y="0"/>
                  </a:moveTo>
                  <a:lnTo>
                    <a:pt x="383968" y="0"/>
                  </a:lnTo>
                  <a:lnTo>
                    <a:pt x="383968" y="17447"/>
                  </a:lnTo>
                  <a:lnTo>
                    <a:pt x="0" y="17447"/>
                  </a:lnTo>
                  <a:lnTo>
                    <a:pt x="0" y="0"/>
                  </a:lnTo>
                  <a:close/>
                </a:path>
              </a:pathLst>
            </a:custGeom>
            <a:ln w="12552">
              <a:solidFill>
                <a:srgbClr val="004F6B"/>
              </a:solidFill>
            </a:ln>
          </p:spPr>
          <p:txBody>
            <a:bodyPr wrap="square" lIns="0" tIns="0" rIns="0" bIns="0" rtlCol="0"/>
            <a:lstStyle/>
            <a:p>
              <a:endParaRPr/>
            </a:p>
          </p:txBody>
        </p:sp>
        <p:sp>
          <p:nvSpPr>
            <p:cNvPr id="42" name="object 42"/>
            <p:cNvSpPr/>
            <p:nvPr/>
          </p:nvSpPr>
          <p:spPr>
            <a:xfrm>
              <a:off x="5184359" y="2437965"/>
              <a:ext cx="384175" cy="17780"/>
            </a:xfrm>
            <a:custGeom>
              <a:avLst/>
              <a:gdLst/>
              <a:ahLst/>
              <a:cxnLst/>
              <a:rect l="l" t="t" r="r" b="b"/>
              <a:pathLst>
                <a:path w="384175" h="17780">
                  <a:moveTo>
                    <a:pt x="383968" y="0"/>
                  </a:moveTo>
                  <a:lnTo>
                    <a:pt x="0" y="0"/>
                  </a:lnTo>
                  <a:lnTo>
                    <a:pt x="0" y="17447"/>
                  </a:lnTo>
                  <a:lnTo>
                    <a:pt x="383968" y="17447"/>
                  </a:lnTo>
                  <a:lnTo>
                    <a:pt x="383968" y="0"/>
                  </a:lnTo>
                  <a:close/>
                </a:path>
              </a:pathLst>
            </a:custGeom>
            <a:solidFill>
              <a:srgbClr val="004F6B"/>
            </a:solidFill>
          </p:spPr>
          <p:txBody>
            <a:bodyPr wrap="square" lIns="0" tIns="0" rIns="0" bIns="0" rtlCol="0"/>
            <a:lstStyle/>
            <a:p>
              <a:endParaRPr/>
            </a:p>
          </p:txBody>
        </p:sp>
        <p:sp>
          <p:nvSpPr>
            <p:cNvPr id="43" name="object 43"/>
            <p:cNvSpPr/>
            <p:nvPr/>
          </p:nvSpPr>
          <p:spPr>
            <a:xfrm>
              <a:off x="5184359" y="2437965"/>
              <a:ext cx="384175" cy="17780"/>
            </a:xfrm>
            <a:custGeom>
              <a:avLst/>
              <a:gdLst/>
              <a:ahLst/>
              <a:cxnLst/>
              <a:rect l="l" t="t" r="r" b="b"/>
              <a:pathLst>
                <a:path w="384175" h="17780">
                  <a:moveTo>
                    <a:pt x="0" y="0"/>
                  </a:moveTo>
                  <a:lnTo>
                    <a:pt x="383968" y="0"/>
                  </a:lnTo>
                  <a:lnTo>
                    <a:pt x="383968" y="17447"/>
                  </a:lnTo>
                  <a:lnTo>
                    <a:pt x="0" y="17447"/>
                  </a:lnTo>
                  <a:lnTo>
                    <a:pt x="0" y="0"/>
                  </a:lnTo>
                  <a:close/>
                </a:path>
              </a:pathLst>
            </a:custGeom>
            <a:ln w="12552">
              <a:solidFill>
                <a:srgbClr val="004F6B"/>
              </a:solidFill>
            </a:ln>
          </p:spPr>
          <p:txBody>
            <a:bodyPr wrap="square" lIns="0" tIns="0" rIns="0" bIns="0" rtlCol="0"/>
            <a:lstStyle/>
            <a:p>
              <a:endParaRPr/>
            </a:p>
          </p:txBody>
        </p:sp>
        <p:sp>
          <p:nvSpPr>
            <p:cNvPr id="44" name="object 44"/>
            <p:cNvSpPr/>
            <p:nvPr/>
          </p:nvSpPr>
          <p:spPr>
            <a:xfrm>
              <a:off x="5184359" y="2490424"/>
              <a:ext cx="244475" cy="17780"/>
            </a:xfrm>
            <a:custGeom>
              <a:avLst/>
              <a:gdLst/>
              <a:ahLst/>
              <a:cxnLst/>
              <a:rect l="l" t="t" r="r" b="b"/>
              <a:pathLst>
                <a:path w="244475" h="17780">
                  <a:moveTo>
                    <a:pt x="244298" y="0"/>
                  </a:moveTo>
                  <a:lnTo>
                    <a:pt x="0" y="0"/>
                  </a:lnTo>
                  <a:lnTo>
                    <a:pt x="0" y="17447"/>
                  </a:lnTo>
                  <a:lnTo>
                    <a:pt x="244298" y="17447"/>
                  </a:lnTo>
                  <a:lnTo>
                    <a:pt x="244298" y="0"/>
                  </a:lnTo>
                  <a:close/>
                </a:path>
              </a:pathLst>
            </a:custGeom>
            <a:solidFill>
              <a:srgbClr val="004F6B"/>
            </a:solidFill>
          </p:spPr>
          <p:txBody>
            <a:bodyPr wrap="square" lIns="0" tIns="0" rIns="0" bIns="0" rtlCol="0"/>
            <a:lstStyle/>
            <a:p>
              <a:endParaRPr/>
            </a:p>
          </p:txBody>
        </p:sp>
        <p:sp>
          <p:nvSpPr>
            <p:cNvPr id="45" name="object 45"/>
            <p:cNvSpPr/>
            <p:nvPr/>
          </p:nvSpPr>
          <p:spPr>
            <a:xfrm>
              <a:off x="5184359" y="2490424"/>
              <a:ext cx="244475" cy="17780"/>
            </a:xfrm>
            <a:custGeom>
              <a:avLst/>
              <a:gdLst/>
              <a:ahLst/>
              <a:cxnLst/>
              <a:rect l="l" t="t" r="r" b="b"/>
              <a:pathLst>
                <a:path w="244475" h="17780">
                  <a:moveTo>
                    <a:pt x="0" y="0"/>
                  </a:moveTo>
                  <a:lnTo>
                    <a:pt x="244298" y="0"/>
                  </a:lnTo>
                  <a:lnTo>
                    <a:pt x="244298" y="17447"/>
                  </a:lnTo>
                  <a:lnTo>
                    <a:pt x="0" y="17447"/>
                  </a:lnTo>
                  <a:lnTo>
                    <a:pt x="0" y="0"/>
                  </a:lnTo>
                  <a:close/>
                </a:path>
              </a:pathLst>
            </a:custGeom>
            <a:ln w="12551">
              <a:solidFill>
                <a:srgbClr val="004F6B"/>
              </a:solidFill>
            </a:ln>
          </p:spPr>
          <p:txBody>
            <a:bodyPr wrap="square" lIns="0" tIns="0" rIns="0" bIns="0" rtlCol="0"/>
            <a:lstStyle/>
            <a:p>
              <a:endParaRPr/>
            </a:p>
          </p:txBody>
        </p:sp>
        <p:sp>
          <p:nvSpPr>
            <p:cNvPr id="46" name="object 46"/>
            <p:cNvSpPr/>
            <p:nvPr/>
          </p:nvSpPr>
          <p:spPr>
            <a:xfrm>
              <a:off x="5184359" y="2490424"/>
              <a:ext cx="244475" cy="17780"/>
            </a:xfrm>
            <a:custGeom>
              <a:avLst/>
              <a:gdLst/>
              <a:ahLst/>
              <a:cxnLst/>
              <a:rect l="l" t="t" r="r" b="b"/>
              <a:pathLst>
                <a:path w="244475" h="17780">
                  <a:moveTo>
                    <a:pt x="244298" y="0"/>
                  </a:moveTo>
                  <a:lnTo>
                    <a:pt x="0" y="0"/>
                  </a:lnTo>
                  <a:lnTo>
                    <a:pt x="0" y="17447"/>
                  </a:lnTo>
                  <a:lnTo>
                    <a:pt x="244298" y="17447"/>
                  </a:lnTo>
                  <a:lnTo>
                    <a:pt x="244298" y="0"/>
                  </a:lnTo>
                  <a:close/>
                </a:path>
              </a:pathLst>
            </a:custGeom>
            <a:solidFill>
              <a:srgbClr val="004F6B"/>
            </a:solidFill>
          </p:spPr>
          <p:txBody>
            <a:bodyPr wrap="square" lIns="0" tIns="0" rIns="0" bIns="0" rtlCol="0"/>
            <a:lstStyle/>
            <a:p>
              <a:endParaRPr/>
            </a:p>
          </p:txBody>
        </p:sp>
        <p:sp>
          <p:nvSpPr>
            <p:cNvPr id="47" name="object 47"/>
            <p:cNvSpPr/>
            <p:nvPr/>
          </p:nvSpPr>
          <p:spPr>
            <a:xfrm>
              <a:off x="5184359" y="2490424"/>
              <a:ext cx="244475" cy="17780"/>
            </a:xfrm>
            <a:custGeom>
              <a:avLst/>
              <a:gdLst/>
              <a:ahLst/>
              <a:cxnLst/>
              <a:rect l="l" t="t" r="r" b="b"/>
              <a:pathLst>
                <a:path w="244475" h="17780">
                  <a:moveTo>
                    <a:pt x="0" y="0"/>
                  </a:moveTo>
                  <a:lnTo>
                    <a:pt x="244298" y="0"/>
                  </a:lnTo>
                  <a:lnTo>
                    <a:pt x="244298" y="17447"/>
                  </a:lnTo>
                  <a:lnTo>
                    <a:pt x="0" y="17447"/>
                  </a:lnTo>
                  <a:lnTo>
                    <a:pt x="0" y="0"/>
                  </a:lnTo>
                  <a:close/>
                </a:path>
              </a:pathLst>
            </a:custGeom>
            <a:ln w="12551">
              <a:solidFill>
                <a:srgbClr val="004F6B"/>
              </a:solidFill>
            </a:ln>
          </p:spPr>
          <p:txBody>
            <a:bodyPr wrap="square" lIns="0" tIns="0" rIns="0" bIns="0" rtlCol="0"/>
            <a:lstStyle/>
            <a:p>
              <a:endParaRPr/>
            </a:p>
          </p:txBody>
        </p:sp>
        <p:sp>
          <p:nvSpPr>
            <p:cNvPr id="48" name="object 48"/>
            <p:cNvSpPr/>
            <p:nvPr/>
          </p:nvSpPr>
          <p:spPr>
            <a:xfrm>
              <a:off x="5271559" y="2350513"/>
              <a:ext cx="166370" cy="17780"/>
            </a:xfrm>
            <a:custGeom>
              <a:avLst/>
              <a:gdLst/>
              <a:ahLst/>
              <a:cxnLst/>
              <a:rect l="l" t="t" r="r" b="b"/>
              <a:pathLst>
                <a:path w="166370" h="17780">
                  <a:moveTo>
                    <a:pt x="166344" y="0"/>
                  </a:moveTo>
                  <a:lnTo>
                    <a:pt x="0" y="0"/>
                  </a:lnTo>
                  <a:lnTo>
                    <a:pt x="0" y="17447"/>
                  </a:lnTo>
                  <a:lnTo>
                    <a:pt x="166344" y="17447"/>
                  </a:lnTo>
                  <a:lnTo>
                    <a:pt x="166344" y="0"/>
                  </a:lnTo>
                  <a:close/>
                </a:path>
              </a:pathLst>
            </a:custGeom>
            <a:solidFill>
              <a:srgbClr val="004F6B"/>
            </a:solidFill>
          </p:spPr>
          <p:txBody>
            <a:bodyPr wrap="square" lIns="0" tIns="0" rIns="0" bIns="0" rtlCol="0"/>
            <a:lstStyle/>
            <a:p>
              <a:endParaRPr/>
            </a:p>
          </p:txBody>
        </p:sp>
        <p:sp>
          <p:nvSpPr>
            <p:cNvPr id="49" name="object 49"/>
            <p:cNvSpPr/>
            <p:nvPr/>
          </p:nvSpPr>
          <p:spPr>
            <a:xfrm>
              <a:off x="5271559" y="2350513"/>
              <a:ext cx="166370" cy="17780"/>
            </a:xfrm>
            <a:custGeom>
              <a:avLst/>
              <a:gdLst/>
              <a:ahLst/>
              <a:cxnLst/>
              <a:rect l="l" t="t" r="r" b="b"/>
              <a:pathLst>
                <a:path w="166370" h="17780">
                  <a:moveTo>
                    <a:pt x="0" y="0"/>
                  </a:moveTo>
                  <a:lnTo>
                    <a:pt x="166344" y="0"/>
                  </a:lnTo>
                  <a:lnTo>
                    <a:pt x="166344" y="17447"/>
                  </a:lnTo>
                  <a:lnTo>
                    <a:pt x="0" y="17447"/>
                  </a:lnTo>
                  <a:lnTo>
                    <a:pt x="0" y="0"/>
                  </a:lnTo>
                  <a:close/>
                </a:path>
              </a:pathLst>
            </a:custGeom>
            <a:ln w="12551">
              <a:solidFill>
                <a:srgbClr val="004F6B"/>
              </a:solidFill>
            </a:ln>
          </p:spPr>
          <p:txBody>
            <a:bodyPr wrap="square" lIns="0" tIns="0" rIns="0" bIns="0" rtlCol="0"/>
            <a:lstStyle/>
            <a:p>
              <a:endParaRPr/>
            </a:p>
          </p:txBody>
        </p:sp>
        <p:sp>
          <p:nvSpPr>
            <p:cNvPr id="50" name="object 50"/>
            <p:cNvSpPr/>
            <p:nvPr/>
          </p:nvSpPr>
          <p:spPr>
            <a:xfrm>
              <a:off x="5271559" y="2350513"/>
              <a:ext cx="166370" cy="17780"/>
            </a:xfrm>
            <a:custGeom>
              <a:avLst/>
              <a:gdLst/>
              <a:ahLst/>
              <a:cxnLst/>
              <a:rect l="l" t="t" r="r" b="b"/>
              <a:pathLst>
                <a:path w="166370" h="17780">
                  <a:moveTo>
                    <a:pt x="166344" y="0"/>
                  </a:moveTo>
                  <a:lnTo>
                    <a:pt x="0" y="0"/>
                  </a:lnTo>
                  <a:lnTo>
                    <a:pt x="0" y="17447"/>
                  </a:lnTo>
                  <a:lnTo>
                    <a:pt x="166344" y="17447"/>
                  </a:lnTo>
                  <a:lnTo>
                    <a:pt x="166344" y="0"/>
                  </a:lnTo>
                  <a:close/>
                </a:path>
              </a:pathLst>
            </a:custGeom>
            <a:solidFill>
              <a:srgbClr val="004F6B"/>
            </a:solidFill>
          </p:spPr>
          <p:txBody>
            <a:bodyPr wrap="square" lIns="0" tIns="0" rIns="0" bIns="0" rtlCol="0"/>
            <a:lstStyle/>
            <a:p>
              <a:endParaRPr/>
            </a:p>
          </p:txBody>
        </p:sp>
        <p:sp>
          <p:nvSpPr>
            <p:cNvPr id="51" name="object 51"/>
            <p:cNvSpPr/>
            <p:nvPr/>
          </p:nvSpPr>
          <p:spPr>
            <a:xfrm>
              <a:off x="5271559" y="2350513"/>
              <a:ext cx="166370" cy="17780"/>
            </a:xfrm>
            <a:custGeom>
              <a:avLst/>
              <a:gdLst/>
              <a:ahLst/>
              <a:cxnLst/>
              <a:rect l="l" t="t" r="r" b="b"/>
              <a:pathLst>
                <a:path w="166370" h="17780">
                  <a:moveTo>
                    <a:pt x="0" y="0"/>
                  </a:moveTo>
                  <a:lnTo>
                    <a:pt x="166344" y="0"/>
                  </a:lnTo>
                  <a:lnTo>
                    <a:pt x="166344" y="17447"/>
                  </a:lnTo>
                  <a:lnTo>
                    <a:pt x="0" y="17447"/>
                  </a:lnTo>
                  <a:lnTo>
                    <a:pt x="0" y="0"/>
                  </a:lnTo>
                  <a:close/>
                </a:path>
              </a:pathLst>
            </a:custGeom>
            <a:ln w="12551">
              <a:solidFill>
                <a:srgbClr val="004F6B"/>
              </a:solidFill>
            </a:ln>
          </p:spPr>
          <p:txBody>
            <a:bodyPr wrap="square" lIns="0" tIns="0" rIns="0" bIns="0" rtlCol="0"/>
            <a:lstStyle/>
            <a:p>
              <a:endParaRPr/>
            </a:p>
          </p:txBody>
        </p:sp>
        <p:sp>
          <p:nvSpPr>
            <p:cNvPr id="52" name="object 52"/>
            <p:cNvSpPr/>
            <p:nvPr/>
          </p:nvSpPr>
          <p:spPr>
            <a:xfrm>
              <a:off x="5541448" y="2350514"/>
              <a:ext cx="27305" cy="17780"/>
            </a:xfrm>
            <a:custGeom>
              <a:avLst/>
              <a:gdLst/>
              <a:ahLst/>
              <a:cxnLst/>
              <a:rect l="l" t="t" r="r" b="b"/>
              <a:pathLst>
                <a:path w="27304" h="17780">
                  <a:moveTo>
                    <a:pt x="26879" y="0"/>
                  </a:moveTo>
                  <a:lnTo>
                    <a:pt x="17525" y="0"/>
                  </a:lnTo>
                  <a:lnTo>
                    <a:pt x="0" y="17447"/>
                  </a:lnTo>
                  <a:lnTo>
                    <a:pt x="26879" y="17447"/>
                  </a:lnTo>
                  <a:lnTo>
                    <a:pt x="26879" y="0"/>
                  </a:lnTo>
                  <a:close/>
                </a:path>
              </a:pathLst>
            </a:custGeom>
            <a:solidFill>
              <a:srgbClr val="004F6B"/>
            </a:solidFill>
          </p:spPr>
          <p:txBody>
            <a:bodyPr wrap="square" lIns="0" tIns="0" rIns="0" bIns="0" rtlCol="0"/>
            <a:lstStyle/>
            <a:p>
              <a:endParaRPr/>
            </a:p>
          </p:txBody>
        </p:sp>
        <p:sp>
          <p:nvSpPr>
            <p:cNvPr id="53" name="object 53"/>
            <p:cNvSpPr/>
            <p:nvPr/>
          </p:nvSpPr>
          <p:spPr>
            <a:xfrm>
              <a:off x="5541448" y="2350514"/>
              <a:ext cx="27305" cy="17780"/>
            </a:xfrm>
            <a:custGeom>
              <a:avLst/>
              <a:gdLst/>
              <a:ahLst/>
              <a:cxnLst/>
              <a:rect l="l" t="t" r="r" b="b"/>
              <a:pathLst>
                <a:path w="27304" h="17780">
                  <a:moveTo>
                    <a:pt x="26879" y="0"/>
                  </a:moveTo>
                  <a:lnTo>
                    <a:pt x="17525" y="0"/>
                  </a:lnTo>
                  <a:lnTo>
                    <a:pt x="0" y="17447"/>
                  </a:lnTo>
                  <a:lnTo>
                    <a:pt x="26879" y="17447"/>
                  </a:lnTo>
                  <a:lnTo>
                    <a:pt x="26879" y="0"/>
                  </a:lnTo>
                  <a:close/>
                </a:path>
              </a:pathLst>
            </a:custGeom>
            <a:ln w="12545">
              <a:solidFill>
                <a:srgbClr val="004F6B"/>
              </a:solidFill>
            </a:ln>
          </p:spPr>
          <p:txBody>
            <a:bodyPr wrap="square" lIns="0" tIns="0" rIns="0" bIns="0" rtlCol="0"/>
            <a:lstStyle/>
            <a:p>
              <a:endParaRPr/>
            </a:p>
          </p:txBody>
        </p:sp>
        <p:sp>
          <p:nvSpPr>
            <p:cNvPr id="54" name="object 54"/>
            <p:cNvSpPr/>
            <p:nvPr/>
          </p:nvSpPr>
          <p:spPr>
            <a:xfrm>
              <a:off x="5541448" y="2350514"/>
              <a:ext cx="27305" cy="17780"/>
            </a:xfrm>
            <a:custGeom>
              <a:avLst/>
              <a:gdLst/>
              <a:ahLst/>
              <a:cxnLst/>
              <a:rect l="l" t="t" r="r" b="b"/>
              <a:pathLst>
                <a:path w="27304" h="17780">
                  <a:moveTo>
                    <a:pt x="26879" y="0"/>
                  </a:moveTo>
                  <a:lnTo>
                    <a:pt x="17525" y="0"/>
                  </a:lnTo>
                  <a:lnTo>
                    <a:pt x="0" y="17447"/>
                  </a:lnTo>
                  <a:lnTo>
                    <a:pt x="26879" y="17447"/>
                  </a:lnTo>
                  <a:lnTo>
                    <a:pt x="26879" y="0"/>
                  </a:lnTo>
                  <a:close/>
                </a:path>
              </a:pathLst>
            </a:custGeom>
            <a:solidFill>
              <a:srgbClr val="004F6B"/>
            </a:solidFill>
          </p:spPr>
          <p:txBody>
            <a:bodyPr wrap="square" lIns="0" tIns="0" rIns="0" bIns="0" rtlCol="0"/>
            <a:lstStyle/>
            <a:p>
              <a:endParaRPr/>
            </a:p>
          </p:txBody>
        </p:sp>
        <p:sp>
          <p:nvSpPr>
            <p:cNvPr id="55" name="object 55"/>
            <p:cNvSpPr/>
            <p:nvPr/>
          </p:nvSpPr>
          <p:spPr>
            <a:xfrm>
              <a:off x="5541448" y="2350514"/>
              <a:ext cx="27305" cy="17780"/>
            </a:xfrm>
            <a:custGeom>
              <a:avLst/>
              <a:gdLst/>
              <a:ahLst/>
              <a:cxnLst/>
              <a:rect l="l" t="t" r="r" b="b"/>
              <a:pathLst>
                <a:path w="27304" h="17780">
                  <a:moveTo>
                    <a:pt x="26879" y="0"/>
                  </a:moveTo>
                  <a:lnTo>
                    <a:pt x="17525" y="0"/>
                  </a:lnTo>
                  <a:lnTo>
                    <a:pt x="0" y="17447"/>
                  </a:lnTo>
                  <a:lnTo>
                    <a:pt x="26879" y="17447"/>
                  </a:lnTo>
                  <a:lnTo>
                    <a:pt x="26879" y="0"/>
                  </a:lnTo>
                  <a:close/>
                </a:path>
              </a:pathLst>
            </a:custGeom>
            <a:ln w="12545">
              <a:solidFill>
                <a:srgbClr val="004F6B"/>
              </a:solidFill>
            </a:ln>
          </p:spPr>
          <p:txBody>
            <a:bodyPr wrap="square" lIns="0" tIns="0" rIns="0" bIns="0" rtlCol="0"/>
            <a:lstStyle/>
            <a:p>
              <a:endParaRPr/>
            </a:p>
          </p:txBody>
        </p:sp>
        <p:sp>
          <p:nvSpPr>
            <p:cNvPr id="56" name="object 56"/>
            <p:cNvSpPr/>
            <p:nvPr/>
          </p:nvSpPr>
          <p:spPr>
            <a:xfrm>
              <a:off x="5271559" y="2245614"/>
              <a:ext cx="269240" cy="17780"/>
            </a:xfrm>
            <a:custGeom>
              <a:avLst/>
              <a:gdLst/>
              <a:ahLst/>
              <a:cxnLst/>
              <a:rect l="l" t="t" r="r" b="b"/>
              <a:pathLst>
                <a:path w="269239" h="17780">
                  <a:moveTo>
                    <a:pt x="268707" y="0"/>
                  </a:moveTo>
                  <a:lnTo>
                    <a:pt x="0" y="0"/>
                  </a:lnTo>
                  <a:lnTo>
                    <a:pt x="0" y="17447"/>
                  </a:lnTo>
                  <a:lnTo>
                    <a:pt x="251181" y="17447"/>
                  </a:lnTo>
                  <a:lnTo>
                    <a:pt x="268707" y="0"/>
                  </a:lnTo>
                  <a:close/>
                </a:path>
              </a:pathLst>
            </a:custGeom>
            <a:solidFill>
              <a:srgbClr val="004F6B"/>
            </a:solidFill>
          </p:spPr>
          <p:txBody>
            <a:bodyPr wrap="square" lIns="0" tIns="0" rIns="0" bIns="0" rtlCol="0"/>
            <a:lstStyle/>
            <a:p>
              <a:endParaRPr/>
            </a:p>
          </p:txBody>
        </p:sp>
        <p:sp>
          <p:nvSpPr>
            <p:cNvPr id="57" name="object 57"/>
            <p:cNvSpPr/>
            <p:nvPr/>
          </p:nvSpPr>
          <p:spPr>
            <a:xfrm>
              <a:off x="5265283" y="2239338"/>
              <a:ext cx="281305" cy="30480"/>
            </a:xfrm>
            <a:custGeom>
              <a:avLst/>
              <a:gdLst/>
              <a:ahLst/>
              <a:cxnLst/>
              <a:rect l="l" t="t" r="r" b="b"/>
              <a:pathLst>
                <a:path w="281304" h="30480">
                  <a:moveTo>
                    <a:pt x="0" y="29999"/>
                  </a:moveTo>
                  <a:lnTo>
                    <a:pt x="281259" y="29999"/>
                  </a:lnTo>
                  <a:lnTo>
                    <a:pt x="281259" y="0"/>
                  </a:lnTo>
                  <a:lnTo>
                    <a:pt x="0" y="0"/>
                  </a:lnTo>
                  <a:lnTo>
                    <a:pt x="0" y="29999"/>
                  </a:lnTo>
                  <a:close/>
                </a:path>
              </a:pathLst>
            </a:custGeom>
            <a:solidFill>
              <a:srgbClr val="004F6B"/>
            </a:solidFill>
          </p:spPr>
          <p:txBody>
            <a:bodyPr wrap="square" lIns="0" tIns="0" rIns="0" bIns="0" rtlCol="0"/>
            <a:lstStyle/>
            <a:p>
              <a:endParaRPr/>
            </a:p>
          </p:txBody>
        </p:sp>
        <p:sp>
          <p:nvSpPr>
            <p:cNvPr id="58" name="object 58"/>
            <p:cNvSpPr/>
            <p:nvPr/>
          </p:nvSpPr>
          <p:spPr>
            <a:xfrm>
              <a:off x="5271559" y="2245614"/>
              <a:ext cx="269240" cy="17780"/>
            </a:xfrm>
            <a:custGeom>
              <a:avLst/>
              <a:gdLst/>
              <a:ahLst/>
              <a:cxnLst/>
              <a:rect l="l" t="t" r="r" b="b"/>
              <a:pathLst>
                <a:path w="269239" h="17780">
                  <a:moveTo>
                    <a:pt x="268707" y="0"/>
                  </a:moveTo>
                  <a:lnTo>
                    <a:pt x="0" y="0"/>
                  </a:lnTo>
                  <a:lnTo>
                    <a:pt x="0" y="17447"/>
                  </a:lnTo>
                  <a:lnTo>
                    <a:pt x="251181" y="17447"/>
                  </a:lnTo>
                  <a:lnTo>
                    <a:pt x="268707" y="0"/>
                  </a:lnTo>
                  <a:close/>
                </a:path>
              </a:pathLst>
            </a:custGeom>
            <a:solidFill>
              <a:srgbClr val="004F6B"/>
            </a:solidFill>
          </p:spPr>
          <p:txBody>
            <a:bodyPr wrap="square" lIns="0" tIns="0" rIns="0" bIns="0" rtlCol="0"/>
            <a:lstStyle/>
            <a:p>
              <a:endParaRPr/>
            </a:p>
          </p:txBody>
        </p:sp>
        <p:sp>
          <p:nvSpPr>
            <p:cNvPr id="59" name="object 59"/>
            <p:cNvSpPr/>
            <p:nvPr/>
          </p:nvSpPr>
          <p:spPr>
            <a:xfrm>
              <a:off x="5265283" y="2239338"/>
              <a:ext cx="281305" cy="30480"/>
            </a:xfrm>
            <a:custGeom>
              <a:avLst/>
              <a:gdLst/>
              <a:ahLst/>
              <a:cxnLst/>
              <a:rect l="l" t="t" r="r" b="b"/>
              <a:pathLst>
                <a:path w="281304" h="30480">
                  <a:moveTo>
                    <a:pt x="0" y="29999"/>
                  </a:moveTo>
                  <a:lnTo>
                    <a:pt x="281259" y="29999"/>
                  </a:lnTo>
                  <a:lnTo>
                    <a:pt x="281259" y="0"/>
                  </a:lnTo>
                  <a:lnTo>
                    <a:pt x="0" y="0"/>
                  </a:lnTo>
                  <a:lnTo>
                    <a:pt x="0" y="29999"/>
                  </a:lnTo>
                  <a:close/>
                </a:path>
              </a:pathLst>
            </a:custGeom>
            <a:solidFill>
              <a:srgbClr val="004F6B"/>
            </a:solidFill>
          </p:spPr>
          <p:txBody>
            <a:bodyPr wrap="square" lIns="0" tIns="0" rIns="0" bIns="0" rtlCol="0"/>
            <a:lstStyle/>
            <a:p>
              <a:endParaRPr/>
            </a:p>
          </p:txBody>
        </p:sp>
        <p:sp>
          <p:nvSpPr>
            <p:cNvPr id="60" name="object 60"/>
            <p:cNvSpPr/>
            <p:nvPr/>
          </p:nvSpPr>
          <p:spPr>
            <a:xfrm>
              <a:off x="5131994" y="1948453"/>
              <a:ext cx="488950" cy="664845"/>
            </a:xfrm>
            <a:custGeom>
              <a:avLst/>
              <a:gdLst/>
              <a:ahLst/>
              <a:cxnLst/>
              <a:rect l="l" t="t" r="r" b="b"/>
              <a:pathLst>
                <a:path w="488950" h="664844">
                  <a:moveTo>
                    <a:pt x="488705" y="0"/>
                  </a:moveTo>
                  <a:lnTo>
                    <a:pt x="0" y="0"/>
                  </a:lnTo>
                  <a:lnTo>
                    <a:pt x="0" y="664317"/>
                  </a:lnTo>
                  <a:lnTo>
                    <a:pt x="488705" y="664318"/>
                  </a:lnTo>
                  <a:lnTo>
                    <a:pt x="488705" y="340242"/>
                  </a:lnTo>
                  <a:lnTo>
                    <a:pt x="471179" y="357689"/>
                  </a:lnTo>
                  <a:lnTo>
                    <a:pt x="471179" y="646870"/>
                  </a:lnTo>
                  <a:lnTo>
                    <a:pt x="17418" y="646869"/>
                  </a:lnTo>
                  <a:lnTo>
                    <a:pt x="17418" y="17447"/>
                  </a:lnTo>
                  <a:lnTo>
                    <a:pt x="471179" y="17447"/>
                  </a:lnTo>
                  <a:lnTo>
                    <a:pt x="471179" y="234150"/>
                  </a:lnTo>
                  <a:lnTo>
                    <a:pt x="488705" y="216702"/>
                  </a:lnTo>
                  <a:lnTo>
                    <a:pt x="488705" y="0"/>
                  </a:lnTo>
                  <a:close/>
                </a:path>
              </a:pathLst>
            </a:custGeom>
            <a:solidFill>
              <a:srgbClr val="004F6B"/>
            </a:solidFill>
          </p:spPr>
          <p:txBody>
            <a:bodyPr wrap="square" lIns="0" tIns="0" rIns="0" bIns="0" rtlCol="0"/>
            <a:lstStyle/>
            <a:p>
              <a:endParaRPr/>
            </a:p>
          </p:txBody>
        </p:sp>
        <p:sp>
          <p:nvSpPr>
            <p:cNvPr id="61" name="object 61"/>
            <p:cNvSpPr/>
            <p:nvPr/>
          </p:nvSpPr>
          <p:spPr>
            <a:xfrm>
              <a:off x="5131994" y="1948453"/>
              <a:ext cx="488950" cy="664845"/>
            </a:xfrm>
            <a:custGeom>
              <a:avLst/>
              <a:gdLst/>
              <a:ahLst/>
              <a:cxnLst/>
              <a:rect l="l" t="t" r="r" b="b"/>
              <a:pathLst>
                <a:path w="488950" h="664844">
                  <a:moveTo>
                    <a:pt x="0" y="0"/>
                  </a:moveTo>
                  <a:lnTo>
                    <a:pt x="0" y="664317"/>
                  </a:lnTo>
                  <a:lnTo>
                    <a:pt x="488705" y="664318"/>
                  </a:lnTo>
                  <a:lnTo>
                    <a:pt x="488705" y="340242"/>
                  </a:lnTo>
                  <a:lnTo>
                    <a:pt x="471179" y="357689"/>
                  </a:lnTo>
                  <a:lnTo>
                    <a:pt x="471179" y="646870"/>
                  </a:lnTo>
                  <a:lnTo>
                    <a:pt x="17418" y="646869"/>
                  </a:lnTo>
                  <a:lnTo>
                    <a:pt x="17418" y="17447"/>
                  </a:lnTo>
                  <a:lnTo>
                    <a:pt x="471179" y="17447"/>
                  </a:lnTo>
                  <a:lnTo>
                    <a:pt x="471179" y="234150"/>
                  </a:lnTo>
                  <a:lnTo>
                    <a:pt x="488705" y="216702"/>
                  </a:lnTo>
                  <a:lnTo>
                    <a:pt x="488705" y="0"/>
                  </a:lnTo>
                  <a:lnTo>
                    <a:pt x="0" y="0"/>
                  </a:lnTo>
                  <a:close/>
                </a:path>
              </a:pathLst>
            </a:custGeom>
            <a:ln w="12538">
              <a:solidFill>
                <a:srgbClr val="004F6B"/>
              </a:solidFill>
            </a:ln>
          </p:spPr>
          <p:txBody>
            <a:bodyPr wrap="square" lIns="0" tIns="0" rIns="0" bIns="0" rtlCol="0"/>
            <a:lstStyle/>
            <a:p>
              <a:endParaRPr/>
            </a:p>
          </p:txBody>
        </p:sp>
        <p:sp>
          <p:nvSpPr>
            <p:cNvPr id="62" name="object 62"/>
            <p:cNvSpPr/>
            <p:nvPr/>
          </p:nvSpPr>
          <p:spPr>
            <a:xfrm>
              <a:off x="5131994" y="1948453"/>
              <a:ext cx="488950" cy="664845"/>
            </a:xfrm>
            <a:custGeom>
              <a:avLst/>
              <a:gdLst/>
              <a:ahLst/>
              <a:cxnLst/>
              <a:rect l="l" t="t" r="r" b="b"/>
              <a:pathLst>
                <a:path w="488950" h="664844">
                  <a:moveTo>
                    <a:pt x="488705" y="0"/>
                  </a:moveTo>
                  <a:lnTo>
                    <a:pt x="0" y="0"/>
                  </a:lnTo>
                  <a:lnTo>
                    <a:pt x="0" y="664317"/>
                  </a:lnTo>
                  <a:lnTo>
                    <a:pt x="488705" y="664318"/>
                  </a:lnTo>
                  <a:lnTo>
                    <a:pt x="488705" y="340242"/>
                  </a:lnTo>
                  <a:lnTo>
                    <a:pt x="471179" y="357689"/>
                  </a:lnTo>
                  <a:lnTo>
                    <a:pt x="471179" y="646762"/>
                  </a:lnTo>
                  <a:lnTo>
                    <a:pt x="17418" y="646762"/>
                  </a:lnTo>
                  <a:lnTo>
                    <a:pt x="17418" y="17447"/>
                  </a:lnTo>
                  <a:lnTo>
                    <a:pt x="471179" y="17447"/>
                  </a:lnTo>
                  <a:lnTo>
                    <a:pt x="471179" y="234150"/>
                  </a:lnTo>
                  <a:lnTo>
                    <a:pt x="488705" y="216702"/>
                  </a:lnTo>
                  <a:lnTo>
                    <a:pt x="488705" y="0"/>
                  </a:lnTo>
                  <a:close/>
                </a:path>
              </a:pathLst>
            </a:custGeom>
            <a:solidFill>
              <a:srgbClr val="004F6B"/>
            </a:solidFill>
          </p:spPr>
          <p:txBody>
            <a:bodyPr wrap="square" lIns="0" tIns="0" rIns="0" bIns="0" rtlCol="0"/>
            <a:lstStyle/>
            <a:p>
              <a:endParaRPr/>
            </a:p>
          </p:txBody>
        </p:sp>
        <p:sp>
          <p:nvSpPr>
            <p:cNvPr id="63" name="object 63"/>
            <p:cNvSpPr/>
            <p:nvPr/>
          </p:nvSpPr>
          <p:spPr>
            <a:xfrm>
              <a:off x="5131994" y="1948453"/>
              <a:ext cx="488950" cy="664845"/>
            </a:xfrm>
            <a:custGeom>
              <a:avLst/>
              <a:gdLst/>
              <a:ahLst/>
              <a:cxnLst/>
              <a:rect l="l" t="t" r="r" b="b"/>
              <a:pathLst>
                <a:path w="488950" h="664844">
                  <a:moveTo>
                    <a:pt x="471179" y="646762"/>
                  </a:moveTo>
                  <a:lnTo>
                    <a:pt x="17418" y="646762"/>
                  </a:lnTo>
                  <a:lnTo>
                    <a:pt x="17418" y="17447"/>
                  </a:lnTo>
                  <a:lnTo>
                    <a:pt x="471179" y="17447"/>
                  </a:lnTo>
                  <a:lnTo>
                    <a:pt x="471179" y="234150"/>
                  </a:lnTo>
                  <a:lnTo>
                    <a:pt x="488705" y="216702"/>
                  </a:lnTo>
                  <a:lnTo>
                    <a:pt x="488705" y="0"/>
                  </a:lnTo>
                  <a:lnTo>
                    <a:pt x="0" y="0"/>
                  </a:lnTo>
                  <a:lnTo>
                    <a:pt x="0" y="664317"/>
                  </a:lnTo>
                  <a:lnTo>
                    <a:pt x="488705" y="664318"/>
                  </a:lnTo>
                  <a:lnTo>
                    <a:pt x="488705" y="340242"/>
                  </a:lnTo>
                  <a:lnTo>
                    <a:pt x="471179" y="357689"/>
                  </a:lnTo>
                  <a:lnTo>
                    <a:pt x="471179" y="646762"/>
                  </a:lnTo>
                  <a:close/>
                </a:path>
              </a:pathLst>
            </a:custGeom>
            <a:ln w="12538">
              <a:solidFill>
                <a:srgbClr val="004F6B"/>
              </a:solidFill>
            </a:ln>
          </p:spPr>
          <p:txBody>
            <a:bodyPr wrap="square" lIns="0" tIns="0" rIns="0" bIns="0" rtlCol="0"/>
            <a:lstStyle/>
            <a:p>
              <a:endParaRPr/>
            </a:p>
          </p:txBody>
        </p:sp>
        <p:sp>
          <p:nvSpPr>
            <p:cNvPr id="64" name="object 64"/>
            <p:cNvSpPr/>
            <p:nvPr/>
          </p:nvSpPr>
          <p:spPr>
            <a:xfrm>
              <a:off x="5446612" y="2052039"/>
              <a:ext cx="348615" cy="349250"/>
            </a:xfrm>
            <a:custGeom>
              <a:avLst/>
              <a:gdLst/>
              <a:ahLst/>
              <a:cxnLst/>
              <a:rect l="l" t="t" r="r" b="b"/>
              <a:pathLst>
                <a:path w="348614" h="349250">
                  <a:moveTo>
                    <a:pt x="313599" y="0"/>
                  </a:moveTo>
                  <a:lnTo>
                    <a:pt x="300473" y="2565"/>
                  </a:lnTo>
                  <a:lnTo>
                    <a:pt x="288918" y="10261"/>
                  </a:lnTo>
                  <a:lnTo>
                    <a:pt x="0" y="299657"/>
                  </a:lnTo>
                  <a:lnTo>
                    <a:pt x="0" y="349094"/>
                  </a:lnTo>
                  <a:lnTo>
                    <a:pt x="49355" y="349095"/>
                  </a:lnTo>
                  <a:lnTo>
                    <a:pt x="66451" y="331970"/>
                  </a:lnTo>
                  <a:lnTo>
                    <a:pt x="17418" y="331970"/>
                  </a:lnTo>
                  <a:lnTo>
                    <a:pt x="17418" y="306875"/>
                  </a:lnTo>
                  <a:lnTo>
                    <a:pt x="128490" y="195619"/>
                  </a:lnTo>
                  <a:lnTo>
                    <a:pt x="153127" y="195619"/>
                  </a:lnTo>
                  <a:lnTo>
                    <a:pt x="140968" y="183013"/>
                  </a:lnTo>
                  <a:lnTo>
                    <a:pt x="301503" y="22212"/>
                  </a:lnTo>
                  <a:lnTo>
                    <a:pt x="307258" y="18394"/>
                  </a:lnTo>
                  <a:lnTo>
                    <a:pt x="313828" y="17122"/>
                  </a:lnTo>
                  <a:lnTo>
                    <a:pt x="342809" y="17122"/>
                  </a:lnTo>
                  <a:lnTo>
                    <a:pt x="338273" y="10261"/>
                  </a:lnTo>
                  <a:lnTo>
                    <a:pt x="326724" y="2565"/>
                  </a:lnTo>
                  <a:lnTo>
                    <a:pt x="313599" y="0"/>
                  </a:lnTo>
                  <a:close/>
                </a:path>
                <a:path w="348614" h="349250">
                  <a:moveTo>
                    <a:pt x="153127" y="195619"/>
                  </a:moveTo>
                  <a:lnTo>
                    <a:pt x="128490" y="195619"/>
                  </a:lnTo>
                  <a:lnTo>
                    <a:pt x="153007" y="220391"/>
                  </a:lnTo>
                  <a:lnTo>
                    <a:pt x="42042" y="331970"/>
                  </a:lnTo>
                  <a:lnTo>
                    <a:pt x="66451" y="331970"/>
                  </a:lnTo>
                  <a:lnTo>
                    <a:pt x="189786" y="208431"/>
                  </a:lnTo>
                  <a:lnTo>
                    <a:pt x="165484" y="208431"/>
                  </a:lnTo>
                  <a:lnTo>
                    <a:pt x="153127" y="195619"/>
                  </a:lnTo>
                  <a:close/>
                </a:path>
                <a:path w="348614" h="349250">
                  <a:moveTo>
                    <a:pt x="342809" y="17122"/>
                  </a:moveTo>
                  <a:lnTo>
                    <a:pt x="313828" y="17122"/>
                  </a:lnTo>
                  <a:lnTo>
                    <a:pt x="320419" y="18394"/>
                  </a:lnTo>
                  <a:lnTo>
                    <a:pt x="326234" y="22212"/>
                  </a:lnTo>
                  <a:lnTo>
                    <a:pt x="330046" y="28022"/>
                  </a:lnTo>
                  <a:lnTo>
                    <a:pt x="331316" y="34598"/>
                  </a:lnTo>
                  <a:lnTo>
                    <a:pt x="330046" y="41175"/>
                  </a:lnTo>
                  <a:lnTo>
                    <a:pt x="326234" y="46985"/>
                  </a:lnTo>
                  <a:lnTo>
                    <a:pt x="326234" y="47630"/>
                  </a:lnTo>
                  <a:lnTo>
                    <a:pt x="326020" y="47630"/>
                  </a:lnTo>
                  <a:lnTo>
                    <a:pt x="165484" y="208431"/>
                  </a:lnTo>
                  <a:lnTo>
                    <a:pt x="189786" y="208431"/>
                  </a:lnTo>
                  <a:lnTo>
                    <a:pt x="338381" y="59590"/>
                  </a:lnTo>
                  <a:lnTo>
                    <a:pt x="345987" y="48035"/>
                  </a:lnTo>
                  <a:lnTo>
                    <a:pt x="348491" y="34926"/>
                  </a:lnTo>
                  <a:lnTo>
                    <a:pt x="345913" y="21817"/>
                  </a:lnTo>
                  <a:lnTo>
                    <a:pt x="342809" y="17122"/>
                  </a:lnTo>
                  <a:close/>
                </a:path>
              </a:pathLst>
            </a:custGeom>
            <a:solidFill>
              <a:srgbClr val="004F6B"/>
            </a:solidFill>
          </p:spPr>
          <p:txBody>
            <a:bodyPr wrap="square" lIns="0" tIns="0" rIns="0" bIns="0" rtlCol="0"/>
            <a:lstStyle/>
            <a:p>
              <a:endParaRPr/>
            </a:p>
          </p:txBody>
        </p:sp>
        <p:sp>
          <p:nvSpPr>
            <p:cNvPr id="65" name="object 65"/>
            <p:cNvSpPr/>
            <p:nvPr/>
          </p:nvSpPr>
          <p:spPr>
            <a:xfrm>
              <a:off x="5457760" y="2062891"/>
              <a:ext cx="326439" cy="327389"/>
            </a:xfrm>
            <a:prstGeom prst="rect">
              <a:avLst/>
            </a:prstGeom>
            <a:blipFill>
              <a:blip r:embed="rId5" cstate="print"/>
              <a:stretch>
                <a:fillRect/>
              </a:stretch>
            </a:blipFill>
          </p:spPr>
          <p:txBody>
            <a:bodyPr wrap="square" lIns="0" tIns="0" rIns="0" bIns="0" rtlCol="0"/>
            <a:lstStyle/>
            <a:p>
              <a:endParaRPr/>
            </a:p>
          </p:txBody>
        </p:sp>
        <p:sp>
          <p:nvSpPr>
            <p:cNvPr id="66" name="object 66"/>
            <p:cNvSpPr/>
            <p:nvPr/>
          </p:nvSpPr>
          <p:spPr>
            <a:xfrm>
              <a:off x="5446612" y="2052039"/>
              <a:ext cx="348615" cy="349250"/>
            </a:xfrm>
            <a:custGeom>
              <a:avLst/>
              <a:gdLst/>
              <a:ahLst/>
              <a:cxnLst/>
              <a:rect l="l" t="t" r="r" b="b"/>
              <a:pathLst>
                <a:path w="348614" h="349250">
                  <a:moveTo>
                    <a:pt x="338273" y="10261"/>
                  </a:moveTo>
                  <a:lnTo>
                    <a:pt x="326724" y="2565"/>
                  </a:lnTo>
                  <a:lnTo>
                    <a:pt x="313599" y="0"/>
                  </a:lnTo>
                  <a:lnTo>
                    <a:pt x="300473" y="2565"/>
                  </a:lnTo>
                  <a:lnTo>
                    <a:pt x="288918" y="10261"/>
                  </a:lnTo>
                  <a:lnTo>
                    <a:pt x="17418" y="282210"/>
                  </a:lnTo>
                  <a:lnTo>
                    <a:pt x="0" y="299657"/>
                  </a:lnTo>
                  <a:lnTo>
                    <a:pt x="0" y="349094"/>
                  </a:lnTo>
                  <a:lnTo>
                    <a:pt x="49355" y="349095"/>
                  </a:lnTo>
                  <a:lnTo>
                    <a:pt x="66774" y="331647"/>
                  </a:lnTo>
                  <a:lnTo>
                    <a:pt x="165484" y="232773"/>
                  </a:lnTo>
                  <a:lnTo>
                    <a:pt x="177846" y="220391"/>
                  </a:lnTo>
                  <a:lnTo>
                    <a:pt x="338381" y="59590"/>
                  </a:lnTo>
                  <a:lnTo>
                    <a:pt x="345987" y="48035"/>
                  </a:lnTo>
                  <a:lnTo>
                    <a:pt x="348491" y="34926"/>
                  </a:lnTo>
                  <a:lnTo>
                    <a:pt x="345913" y="21817"/>
                  </a:lnTo>
                  <a:lnTo>
                    <a:pt x="338273" y="10261"/>
                  </a:lnTo>
                </a:path>
              </a:pathLst>
            </a:custGeom>
            <a:ln w="12541">
              <a:solidFill>
                <a:srgbClr val="004F6B"/>
              </a:solidFill>
            </a:ln>
          </p:spPr>
          <p:txBody>
            <a:bodyPr wrap="square" lIns="0" tIns="0" rIns="0" bIns="0" rtlCol="0"/>
            <a:lstStyle/>
            <a:p>
              <a:endParaRPr/>
            </a:p>
          </p:txBody>
        </p:sp>
        <p:sp>
          <p:nvSpPr>
            <p:cNvPr id="67" name="object 67"/>
            <p:cNvSpPr/>
            <p:nvPr/>
          </p:nvSpPr>
          <p:spPr>
            <a:xfrm>
              <a:off x="5446612" y="2052039"/>
              <a:ext cx="348615" cy="349250"/>
            </a:xfrm>
            <a:custGeom>
              <a:avLst/>
              <a:gdLst/>
              <a:ahLst/>
              <a:cxnLst/>
              <a:rect l="l" t="t" r="r" b="b"/>
              <a:pathLst>
                <a:path w="348614" h="349250">
                  <a:moveTo>
                    <a:pt x="313599" y="0"/>
                  </a:moveTo>
                  <a:lnTo>
                    <a:pt x="300473" y="2565"/>
                  </a:lnTo>
                  <a:lnTo>
                    <a:pt x="288918" y="10261"/>
                  </a:lnTo>
                  <a:lnTo>
                    <a:pt x="0" y="299657"/>
                  </a:lnTo>
                  <a:lnTo>
                    <a:pt x="0" y="349094"/>
                  </a:lnTo>
                  <a:lnTo>
                    <a:pt x="49355" y="349095"/>
                  </a:lnTo>
                  <a:lnTo>
                    <a:pt x="66451" y="331970"/>
                  </a:lnTo>
                  <a:lnTo>
                    <a:pt x="17418" y="331970"/>
                  </a:lnTo>
                  <a:lnTo>
                    <a:pt x="17418" y="306875"/>
                  </a:lnTo>
                  <a:lnTo>
                    <a:pt x="128490" y="195619"/>
                  </a:lnTo>
                  <a:lnTo>
                    <a:pt x="153127" y="195619"/>
                  </a:lnTo>
                  <a:lnTo>
                    <a:pt x="140968" y="183013"/>
                  </a:lnTo>
                  <a:lnTo>
                    <a:pt x="301503" y="22212"/>
                  </a:lnTo>
                  <a:lnTo>
                    <a:pt x="307258" y="18394"/>
                  </a:lnTo>
                  <a:lnTo>
                    <a:pt x="313828" y="17122"/>
                  </a:lnTo>
                  <a:lnTo>
                    <a:pt x="342809" y="17122"/>
                  </a:lnTo>
                  <a:lnTo>
                    <a:pt x="338273" y="10261"/>
                  </a:lnTo>
                  <a:lnTo>
                    <a:pt x="326724" y="2565"/>
                  </a:lnTo>
                  <a:lnTo>
                    <a:pt x="313599" y="0"/>
                  </a:lnTo>
                  <a:close/>
                </a:path>
                <a:path w="348614" h="349250">
                  <a:moveTo>
                    <a:pt x="153127" y="195619"/>
                  </a:moveTo>
                  <a:lnTo>
                    <a:pt x="128490" y="195619"/>
                  </a:lnTo>
                  <a:lnTo>
                    <a:pt x="153007" y="220391"/>
                  </a:lnTo>
                  <a:lnTo>
                    <a:pt x="42042" y="331970"/>
                  </a:lnTo>
                  <a:lnTo>
                    <a:pt x="66451" y="331970"/>
                  </a:lnTo>
                  <a:lnTo>
                    <a:pt x="189786" y="208431"/>
                  </a:lnTo>
                  <a:lnTo>
                    <a:pt x="165484" y="208431"/>
                  </a:lnTo>
                  <a:lnTo>
                    <a:pt x="153127" y="195619"/>
                  </a:lnTo>
                  <a:close/>
                </a:path>
                <a:path w="348614" h="349250">
                  <a:moveTo>
                    <a:pt x="342809" y="17122"/>
                  </a:moveTo>
                  <a:lnTo>
                    <a:pt x="313828" y="17122"/>
                  </a:lnTo>
                  <a:lnTo>
                    <a:pt x="320419" y="18394"/>
                  </a:lnTo>
                  <a:lnTo>
                    <a:pt x="326234" y="22212"/>
                  </a:lnTo>
                  <a:lnTo>
                    <a:pt x="330046" y="28022"/>
                  </a:lnTo>
                  <a:lnTo>
                    <a:pt x="331316" y="34598"/>
                  </a:lnTo>
                  <a:lnTo>
                    <a:pt x="330046" y="41175"/>
                  </a:lnTo>
                  <a:lnTo>
                    <a:pt x="326234" y="46985"/>
                  </a:lnTo>
                  <a:lnTo>
                    <a:pt x="326234" y="47630"/>
                  </a:lnTo>
                  <a:lnTo>
                    <a:pt x="326020" y="47630"/>
                  </a:lnTo>
                  <a:lnTo>
                    <a:pt x="165484" y="208431"/>
                  </a:lnTo>
                  <a:lnTo>
                    <a:pt x="189786" y="208431"/>
                  </a:lnTo>
                  <a:lnTo>
                    <a:pt x="338381" y="59590"/>
                  </a:lnTo>
                  <a:lnTo>
                    <a:pt x="345987" y="48035"/>
                  </a:lnTo>
                  <a:lnTo>
                    <a:pt x="348491" y="34926"/>
                  </a:lnTo>
                  <a:lnTo>
                    <a:pt x="345913" y="21817"/>
                  </a:lnTo>
                  <a:lnTo>
                    <a:pt x="342809" y="17122"/>
                  </a:lnTo>
                  <a:close/>
                </a:path>
              </a:pathLst>
            </a:custGeom>
            <a:solidFill>
              <a:srgbClr val="004F6B"/>
            </a:solidFill>
          </p:spPr>
          <p:txBody>
            <a:bodyPr wrap="square" lIns="0" tIns="0" rIns="0" bIns="0" rtlCol="0"/>
            <a:lstStyle/>
            <a:p>
              <a:endParaRPr/>
            </a:p>
          </p:txBody>
        </p:sp>
        <p:sp>
          <p:nvSpPr>
            <p:cNvPr id="68" name="object 68"/>
            <p:cNvSpPr/>
            <p:nvPr/>
          </p:nvSpPr>
          <p:spPr>
            <a:xfrm>
              <a:off x="5457760" y="2062891"/>
              <a:ext cx="326439" cy="327389"/>
            </a:xfrm>
            <a:prstGeom prst="rect">
              <a:avLst/>
            </a:prstGeom>
            <a:blipFill>
              <a:blip r:embed="rId5" cstate="print"/>
              <a:stretch>
                <a:fillRect/>
              </a:stretch>
            </a:blipFill>
          </p:spPr>
          <p:txBody>
            <a:bodyPr wrap="square" lIns="0" tIns="0" rIns="0" bIns="0" rtlCol="0"/>
            <a:lstStyle/>
            <a:p>
              <a:endParaRPr/>
            </a:p>
          </p:txBody>
        </p:sp>
        <p:sp>
          <p:nvSpPr>
            <p:cNvPr id="69" name="object 69"/>
            <p:cNvSpPr/>
            <p:nvPr/>
          </p:nvSpPr>
          <p:spPr>
            <a:xfrm>
              <a:off x="5446612" y="2052039"/>
              <a:ext cx="348615" cy="349250"/>
            </a:xfrm>
            <a:custGeom>
              <a:avLst/>
              <a:gdLst/>
              <a:ahLst/>
              <a:cxnLst/>
              <a:rect l="l" t="t" r="r" b="b"/>
              <a:pathLst>
                <a:path w="348614" h="349250">
                  <a:moveTo>
                    <a:pt x="338273" y="10261"/>
                  </a:moveTo>
                  <a:lnTo>
                    <a:pt x="326724" y="2565"/>
                  </a:lnTo>
                  <a:lnTo>
                    <a:pt x="313599" y="0"/>
                  </a:lnTo>
                  <a:lnTo>
                    <a:pt x="300473" y="2565"/>
                  </a:lnTo>
                  <a:lnTo>
                    <a:pt x="288918" y="10261"/>
                  </a:lnTo>
                  <a:lnTo>
                    <a:pt x="17418" y="282210"/>
                  </a:lnTo>
                  <a:lnTo>
                    <a:pt x="0" y="299657"/>
                  </a:lnTo>
                  <a:lnTo>
                    <a:pt x="0" y="349094"/>
                  </a:lnTo>
                  <a:lnTo>
                    <a:pt x="49355" y="349095"/>
                  </a:lnTo>
                  <a:lnTo>
                    <a:pt x="66774" y="331647"/>
                  </a:lnTo>
                  <a:lnTo>
                    <a:pt x="165484" y="232773"/>
                  </a:lnTo>
                  <a:lnTo>
                    <a:pt x="177846" y="220391"/>
                  </a:lnTo>
                  <a:lnTo>
                    <a:pt x="338381" y="59590"/>
                  </a:lnTo>
                  <a:lnTo>
                    <a:pt x="345987" y="48035"/>
                  </a:lnTo>
                  <a:lnTo>
                    <a:pt x="348491" y="34926"/>
                  </a:lnTo>
                  <a:lnTo>
                    <a:pt x="345913" y="21817"/>
                  </a:lnTo>
                  <a:lnTo>
                    <a:pt x="338273" y="10261"/>
                  </a:lnTo>
                  <a:close/>
                </a:path>
              </a:pathLst>
            </a:custGeom>
            <a:ln w="12541">
              <a:solidFill>
                <a:srgbClr val="004F6B"/>
              </a:solidFill>
            </a:ln>
          </p:spPr>
          <p:txBody>
            <a:bodyPr wrap="square" lIns="0" tIns="0" rIns="0" bIns="0" rtlCol="0"/>
            <a:lstStyle/>
            <a:p>
              <a:endParaRPr/>
            </a:p>
          </p:txBody>
        </p:sp>
        <p:sp>
          <p:nvSpPr>
            <p:cNvPr id="70" name="object 70"/>
            <p:cNvSpPr/>
            <p:nvPr/>
          </p:nvSpPr>
          <p:spPr>
            <a:xfrm>
              <a:off x="2163229" y="3825328"/>
              <a:ext cx="712470" cy="716280"/>
            </a:xfrm>
            <a:custGeom>
              <a:avLst/>
              <a:gdLst/>
              <a:ahLst/>
              <a:cxnLst/>
              <a:rect l="l" t="t" r="r" b="b"/>
              <a:pathLst>
                <a:path w="712469" h="716279">
                  <a:moveTo>
                    <a:pt x="505333" y="485076"/>
                  </a:moveTo>
                  <a:lnTo>
                    <a:pt x="482396" y="485076"/>
                  </a:lnTo>
                  <a:lnTo>
                    <a:pt x="482396" y="508203"/>
                  </a:lnTo>
                  <a:lnTo>
                    <a:pt x="505333" y="508203"/>
                  </a:lnTo>
                  <a:lnTo>
                    <a:pt x="505333" y="485076"/>
                  </a:lnTo>
                  <a:close/>
                </a:path>
                <a:path w="712469" h="716279">
                  <a:moveTo>
                    <a:pt x="551319" y="485076"/>
                  </a:moveTo>
                  <a:lnTo>
                    <a:pt x="528383" y="485076"/>
                  </a:lnTo>
                  <a:lnTo>
                    <a:pt x="528383" y="508203"/>
                  </a:lnTo>
                  <a:lnTo>
                    <a:pt x="551319" y="508203"/>
                  </a:lnTo>
                  <a:lnTo>
                    <a:pt x="551319" y="485076"/>
                  </a:lnTo>
                  <a:close/>
                </a:path>
                <a:path w="712469" h="716279">
                  <a:moveTo>
                    <a:pt x="551319" y="166827"/>
                  </a:moveTo>
                  <a:lnTo>
                    <a:pt x="546227" y="161734"/>
                  </a:lnTo>
                  <a:lnTo>
                    <a:pt x="528383" y="161734"/>
                  </a:lnTo>
                  <a:lnTo>
                    <a:pt x="528383" y="184746"/>
                  </a:lnTo>
                  <a:lnTo>
                    <a:pt x="528383" y="438912"/>
                  </a:lnTo>
                  <a:lnTo>
                    <a:pt x="68935" y="438912"/>
                  </a:lnTo>
                  <a:lnTo>
                    <a:pt x="68935" y="184746"/>
                  </a:lnTo>
                  <a:lnTo>
                    <a:pt x="528383" y="184746"/>
                  </a:lnTo>
                  <a:lnTo>
                    <a:pt x="528383" y="161734"/>
                  </a:lnTo>
                  <a:lnTo>
                    <a:pt x="51079" y="161734"/>
                  </a:lnTo>
                  <a:lnTo>
                    <a:pt x="46101" y="166827"/>
                  </a:lnTo>
                  <a:lnTo>
                    <a:pt x="45999" y="456831"/>
                  </a:lnTo>
                  <a:lnTo>
                    <a:pt x="51193" y="461937"/>
                  </a:lnTo>
                  <a:lnTo>
                    <a:pt x="546227" y="461937"/>
                  </a:lnTo>
                  <a:lnTo>
                    <a:pt x="551218" y="456831"/>
                  </a:lnTo>
                  <a:lnTo>
                    <a:pt x="551319" y="438912"/>
                  </a:lnTo>
                  <a:lnTo>
                    <a:pt x="551319" y="184746"/>
                  </a:lnTo>
                  <a:lnTo>
                    <a:pt x="551319" y="166827"/>
                  </a:lnTo>
                  <a:close/>
                </a:path>
                <a:path w="712469" h="716279">
                  <a:moveTo>
                    <a:pt x="712228" y="23126"/>
                  </a:moveTo>
                  <a:lnTo>
                    <a:pt x="712114" y="5207"/>
                  </a:lnTo>
                  <a:lnTo>
                    <a:pt x="707034" y="0"/>
                  </a:lnTo>
                  <a:lnTo>
                    <a:pt x="689063" y="0"/>
                  </a:lnTo>
                  <a:lnTo>
                    <a:pt x="689063" y="23126"/>
                  </a:lnTo>
                  <a:lnTo>
                    <a:pt x="689063" y="69303"/>
                  </a:lnTo>
                  <a:lnTo>
                    <a:pt x="689063" y="92430"/>
                  </a:lnTo>
                  <a:lnTo>
                    <a:pt x="689063" y="577494"/>
                  </a:lnTo>
                  <a:lnTo>
                    <a:pt x="689063" y="600633"/>
                  </a:lnTo>
                  <a:lnTo>
                    <a:pt x="689063" y="693064"/>
                  </a:lnTo>
                  <a:lnTo>
                    <a:pt x="470827" y="693064"/>
                  </a:lnTo>
                  <a:lnTo>
                    <a:pt x="470928" y="681443"/>
                  </a:lnTo>
                  <a:lnTo>
                    <a:pt x="468604" y="669937"/>
                  </a:lnTo>
                  <a:lnTo>
                    <a:pt x="468210" y="667969"/>
                  </a:lnTo>
                  <a:lnTo>
                    <a:pt x="460806" y="656958"/>
                  </a:lnTo>
                  <a:lnTo>
                    <a:pt x="449834" y="649528"/>
                  </a:lnTo>
                  <a:lnTo>
                    <a:pt x="447878" y="649135"/>
                  </a:lnTo>
                  <a:lnTo>
                    <a:pt x="447878" y="692962"/>
                  </a:lnTo>
                  <a:lnTo>
                    <a:pt x="149339" y="692962"/>
                  </a:lnTo>
                  <a:lnTo>
                    <a:pt x="149339" y="675043"/>
                  </a:lnTo>
                  <a:lnTo>
                    <a:pt x="154520" y="669937"/>
                  </a:lnTo>
                  <a:lnTo>
                    <a:pt x="442785" y="669937"/>
                  </a:lnTo>
                  <a:lnTo>
                    <a:pt x="447776" y="675043"/>
                  </a:lnTo>
                  <a:lnTo>
                    <a:pt x="447878" y="692962"/>
                  </a:lnTo>
                  <a:lnTo>
                    <a:pt x="447878" y="649135"/>
                  </a:lnTo>
                  <a:lnTo>
                    <a:pt x="436397" y="646798"/>
                  </a:lnTo>
                  <a:lnTo>
                    <a:pt x="396481" y="646798"/>
                  </a:lnTo>
                  <a:lnTo>
                    <a:pt x="389623" y="635939"/>
                  </a:lnTo>
                  <a:lnTo>
                    <a:pt x="383654" y="624573"/>
                  </a:lnTo>
                  <a:lnTo>
                    <a:pt x="378587" y="612787"/>
                  </a:lnTo>
                  <a:lnTo>
                    <a:pt x="374396" y="600633"/>
                  </a:lnTo>
                  <a:lnTo>
                    <a:pt x="689063" y="600633"/>
                  </a:lnTo>
                  <a:lnTo>
                    <a:pt x="689063" y="577494"/>
                  </a:lnTo>
                  <a:lnTo>
                    <a:pt x="369430" y="577494"/>
                  </a:lnTo>
                  <a:lnTo>
                    <a:pt x="369430" y="646798"/>
                  </a:lnTo>
                  <a:lnTo>
                    <a:pt x="227888" y="646798"/>
                  </a:lnTo>
                  <a:lnTo>
                    <a:pt x="238556" y="625055"/>
                  </a:lnTo>
                  <a:lnTo>
                    <a:pt x="246291" y="602208"/>
                  </a:lnTo>
                  <a:lnTo>
                    <a:pt x="251028" y="578561"/>
                  </a:lnTo>
                  <a:lnTo>
                    <a:pt x="252666" y="554367"/>
                  </a:lnTo>
                  <a:lnTo>
                    <a:pt x="344652" y="554367"/>
                  </a:lnTo>
                  <a:lnTo>
                    <a:pt x="346303" y="578561"/>
                  </a:lnTo>
                  <a:lnTo>
                    <a:pt x="351028" y="602208"/>
                  </a:lnTo>
                  <a:lnTo>
                    <a:pt x="358775" y="625055"/>
                  </a:lnTo>
                  <a:lnTo>
                    <a:pt x="369430" y="646798"/>
                  </a:lnTo>
                  <a:lnTo>
                    <a:pt x="369430" y="577494"/>
                  </a:lnTo>
                  <a:lnTo>
                    <a:pt x="369214" y="577494"/>
                  </a:lnTo>
                  <a:lnTo>
                    <a:pt x="368122" y="569899"/>
                  </a:lnTo>
                  <a:lnTo>
                    <a:pt x="367588" y="562089"/>
                  </a:lnTo>
                  <a:lnTo>
                    <a:pt x="367474" y="554367"/>
                  </a:lnTo>
                  <a:lnTo>
                    <a:pt x="562686" y="554367"/>
                  </a:lnTo>
                  <a:lnTo>
                    <a:pt x="576110" y="551649"/>
                  </a:lnTo>
                  <a:lnTo>
                    <a:pt x="587082" y="544220"/>
                  </a:lnTo>
                  <a:lnTo>
                    <a:pt x="594487" y="533196"/>
                  </a:lnTo>
                  <a:lnTo>
                    <a:pt x="594880" y="531228"/>
                  </a:lnTo>
                  <a:lnTo>
                    <a:pt x="597204" y="519722"/>
                  </a:lnTo>
                  <a:lnTo>
                    <a:pt x="597204" y="150101"/>
                  </a:lnTo>
                  <a:lnTo>
                    <a:pt x="594880" y="138595"/>
                  </a:lnTo>
                  <a:lnTo>
                    <a:pt x="594487" y="136626"/>
                  </a:lnTo>
                  <a:lnTo>
                    <a:pt x="587082" y="125615"/>
                  </a:lnTo>
                  <a:lnTo>
                    <a:pt x="576110" y="118186"/>
                  </a:lnTo>
                  <a:lnTo>
                    <a:pt x="574268" y="117817"/>
                  </a:lnTo>
                  <a:lnTo>
                    <a:pt x="574268" y="526122"/>
                  </a:lnTo>
                  <a:lnTo>
                    <a:pt x="569175" y="531228"/>
                  </a:lnTo>
                  <a:lnTo>
                    <a:pt x="28028" y="531228"/>
                  </a:lnTo>
                  <a:lnTo>
                    <a:pt x="23050" y="526122"/>
                  </a:lnTo>
                  <a:lnTo>
                    <a:pt x="22948" y="143687"/>
                  </a:lnTo>
                  <a:lnTo>
                    <a:pt x="28143" y="138595"/>
                  </a:lnTo>
                  <a:lnTo>
                    <a:pt x="569175" y="138595"/>
                  </a:lnTo>
                  <a:lnTo>
                    <a:pt x="574154" y="143687"/>
                  </a:lnTo>
                  <a:lnTo>
                    <a:pt x="574268" y="526122"/>
                  </a:lnTo>
                  <a:lnTo>
                    <a:pt x="574268" y="117817"/>
                  </a:lnTo>
                  <a:lnTo>
                    <a:pt x="562686" y="115455"/>
                  </a:lnTo>
                  <a:lnTo>
                    <a:pt x="344538" y="115455"/>
                  </a:lnTo>
                  <a:lnTo>
                    <a:pt x="344538" y="92430"/>
                  </a:lnTo>
                  <a:lnTo>
                    <a:pt x="689063" y="92430"/>
                  </a:lnTo>
                  <a:lnTo>
                    <a:pt x="689063" y="69303"/>
                  </a:lnTo>
                  <a:lnTo>
                    <a:pt x="344538" y="69303"/>
                  </a:lnTo>
                  <a:lnTo>
                    <a:pt x="344538" y="23126"/>
                  </a:lnTo>
                  <a:lnTo>
                    <a:pt x="689063" y="23126"/>
                  </a:lnTo>
                  <a:lnTo>
                    <a:pt x="689063" y="0"/>
                  </a:lnTo>
                  <a:lnTo>
                    <a:pt x="326682" y="0"/>
                  </a:lnTo>
                  <a:lnTo>
                    <a:pt x="321602" y="5207"/>
                  </a:lnTo>
                  <a:lnTo>
                    <a:pt x="321602" y="115455"/>
                  </a:lnTo>
                  <a:lnTo>
                    <a:pt x="34417" y="115455"/>
                  </a:lnTo>
                  <a:lnTo>
                    <a:pt x="21056" y="118186"/>
                  </a:lnTo>
                  <a:lnTo>
                    <a:pt x="10109" y="125615"/>
                  </a:lnTo>
                  <a:lnTo>
                    <a:pt x="2717" y="136626"/>
                  </a:lnTo>
                  <a:lnTo>
                    <a:pt x="0" y="150101"/>
                  </a:lnTo>
                  <a:lnTo>
                    <a:pt x="0" y="519722"/>
                  </a:lnTo>
                  <a:lnTo>
                    <a:pt x="2717" y="533196"/>
                  </a:lnTo>
                  <a:lnTo>
                    <a:pt x="10121" y="544220"/>
                  </a:lnTo>
                  <a:lnTo>
                    <a:pt x="21094" y="551649"/>
                  </a:lnTo>
                  <a:lnTo>
                    <a:pt x="34518" y="554367"/>
                  </a:lnTo>
                  <a:lnTo>
                    <a:pt x="229730" y="554367"/>
                  </a:lnTo>
                  <a:lnTo>
                    <a:pt x="227799" y="578929"/>
                  </a:lnTo>
                  <a:lnTo>
                    <a:pt x="222262" y="602780"/>
                  </a:lnTo>
                  <a:lnTo>
                    <a:pt x="213233" y="625538"/>
                  </a:lnTo>
                  <a:lnTo>
                    <a:pt x="200837" y="646798"/>
                  </a:lnTo>
                  <a:lnTo>
                    <a:pt x="160909" y="646798"/>
                  </a:lnTo>
                  <a:lnTo>
                    <a:pt x="147497" y="649528"/>
                  </a:lnTo>
                  <a:lnTo>
                    <a:pt x="136563" y="656958"/>
                  </a:lnTo>
                  <a:lnTo>
                    <a:pt x="129197" y="667969"/>
                  </a:lnTo>
                  <a:lnTo>
                    <a:pt x="126504" y="681443"/>
                  </a:lnTo>
                  <a:lnTo>
                    <a:pt x="126504" y="710996"/>
                  </a:lnTo>
                  <a:lnTo>
                    <a:pt x="131699" y="716089"/>
                  </a:lnTo>
                  <a:lnTo>
                    <a:pt x="707136" y="716102"/>
                  </a:lnTo>
                  <a:lnTo>
                    <a:pt x="712127" y="710996"/>
                  </a:lnTo>
                  <a:lnTo>
                    <a:pt x="712228" y="693064"/>
                  </a:lnTo>
                  <a:lnTo>
                    <a:pt x="712228" y="600633"/>
                  </a:lnTo>
                  <a:lnTo>
                    <a:pt x="712228" y="577494"/>
                  </a:lnTo>
                  <a:lnTo>
                    <a:pt x="712228" y="92316"/>
                  </a:lnTo>
                  <a:lnTo>
                    <a:pt x="712228" y="69303"/>
                  </a:lnTo>
                  <a:lnTo>
                    <a:pt x="712228" y="23126"/>
                  </a:lnTo>
                  <a:close/>
                </a:path>
              </a:pathLst>
            </a:custGeom>
            <a:solidFill>
              <a:srgbClr val="004F6B"/>
            </a:solidFill>
          </p:spPr>
          <p:txBody>
            <a:bodyPr wrap="square" lIns="0" tIns="0" rIns="0" bIns="0" rtlCol="0"/>
            <a:lstStyle/>
            <a:p>
              <a:endParaRPr/>
            </a:p>
          </p:txBody>
        </p:sp>
        <p:sp>
          <p:nvSpPr>
            <p:cNvPr id="71" name="object 71"/>
            <p:cNvSpPr/>
            <p:nvPr/>
          </p:nvSpPr>
          <p:spPr>
            <a:xfrm>
              <a:off x="2772018" y="4437470"/>
              <a:ext cx="68818" cy="69300"/>
            </a:xfrm>
            <a:prstGeom prst="rect">
              <a:avLst/>
            </a:prstGeom>
            <a:blipFill>
              <a:blip r:embed="rId6" cstate="print"/>
              <a:stretch>
                <a:fillRect/>
              </a:stretch>
            </a:blipFill>
          </p:spPr>
          <p:txBody>
            <a:bodyPr wrap="square" lIns="0" tIns="0" rIns="0" bIns="0" rtlCol="0"/>
            <a:lstStyle/>
            <a:p>
              <a:endParaRPr/>
            </a:p>
          </p:txBody>
        </p:sp>
        <p:sp>
          <p:nvSpPr>
            <p:cNvPr id="72" name="object 72"/>
            <p:cNvSpPr/>
            <p:nvPr/>
          </p:nvSpPr>
          <p:spPr>
            <a:xfrm>
              <a:off x="2327388" y="4082848"/>
              <a:ext cx="268898" cy="108725"/>
            </a:xfrm>
            <a:prstGeom prst="rect">
              <a:avLst/>
            </a:prstGeom>
            <a:blipFill>
              <a:blip r:embed="rId7" cstate="print"/>
              <a:stretch>
                <a:fillRect/>
              </a:stretch>
            </a:blipFill>
          </p:spPr>
          <p:txBody>
            <a:bodyPr wrap="square" lIns="0" tIns="0" rIns="0" bIns="0" rtlCol="0"/>
            <a:lstStyle/>
            <a:p>
              <a:endParaRPr/>
            </a:p>
          </p:txBody>
        </p:sp>
        <p:sp>
          <p:nvSpPr>
            <p:cNvPr id="73" name="object 73"/>
            <p:cNvSpPr/>
            <p:nvPr/>
          </p:nvSpPr>
          <p:spPr>
            <a:xfrm>
              <a:off x="5176758" y="4033739"/>
              <a:ext cx="105870" cy="106425"/>
            </a:xfrm>
            <a:prstGeom prst="rect">
              <a:avLst/>
            </a:prstGeom>
            <a:blipFill>
              <a:blip r:embed="rId8" cstate="print"/>
              <a:stretch>
                <a:fillRect/>
              </a:stretch>
            </a:blipFill>
          </p:spPr>
          <p:txBody>
            <a:bodyPr wrap="square" lIns="0" tIns="0" rIns="0" bIns="0" rtlCol="0"/>
            <a:lstStyle/>
            <a:p>
              <a:endParaRPr/>
            </a:p>
          </p:txBody>
        </p:sp>
        <p:sp>
          <p:nvSpPr>
            <p:cNvPr id="74" name="object 74"/>
            <p:cNvSpPr/>
            <p:nvPr/>
          </p:nvSpPr>
          <p:spPr>
            <a:xfrm>
              <a:off x="5305983" y="4071964"/>
              <a:ext cx="309880" cy="30480"/>
            </a:xfrm>
            <a:custGeom>
              <a:avLst/>
              <a:gdLst/>
              <a:ahLst/>
              <a:cxnLst/>
              <a:rect l="l" t="t" r="r" b="b"/>
              <a:pathLst>
                <a:path w="309879" h="30479">
                  <a:moveTo>
                    <a:pt x="303206" y="0"/>
                  </a:moveTo>
                  <a:lnTo>
                    <a:pt x="6663" y="0"/>
                  </a:lnTo>
                  <a:lnTo>
                    <a:pt x="0" y="6759"/>
                  </a:lnTo>
                  <a:lnTo>
                    <a:pt x="0" y="23224"/>
                  </a:lnTo>
                  <a:lnTo>
                    <a:pt x="6663" y="29983"/>
                  </a:lnTo>
                  <a:lnTo>
                    <a:pt x="303206" y="29983"/>
                  </a:lnTo>
                  <a:lnTo>
                    <a:pt x="309879" y="23224"/>
                  </a:lnTo>
                  <a:lnTo>
                    <a:pt x="309879" y="6759"/>
                  </a:lnTo>
                  <a:close/>
                </a:path>
              </a:pathLst>
            </a:custGeom>
            <a:solidFill>
              <a:srgbClr val="004F6B"/>
            </a:solidFill>
          </p:spPr>
          <p:txBody>
            <a:bodyPr wrap="square" lIns="0" tIns="0" rIns="0" bIns="0" rtlCol="0"/>
            <a:lstStyle/>
            <a:p>
              <a:endParaRPr/>
            </a:p>
          </p:txBody>
        </p:sp>
        <p:sp>
          <p:nvSpPr>
            <p:cNvPr id="75" name="object 75"/>
            <p:cNvSpPr/>
            <p:nvPr/>
          </p:nvSpPr>
          <p:spPr>
            <a:xfrm>
              <a:off x="5509983" y="4134676"/>
              <a:ext cx="105879" cy="106425"/>
            </a:xfrm>
            <a:prstGeom prst="rect">
              <a:avLst/>
            </a:prstGeom>
            <a:blipFill>
              <a:blip r:embed="rId9" cstate="print"/>
              <a:stretch>
                <a:fillRect/>
              </a:stretch>
            </a:blipFill>
          </p:spPr>
          <p:txBody>
            <a:bodyPr wrap="square" lIns="0" tIns="0" rIns="0" bIns="0" rtlCol="0"/>
            <a:lstStyle/>
            <a:p>
              <a:endParaRPr/>
            </a:p>
          </p:txBody>
        </p:sp>
        <p:sp>
          <p:nvSpPr>
            <p:cNvPr id="76" name="object 76"/>
            <p:cNvSpPr/>
            <p:nvPr/>
          </p:nvSpPr>
          <p:spPr>
            <a:xfrm>
              <a:off x="5049024" y="3896918"/>
              <a:ext cx="777240" cy="645795"/>
            </a:xfrm>
            <a:custGeom>
              <a:avLst/>
              <a:gdLst/>
              <a:ahLst/>
              <a:cxnLst/>
              <a:rect l="l" t="t" r="r" b="b"/>
              <a:pathLst>
                <a:path w="777239" h="645795">
                  <a:moveTo>
                    <a:pt x="437603" y="282841"/>
                  </a:moveTo>
                  <a:lnTo>
                    <a:pt x="430936" y="276085"/>
                  </a:lnTo>
                  <a:lnTo>
                    <a:pt x="134391" y="276085"/>
                  </a:lnTo>
                  <a:lnTo>
                    <a:pt x="127723" y="282841"/>
                  </a:lnTo>
                  <a:lnTo>
                    <a:pt x="127723" y="299313"/>
                  </a:lnTo>
                  <a:lnTo>
                    <a:pt x="134391" y="306070"/>
                  </a:lnTo>
                  <a:lnTo>
                    <a:pt x="430936" y="306070"/>
                  </a:lnTo>
                  <a:lnTo>
                    <a:pt x="437603" y="299326"/>
                  </a:lnTo>
                  <a:lnTo>
                    <a:pt x="437603" y="282841"/>
                  </a:lnTo>
                  <a:close/>
                </a:path>
                <a:path w="777239" h="645795">
                  <a:moveTo>
                    <a:pt x="776859" y="113499"/>
                  </a:moveTo>
                  <a:lnTo>
                    <a:pt x="772845" y="93535"/>
                  </a:lnTo>
                  <a:lnTo>
                    <a:pt x="771994" y="92278"/>
                  </a:lnTo>
                  <a:lnTo>
                    <a:pt x="761898" y="77228"/>
                  </a:lnTo>
                  <a:lnTo>
                    <a:pt x="747064" y="67170"/>
                  </a:lnTo>
                  <a:lnTo>
                    <a:pt x="747064" y="113499"/>
                  </a:lnTo>
                  <a:lnTo>
                    <a:pt x="747064" y="491896"/>
                  </a:lnTo>
                  <a:lnTo>
                    <a:pt x="745401" y="500151"/>
                  </a:lnTo>
                  <a:lnTo>
                    <a:pt x="740879" y="506895"/>
                  </a:lnTo>
                  <a:lnTo>
                    <a:pt x="734174" y="511441"/>
                  </a:lnTo>
                  <a:lnTo>
                    <a:pt x="725970" y="513118"/>
                  </a:lnTo>
                  <a:lnTo>
                    <a:pt x="721995" y="513118"/>
                  </a:lnTo>
                  <a:lnTo>
                    <a:pt x="718121" y="514692"/>
                  </a:lnTo>
                  <a:lnTo>
                    <a:pt x="715314" y="517664"/>
                  </a:lnTo>
                  <a:lnTo>
                    <a:pt x="712520" y="520509"/>
                  </a:lnTo>
                  <a:lnTo>
                    <a:pt x="711009" y="524510"/>
                  </a:lnTo>
                  <a:lnTo>
                    <a:pt x="712952" y="601903"/>
                  </a:lnTo>
                  <a:lnTo>
                    <a:pt x="621588" y="540359"/>
                  </a:lnTo>
                  <a:lnTo>
                    <a:pt x="620636" y="539724"/>
                  </a:lnTo>
                  <a:lnTo>
                    <a:pt x="582434" y="513956"/>
                  </a:lnTo>
                  <a:lnTo>
                    <a:pt x="579526" y="513118"/>
                  </a:lnTo>
                  <a:lnTo>
                    <a:pt x="157314" y="513118"/>
                  </a:lnTo>
                  <a:lnTo>
                    <a:pt x="204978" y="481025"/>
                  </a:lnTo>
                  <a:lnTo>
                    <a:pt x="643547" y="481025"/>
                  </a:lnTo>
                  <a:lnTo>
                    <a:pt x="663371" y="476986"/>
                  </a:lnTo>
                  <a:lnTo>
                    <a:pt x="679589" y="465975"/>
                  </a:lnTo>
                  <a:lnTo>
                    <a:pt x="690537" y="449668"/>
                  </a:lnTo>
                  <a:lnTo>
                    <a:pt x="694550" y="429717"/>
                  </a:lnTo>
                  <a:lnTo>
                    <a:pt x="694550" y="92278"/>
                  </a:lnTo>
                  <a:lnTo>
                    <a:pt x="725970" y="92278"/>
                  </a:lnTo>
                  <a:lnTo>
                    <a:pt x="734174" y="93941"/>
                  </a:lnTo>
                  <a:lnTo>
                    <a:pt x="740879" y="98488"/>
                  </a:lnTo>
                  <a:lnTo>
                    <a:pt x="745401" y="105232"/>
                  </a:lnTo>
                  <a:lnTo>
                    <a:pt x="747064" y="113499"/>
                  </a:lnTo>
                  <a:lnTo>
                    <a:pt x="747064" y="67170"/>
                  </a:lnTo>
                  <a:lnTo>
                    <a:pt x="745680" y="66217"/>
                  </a:lnTo>
                  <a:lnTo>
                    <a:pt x="725868" y="62191"/>
                  </a:lnTo>
                  <a:lnTo>
                    <a:pt x="694550" y="62191"/>
                  </a:lnTo>
                  <a:lnTo>
                    <a:pt x="694550" y="51320"/>
                  </a:lnTo>
                  <a:lnTo>
                    <a:pt x="690537" y="31356"/>
                  </a:lnTo>
                  <a:lnTo>
                    <a:pt x="689686" y="30099"/>
                  </a:lnTo>
                  <a:lnTo>
                    <a:pt x="679577" y="15049"/>
                  </a:lnTo>
                  <a:lnTo>
                    <a:pt x="664641" y="4902"/>
                  </a:lnTo>
                  <a:lnTo>
                    <a:pt x="664641" y="51320"/>
                  </a:lnTo>
                  <a:lnTo>
                    <a:pt x="664641" y="429717"/>
                  </a:lnTo>
                  <a:lnTo>
                    <a:pt x="662978" y="437972"/>
                  </a:lnTo>
                  <a:lnTo>
                    <a:pt x="658444" y="444715"/>
                  </a:lnTo>
                  <a:lnTo>
                    <a:pt x="651751" y="449262"/>
                  </a:lnTo>
                  <a:lnTo>
                    <a:pt x="643547" y="450938"/>
                  </a:lnTo>
                  <a:lnTo>
                    <a:pt x="197446" y="450926"/>
                  </a:lnTo>
                  <a:lnTo>
                    <a:pt x="194538" y="451777"/>
                  </a:lnTo>
                  <a:lnTo>
                    <a:pt x="192176" y="453466"/>
                  </a:lnTo>
                  <a:lnTo>
                    <a:pt x="64135" y="539724"/>
                  </a:lnTo>
                  <a:lnTo>
                    <a:pt x="65963" y="466344"/>
                  </a:lnTo>
                  <a:lnTo>
                    <a:pt x="65963" y="462330"/>
                  </a:lnTo>
                  <a:lnTo>
                    <a:pt x="64566" y="458419"/>
                  </a:lnTo>
                  <a:lnTo>
                    <a:pt x="61658" y="455472"/>
                  </a:lnTo>
                  <a:lnTo>
                    <a:pt x="58864" y="452513"/>
                  </a:lnTo>
                  <a:lnTo>
                    <a:pt x="54991" y="450926"/>
                  </a:lnTo>
                  <a:lnTo>
                    <a:pt x="51003" y="450926"/>
                  </a:lnTo>
                  <a:lnTo>
                    <a:pt x="42811" y="449262"/>
                  </a:lnTo>
                  <a:lnTo>
                    <a:pt x="36106" y="444715"/>
                  </a:lnTo>
                  <a:lnTo>
                    <a:pt x="31572" y="437972"/>
                  </a:lnTo>
                  <a:lnTo>
                    <a:pt x="29921" y="429704"/>
                  </a:lnTo>
                  <a:lnTo>
                    <a:pt x="29921" y="51308"/>
                  </a:lnTo>
                  <a:lnTo>
                    <a:pt x="31572" y="43053"/>
                  </a:lnTo>
                  <a:lnTo>
                    <a:pt x="36106" y="36309"/>
                  </a:lnTo>
                  <a:lnTo>
                    <a:pt x="42811" y="31762"/>
                  </a:lnTo>
                  <a:lnTo>
                    <a:pt x="51003" y="30099"/>
                  </a:lnTo>
                  <a:lnTo>
                    <a:pt x="643547" y="30099"/>
                  </a:lnTo>
                  <a:lnTo>
                    <a:pt x="651738" y="31762"/>
                  </a:lnTo>
                  <a:lnTo>
                    <a:pt x="658444" y="36309"/>
                  </a:lnTo>
                  <a:lnTo>
                    <a:pt x="662978" y="43053"/>
                  </a:lnTo>
                  <a:lnTo>
                    <a:pt x="664641" y="51320"/>
                  </a:lnTo>
                  <a:lnTo>
                    <a:pt x="664641" y="4902"/>
                  </a:lnTo>
                  <a:lnTo>
                    <a:pt x="663371" y="4038"/>
                  </a:lnTo>
                  <a:lnTo>
                    <a:pt x="643547" y="0"/>
                  </a:lnTo>
                  <a:lnTo>
                    <a:pt x="51003" y="0"/>
                  </a:lnTo>
                  <a:lnTo>
                    <a:pt x="31191" y="4038"/>
                  </a:lnTo>
                  <a:lnTo>
                    <a:pt x="14973" y="15049"/>
                  </a:lnTo>
                  <a:lnTo>
                    <a:pt x="4025" y="31356"/>
                  </a:lnTo>
                  <a:lnTo>
                    <a:pt x="0" y="51308"/>
                  </a:lnTo>
                  <a:lnTo>
                    <a:pt x="0" y="429704"/>
                  </a:lnTo>
                  <a:lnTo>
                    <a:pt x="2679" y="446112"/>
                  </a:lnTo>
                  <a:lnTo>
                    <a:pt x="10121" y="460336"/>
                  </a:lnTo>
                  <a:lnTo>
                    <a:pt x="21424" y="471500"/>
                  </a:lnTo>
                  <a:lnTo>
                    <a:pt x="35725" y="478688"/>
                  </a:lnTo>
                  <a:lnTo>
                    <a:pt x="33464" y="568020"/>
                  </a:lnTo>
                  <a:lnTo>
                    <a:pt x="33362" y="573608"/>
                  </a:lnTo>
                  <a:lnTo>
                    <a:pt x="36271" y="578891"/>
                  </a:lnTo>
                  <a:lnTo>
                    <a:pt x="41211" y="581533"/>
                  </a:lnTo>
                  <a:lnTo>
                    <a:pt x="43472" y="582803"/>
                  </a:lnTo>
                  <a:lnTo>
                    <a:pt x="45948" y="583425"/>
                  </a:lnTo>
                  <a:lnTo>
                    <a:pt x="51333" y="583425"/>
                  </a:lnTo>
                  <a:lnTo>
                    <a:pt x="54229" y="582587"/>
                  </a:lnTo>
                  <a:lnTo>
                    <a:pt x="116852" y="540359"/>
                  </a:lnTo>
                  <a:lnTo>
                    <a:pt x="122123" y="542150"/>
                  </a:lnTo>
                  <a:lnTo>
                    <a:pt x="127723" y="543204"/>
                  </a:lnTo>
                  <a:lnTo>
                    <a:pt x="571995" y="543204"/>
                  </a:lnTo>
                  <a:lnTo>
                    <a:pt x="722642" y="644766"/>
                  </a:lnTo>
                  <a:lnTo>
                    <a:pt x="725538" y="645617"/>
                  </a:lnTo>
                  <a:lnTo>
                    <a:pt x="730923" y="645617"/>
                  </a:lnTo>
                  <a:lnTo>
                    <a:pt x="733399" y="644982"/>
                  </a:lnTo>
                  <a:lnTo>
                    <a:pt x="740498" y="640969"/>
                  </a:lnTo>
                  <a:lnTo>
                    <a:pt x="743508" y="635800"/>
                  </a:lnTo>
                  <a:lnTo>
                    <a:pt x="743407" y="630199"/>
                  </a:lnTo>
                  <a:lnTo>
                    <a:pt x="742683" y="601903"/>
                  </a:lnTo>
                  <a:lnTo>
                    <a:pt x="741146" y="540880"/>
                  </a:lnTo>
                  <a:lnTo>
                    <a:pt x="755446" y="533704"/>
                  </a:lnTo>
                  <a:lnTo>
                    <a:pt x="766749" y="522566"/>
                  </a:lnTo>
                  <a:lnTo>
                    <a:pt x="774192" y="508330"/>
                  </a:lnTo>
                  <a:lnTo>
                    <a:pt x="776859" y="491896"/>
                  </a:lnTo>
                  <a:lnTo>
                    <a:pt x="776859" y="113499"/>
                  </a:lnTo>
                  <a:close/>
                </a:path>
              </a:pathLst>
            </a:custGeom>
            <a:solidFill>
              <a:srgbClr val="004F6B"/>
            </a:solidFill>
          </p:spPr>
          <p:txBody>
            <a:bodyPr wrap="square" lIns="0" tIns="0" rIns="0" bIns="0" rtlCol="0"/>
            <a:lstStyle/>
            <a:p>
              <a:endParaRPr/>
            </a:p>
          </p:txBody>
        </p:sp>
        <p:sp>
          <p:nvSpPr>
            <p:cNvPr id="77" name="object 77"/>
            <p:cNvSpPr/>
            <p:nvPr/>
          </p:nvSpPr>
          <p:spPr>
            <a:xfrm>
              <a:off x="2452770" y="5997583"/>
              <a:ext cx="152125" cy="148409"/>
            </a:xfrm>
            <a:prstGeom prst="rect">
              <a:avLst/>
            </a:prstGeom>
            <a:blipFill>
              <a:blip r:embed="rId10" cstate="print"/>
              <a:stretch>
                <a:fillRect/>
              </a:stretch>
            </a:blipFill>
          </p:spPr>
          <p:txBody>
            <a:bodyPr wrap="square" lIns="0" tIns="0" rIns="0" bIns="0" rtlCol="0"/>
            <a:lstStyle/>
            <a:p>
              <a:endParaRPr/>
            </a:p>
          </p:txBody>
        </p:sp>
        <p:sp>
          <p:nvSpPr>
            <p:cNvPr id="78" name="object 78"/>
            <p:cNvSpPr/>
            <p:nvPr/>
          </p:nvSpPr>
          <p:spPr>
            <a:xfrm>
              <a:off x="2194445" y="5934582"/>
              <a:ext cx="3450590" cy="2509520"/>
            </a:xfrm>
            <a:custGeom>
              <a:avLst/>
              <a:gdLst/>
              <a:ahLst/>
              <a:cxnLst/>
              <a:rect l="l" t="t" r="r" b="b"/>
              <a:pathLst>
                <a:path w="3450590" h="2509520">
                  <a:moveTo>
                    <a:pt x="403479" y="477202"/>
                  </a:moveTo>
                  <a:lnTo>
                    <a:pt x="398297" y="472160"/>
                  </a:lnTo>
                  <a:lnTo>
                    <a:pt x="270357" y="472160"/>
                  </a:lnTo>
                  <a:lnTo>
                    <a:pt x="265176" y="477202"/>
                  </a:lnTo>
                  <a:lnTo>
                    <a:pt x="265176" y="489610"/>
                  </a:lnTo>
                  <a:lnTo>
                    <a:pt x="270357" y="494665"/>
                  </a:lnTo>
                  <a:lnTo>
                    <a:pt x="398297" y="494665"/>
                  </a:lnTo>
                  <a:lnTo>
                    <a:pt x="403479" y="489610"/>
                  </a:lnTo>
                  <a:lnTo>
                    <a:pt x="403479" y="477202"/>
                  </a:lnTo>
                  <a:close/>
                </a:path>
                <a:path w="3450590" h="2509520">
                  <a:moveTo>
                    <a:pt x="403479" y="384962"/>
                  </a:moveTo>
                  <a:lnTo>
                    <a:pt x="398297" y="379907"/>
                  </a:lnTo>
                  <a:lnTo>
                    <a:pt x="270357" y="379907"/>
                  </a:lnTo>
                  <a:lnTo>
                    <a:pt x="265176" y="384962"/>
                  </a:lnTo>
                  <a:lnTo>
                    <a:pt x="265176" y="397370"/>
                  </a:lnTo>
                  <a:lnTo>
                    <a:pt x="270357" y="402424"/>
                  </a:lnTo>
                  <a:lnTo>
                    <a:pt x="398297" y="402424"/>
                  </a:lnTo>
                  <a:lnTo>
                    <a:pt x="403479" y="397370"/>
                  </a:lnTo>
                  <a:lnTo>
                    <a:pt x="403479" y="384962"/>
                  </a:lnTo>
                  <a:close/>
                </a:path>
                <a:path w="3450590" h="2509520">
                  <a:moveTo>
                    <a:pt x="403479" y="292722"/>
                  </a:moveTo>
                  <a:lnTo>
                    <a:pt x="398297" y="287667"/>
                  </a:lnTo>
                  <a:lnTo>
                    <a:pt x="270357" y="287667"/>
                  </a:lnTo>
                  <a:lnTo>
                    <a:pt x="265176" y="292722"/>
                  </a:lnTo>
                  <a:lnTo>
                    <a:pt x="265176" y="305130"/>
                  </a:lnTo>
                  <a:lnTo>
                    <a:pt x="270357" y="310172"/>
                  </a:lnTo>
                  <a:lnTo>
                    <a:pt x="398297" y="310172"/>
                  </a:lnTo>
                  <a:lnTo>
                    <a:pt x="403479" y="305130"/>
                  </a:lnTo>
                  <a:lnTo>
                    <a:pt x="403479" y="292722"/>
                  </a:lnTo>
                  <a:close/>
                </a:path>
                <a:path w="3450590" h="2509520">
                  <a:moveTo>
                    <a:pt x="643458" y="2341003"/>
                  </a:moveTo>
                  <a:lnTo>
                    <a:pt x="635965" y="2295982"/>
                  </a:lnTo>
                  <a:lnTo>
                    <a:pt x="616737" y="2259977"/>
                  </a:lnTo>
                  <a:lnTo>
                    <a:pt x="616737" y="2341003"/>
                  </a:lnTo>
                  <a:lnTo>
                    <a:pt x="616623" y="2483358"/>
                  </a:lnTo>
                  <a:lnTo>
                    <a:pt x="109054" y="2483358"/>
                  </a:lnTo>
                  <a:lnTo>
                    <a:pt x="109054" y="2341003"/>
                  </a:lnTo>
                  <a:lnTo>
                    <a:pt x="118503" y="2295677"/>
                  </a:lnTo>
                  <a:lnTo>
                    <a:pt x="144297" y="2258682"/>
                  </a:lnTo>
                  <a:lnTo>
                    <a:pt x="182524" y="2233739"/>
                  </a:lnTo>
                  <a:lnTo>
                    <a:pt x="229311" y="2224595"/>
                  </a:lnTo>
                  <a:lnTo>
                    <a:pt x="496468" y="2224595"/>
                  </a:lnTo>
                  <a:lnTo>
                    <a:pt x="543293" y="2233739"/>
                  </a:lnTo>
                  <a:lnTo>
                    <a:pt x="581520" y="2258682"/>
                  </a:lnTo>
                  <a:lnTo>
                    <a:pt x="607288" y="2295677"/>
                  </a:lnTo>
                  <a:lnTo>
                    <a:pt x="616737" y="2341003"/>
                  </a:lnTo>
                  <a:lnTo>
                    <a:pt x="616737" y="2259977"/>
                  </a:lnTo>
                  <a:lnTo>
                    <a:pt x="615099" y="2256904"/>
                  </a:lnTo>
                  <a:lnTo>
                    <a:pt x="583272" y="2226094"/>
                  </a:lnTo>
                  <a:lnTo>
                    <a:pt x="580263" y="2224595"/>
                  </a:lnTo>
                  <a:lnTo>
                    <a:pt x="542925" y="2205901"/>
                  </a:lnTo>
                  <a:lnTo>
                    <a:pt x="496468" y="2198649"/>
                  </a:lnTo>
                  <a:lnTo>
                    <a:pt x="229311" y="2198649"/>
                  </a:lnTo>
                  <a:lnTo>
                    <a:pt x="182854" y="2205913"/>
                  </a:lnTo>
                  <a:lnTo>
                    <a:pt x="142506" y="2226132"/>
                  </a:lnTo>
                  <a:lnTo>
                    <a:pt x="110680" y="2256955"/>
                  </a:lnTo>
                  <a:lnTo>
                    <a:pt x="89814" y="2296033"/>
                  </a:lnTo>
                  <a:lnTo>
                    <a:pt x="82308" y="2341003"/>
                  </a:lnTo>
                  <a:lnTo>
                    <a:pt x="82308" y="2503513"/>
                  </a:lnTo>
                  <a:lnTo>
                    <a:pt x="88277" y="2509291"/>
                  </a:lnTo>
                  <a:lnTo>
                    <a:pt x="637501" y="2509291"/>
                  </a:lnTo>
                  <a:lnTo>
                    <a:pt x="643458" y="2503513"/>
                  </a:lnTo>
                  <a:lnTo>
                    <a:pt x="643458" y="2483358"/>
                  </a:lnTo>
                  <a:lnTo>
                    <a:pt x="643458" y="2341003"/>
                  </a:lnTo>
                  <a:close/>
                </a:path>
                <a:path w="3450590" h="2509520">
                  <a:moveTo>
                    <a:pt x="668655" y="634657"/>
                  </a:moveTo>
                  <a:lnTo>
                    <a:pt x="663587" y="629716"/>
                  </a:lnTo>
                  <a:lnTo>
                    <a:pt x="604151" y="629615"/>
                  </a:lnTo>
                  <a:lnTo>
                    <a:pt x="604151" y="148297"/>
                  </a:lnTo>
                  <a:lnTo>
                    <a:pt x="604151" y="130949"/>
                  </a:lnTo>
                  <a:lnTo>
                    <a:pt x="598982" y="125907"/>
                  </a:lnTo>
                  <a:lnTo>
                    <a:pt x="581025" y="125907"/>
                  </a:lnTo>
                  <a:lnTo>
                    <a:pt x="581025" y="148297"/>
                  </a:lnTo>
                  <a:lnTo>
                    <a:pt x="581025" y="629615"/>
                  </a:lnTo>
                  <a:lnTo>
                    <a:pt x="474941" y="629615"/>
                  </a:lnTo>
                  <a:lnTo>
                    <a:pt x="474941" y="560832"/>
                  </a:lnTo>
                  <a:lnTo>
                    <a:pt x="538911" y="560832"/>
                  </a:lnTo>
                  <a:lnTo>
                    <a:pt x="543979" y="555879"/>
                  </a:lnTo>
                  <a:lnTo>
                    <a:pt x="544080" y="543356"/>
                  </a:lnTo>
                  <a:lnTo>
                    <a:pt x="538911" y="538314"/>
                  </a:lnTo>
                  <a:lnTo>
                    <a:pt x="474941" y="538314"/>
                  </a:lnTo>
                  <a:lnTo>
                    <a:pt x="474941" y="452704"/>
                  </a:lnTo>
                  <a:lnTo>
                    <a:pt x="538911" y="452704"/>
                  </a:lnTo>
                  <a:lnTo>
                    <a:pt x="543979" y="447751"/>
                  </a:lnTo>
                  <a:lnTo>
                    <a:pt x="544080" y="435241"/>
                  </a:lnTo>
                  <a:lnTo>
                    <a:pt x="538911" y="430187"/>
                  </a:lnTo>
                  <a:lnTo>
                    <a:pt x="474941" y="430187"/>
                  </a:lnTo>
                  <a:lnTo>
                    <a:pt x="474941" y="344576"/>
                  </a:lnTo>
                  <a:lnTo>
                    <a:pt x="538911" y="344576"/>
                  </a:lnTo>
                  <a:lnTo>
                    <a:pt x="543979" y="339623"/>
                  </a:lnTo>
                  <a:lnTo>
                    <a:pt x="544080" y="327113"/>
                  </a:lnTo>
                  <a:lnTo>
                    <a:pt x="538911" y="322059"/>
                  </a:lnTo>
                  <a:lnTo>
                    <a:pt x="474941" y="322059"/>
                  </a:lnTo>
                  <a:lnTo>
                    <a:pt x="474941" y="236448"/>
                  </a:lnTo>
                  <a:lnTo>
                    <a:pt x="538911" y="236448"/>
                  </a:lnTo>
                  <a:lnTo>
                    <a:pt x="543979" y="231495"/>
                  </a:lnTo>
                  <a:lnTo>
                    <a:pt x="544080" y="218986"/>
                  </a:lnTo>
                  <a:lnTo>
                    <a:pt x="538911" y="213931"/>
                  </a:lnTo>
                  <a:lnTo>
                    <a:pt x="474941" y="213931"/>
                  </a:lnTo>
                  <a:lnTo>
                    <a:pt x="474941" y="148297"/>
                  </a:lnTo>
                  <a:lnTo>
                    <a:pt x="581025" y="148297"/>
                  </a:lnTo>
                  <a:lnTo>
                    <a:pt x="581025" y="125907"/>
                  </a:lnTo>
                  <a:lnTo>
                    <a:pt x="475043" y="125907"/>
                  </a:lnTo>
                  <a:lnTo>
                    <a:pt x="475043" y="22504"/>
                  </a:lnTo>
                  <a:lnTo>
                    <a:pt x="474941" y="5054"/>
                  </a:lnTo>
                  <a:lnTo>
                    <a:pt x="469874" y="0"/>
                  </a:lnTo>
                  <a:lnTo>
                    <a:pt x="451929" y="0"/>
                  </a:lnTo>
                  <a:lnTo>
                    <a:pt x="451929" y="22504"/>
                  </a:lnTo>
                  <a:lnTo>
                    <a:pt x="451929" y="629615"/>
                  </a:lnTo>
                  <a:lnTo>
                    <a:pt x="397560" y="629615"/>
                  </a:lnTo>
                  <a:lnTo>
                    <a:pt x="397560" y="589114"/>
                  </a:lnTo>
                  <a:lnTo>
                    <a:pt x="418147" y="589114"/>
                  </a:lnTo>
                  <a:lnTo>
                    <a:pt x="423316" y="584073"/>
                  </a:lnTo>
                  <a:lnTo>
                    <a:pt x="423316" y="571652"/>
                  </a:lnTo>
                  <a:lnTo>
                    <a:pt x="418147" y="566610"/>
                  </a:lnTo>
                  <a:lnTo>
                    <a:pt x="374446" y="566610"/>
                  </a:lnTo>
                  <a:lnTo>
                    <a:pt x="374446" y="589114"/>
                  </a:lnTo>
                  <a:lnTo>
                    <a:pt x="374446" y="629615"/>
                  </a:lnTo>
                  <a:lnTo>
                    <a:pt x="294208" y="629615"/>
                  </a:lnTo>
                  <a:lnTo>
                    <a:pt x="294208" y="589114"/>
                  </a:lnTo>
                  <a:lnTo>
                    <a:pt x="374446" y="589114"/>
                  </a:lnTo>
                  <a:lnTo>
                    <a:pt x="374446" y="566610"/>
                  </a:lnTo>
                  <a:lnTo>
                    <a:pt x="250507" y="566610"/>
                  </a:lnTo>
                  <a:lnTo>
                    <a:pt x="245338" y="571652"/>
                  </a:lnTo>
                  <a:lnTo>
                    <a:pt x="245338" y="584073"/>
                  </a:lnTo>
                  <a:lnTo>
                    <a:pt x="250507" y="589114"/>
                  </a:lnTo>
                  <a:lnTo>
                    <a:pt x="271094" y="589114"/>
                  </a:lnTo>
                  <a:lnTo>
                    <a:pt x="271094" y="629615"/>
                  </a:lnTo>
                  <a:lnTo>
                    <a:pt x="216623" y="629615"/>
                  </a:lnTo>
                  <a:lnTo>
                    <a:pt x="216623" y="148412"/>
                  </a:lnTo>
                  <a:lnTo>
                    <a:pt x="216725" y="137160"/>
                  </a:lnTo>
                  <a:lnTo>
                    <a:pt x="216725" y="22504"/>
                  </a:lnTo>
                  <a:lnTo>
                    <a:pt x="451929" y="22504"/>
                  </a:lnTo>
                  <a:lnTo>
                    <a:pt x="451929" y="0"/>
                  </a:lnTo>
                  <a:lnTo>
                    <a:pt x="198894" y="0"/>
                  </a:lnTo>
                  <a:lnTo>
                    <a:pt x="193713" y="5054"/>
                  </a:lnTo>
                  <a:lnTo>
                    <a:pt x="193713" y="125907"/>
                  </a:lnTo>
                  <a:lnTo>
                    <a:pt x="193713" y="148412"/>
                  </a:lnTo>
                  <a:lnTo>
                    <a:pt x="193713" y="214045"/>
                  </a:lnTo>
                  <a:lnTo>
                    <a:pt x="129743" y="214045"/>
                  </a:lnTo>
                  <a:lnTo>
                    <a:pt x="124675" y="218986"/>
                  </a:lnTo>
                  <a:lnTo>
                    <a:pt x="124574" y="231495"/>
                  </a:lnTo>
                  <a:lnTo>
                    <a:pt x="129743" y="236550"/>
                  </a:lnTo>
                  <a:lnTo>
                    <a:pt x="193713" y="236550"/>
                  </a:lnTo>
                  <a:lnTo>
                    <a:pt x="193713" y="322173"/>
                  </a:lnTo>
                  <a:lnTo>
                    <a:pt x="129743" y="322173"/>
                  </a:lnTo>
                  <a:lnTo>
                    <a:pt x="124675" y="327113"/>
                  </a:lnTo>
                  <a:lnTo>
                    <a:pt x="124574" y="339623"/>
                  </a:lnTo>
                  <a:lnTo>
                    <a:pt x="129743" y="344678"/>
                  </a:lnTo>
                  <a:lnTo>
                    <a:pt x="193713" y="344678"/>
                  </a:lnTo>
                  <a:lnTo>
                    <a:pt x="193713" y="430301"/>
                  </a:lnTo>
                  <a:lnTo>
                    <a:pt x="129743" y="430301"/>
                  </a:lnTo>
                  <a:lnTo>
                    <a:pt x="124675" y="435241"/>
                  </a:lnTo>
                  <a:lnTo>
                    <a:pt x="124574" y="447751"/>
                  </a:lnTo>
                  <a:lnTo>
                    <a:pt x="129743" y="452805"/>
                  </a:lnTo>
                  <a:lnTo>
                    <a:pt x="193713" y="452805"/>
                  </a:lnTo>
                  <a:lnTo>
                    <a:pt x="193713" y="538416"/>
                  </a:lnTo>
                  <a:lnTo>
                    <a:pt x="129743" y="538416"/>
                  </a:lnTo>
                  <a:lnTo>
                    <a:pt x="124675" y="543356"/>
                  </a:lnTo>
                  <a:lnTo>
                    <a:pt x="124574" y="555879"/>
                  </a:lnTo>
                  <a:lnTo>
                    <a:pt x="129743" y="560933"/>
                  </a:lnTo>
                  <a:lnTo>
                    <a:pt x="193713" y="560933"/>
                  </a:lnTo>
                  <a:lnTo>
                    <a:pt x="193713" y="629716"/>
                  </a:lnTo>
                  <a:lnTo>
                    <a:pt x="87630" y="629716"/>
                  </a:lnTo>
                  <a:lnTo>
                    <a:pt x="87630" y="148412"/>
                  </a:lnTo>
                  <a:lnTo>
                    <a:pt x="193713" y="148412"/>
                  </a:lnTo>
                  <a:lnTo>
                    <a:pt x="193713" y="125907"/>
                  </a:lnTo>
                  <a:lnTo>
                    <a:pt x="69786" y="125907"/>
                  </a:lnTo>
                  <a:lnTo>
                    <a:pt x="64617" y="130949"/>
                  </a:lnTo>
                  <a:lnTo>
                    <a:pt x="64617" y="629615"/>
                  </a:lnTo>
                  <a:lnTo>
                    <a:pt x="5181" y="629615"/>
                  </a:lnTo>
                  <a:lnTo>
                    <a:pt x="0" y="634657"/>
                  </a:lnTo>
                  <a:lnTo>
                    <a:pt x="0" y="647077"/>
                  </a:lnTo>
                  <a:lnTo>
                    <a:pt x="5181" y="652119"/>
                  </a:lnTo>
                  <a:lnTo>
                    <a:pt x="663473" y="652119"/>
                  </a:lnTo>
                  <a:lnTo>
                    <a:pt x="668655" y="647077"/>
                  </a:lnTo>
                  <a:lnTo>
                    <a:pt x="668655" y="634657"/>
                  </a:lnTo>
                  <a:close/>
                </a:path>
                <a:path w="3450590" h="2509520">
                  <a:moveTo>
                    <a:pt x="3313900" y="132753"/>
                  </a:moveTo>
                  <a:lnTo>
                    <a:pt x="3306178" y="121742"/>
                  </a:lnTo>
                  <a:lnTo>
                    <a:pt x="3298571" y="120497"/>
                  </a:lnTo>
                  <a:lnTo>
                    <a:pt x="3268205" y="135953"/>
                  </a:lnTo>
                  <a:lnTo>
                    <a:pt x="3240506" y="139776"/>
                  </a:lnTo>
                  <a:lnTo>
                    <a:pt x="3212833" y="135763"/>
                  </a:lnTo>
                  <a:lnTo>
                    <a:pt x="3188055" y="123926"/>
                  </a:lnTo>
                  <a:lnTo>
                    <a:pt x="3182518" y="120078"/>
                  </a:lnTo>
                  <a:lnTo>
                    <a:pt x="3174911" y="121335"/>
                  </a:lnTo>
                  <a:lnTo>
                    <a:pt x="3167100" y="132334"/>
                  </a:lnTo>
                  <a:lnTo>
                    <a:pt x="3168446" y="139915"/>
                  </a:lnTo>
                  <a:lnTo>
                    <a:pt x="3189097" y="152717"/>
                  </a:lnTo>
                  <a:lnTo>
                    <a:pt x="3205556" y="159258"/>
                  </a:lnTo>
                  <a:lnTo>
                    <a:pt x="3222929" y="163271"/>
                  </a:lnTo>
                  <a:lnTo>
                    <a:pt x="3240811" y="164642"/>
                  </a:lnTo>
                  <a:lnTo>
                    <a:pt x="3258604" y="163296"/>
                  </a:lnTo>
                  <a:lnTo>
                    <a:pt x="3275787" y="159359"/>
                  </a:lnTo>
                  <a:lnTo>
                    <a:pt x="3292043" y="152946"/>
                  </a:lnTo>
                  <a:lnTo>
                    <a:pt x="3312541" y="140335"/>
                  </a:lnTo>
                  <a:lnTo>
                    <a:pt x="3313900" y="132753"/>
                  </a:lnTo>
                  <a:close/>
                </a:path>
                <a:path w="3450590" h="2509520">
                  <a:moveTo>
                    <a:pt x="3450005" y="82308"/>
                  </a:moveTo>
                  <a:lnTo>
                    <a:pt x="3431870" y="66979"/>
                  </a:lnTo>
                  <a:lnTo>
                    <a:pt x="3420249" y="57162"/>
                  </a:lnTo>
                  <a:lnTo>
                    <a:pt x="3387687" y="44907"/>
                  </a:lnTo>
                  <a:lnTo>
                    <a:pt x="3351288" y="42646"/>
                  </a:lnTo>
                  <a:lnTo>
                    <a:pt x="3312401" y="50165"/>
                  </a:lnTo>
                  <a:lnTo>
                    <a:pt x="3272396" y="67335"/>
                  </a:lnTo>
                  <a:lnTo>
                    <a:pt x="3264738" y="71043"/>
                  </a:lnTo>
                  <a:lnTo>
                    <a:pt x="3256927" y="73914"/>
                  </a:lnTo>
                  <a:lnTo>
                    <a:pt x="3248977" y="75907"/>
                  </a:lnTo>
                  <a:lnTo>
                    <a:pt x="3240913" y="76987"/>
                  </a:lnTo>
                  <a:lnTo>
                    <a:pt x="3232886" y="75857"/>
                  </a:lnTo>
                  <a:lnTo>
                    <a:pt x="3224936" y="73875"/>
                  </a:lnTo>
                  <a:lnTo>
                    <a:pt x="3217100" y="71031"/>
                  </a:lnTo>
                  <a:lnTo>
                    <a:pt x="3209429" y="67335"/>
                  </a:lnTo>
                  <a:lnTo>
                    <a:pt x="3208667" y="67005"/>
                  </a:lnTo>
                  <a:lnTo>
                    <a:pt x="3169399" y="50165"/>
                  </a:lnTo>
                  <a:lnTo>
                    <a:pt x="3130499" y="42646"/>
                  </a:lnTo>
                  <a:lnTo>
                    <a:pt x="3094088" y="44907"/>
                  </a:lnTo>
                  <a:lnTo>
                    <a:pt x="3061576" y="57048"/>
                  </a:lnTo>
                  <a:lnTo>
                    <a:pt x="3026778" y="86461"/>
                  </a:lnTo>
                  <a:lnTo>
                    <a:pt x="3006179" y="124231"/>
                  </a:lnTo>
                  <a:lnTo>
                    <a:pt x="2997428" y="167551"/>
                  </a:lnTo>
                  <a:lnTo>
                    <a:pt x="2998190" y="213588"/>
                  </a:lnTo>
                  <a:lnTo>
                    <a:pt x="3006128" y="259562"/>
                  </a:lnTo>
                  <a:lnTo>
                    <a:pt x="3018891" y="302641"/>
                  </a:lnTo>
                  <a:lnTo>
                    <a:pt x="3034157" y="340029"/>
                  </a:lnTo>
                  <a:lnTo>
                    <a:pt x="3039884" y="355066"/>
                  </a:lnTo>
                  <a:lnTo>
                    <a:pt x="3043047" y="370128"/>
                  </a:lnTo>
                  <a:lnTo>
                    <a:pt x="3043656" y="385483"/>
                  </a:lnTo>
                  <a:lnTo>
                    <a:pt x="3041764" y="401396"/>
                  </a:lnTo>
                  <a:lnTo>
                    <a:pt x="3039427" y="415353"/>
                  </a:lnTo>
                  <a:lnTo>
                    <a:pt x="3037725" y="429463"/>
                  </a:lnTo>
                  <a:lnTo>
                    <a:pt x="3036697" y="443687"/>
                  </a:lnTo>
                  <a:lnTo>
                    <a:pt x="3036341" y="458000"/>
                  </a:lnTo>
                  <a:lnTo>
                    <a:pt x="3039961" y="504380"/>
                  </a:lnTo>
                  <a:lnTo>
                    <a:pt x="3050603" y="548601"/>
                  </a:lnTo>
                  <a:lnTo>
                    <a:pt x="3057385" y="564667"/>
                  </a:lnTo>
                  <a:lnTo>
                    <a:pt x="3074720" y="543382"/>
                  </a:lnTo>
                  <a:lnTo>
                    <a:pt x="3073590" y="540689"/>
                  </a:lnTo>
                  <a:lnTo>
                    <a:pt x="3063925" y="500367"/>
                  </a:lnTo>
                  <a:lnTo>
                    <a:pt x="3060636" y="458000"/>
                  </a:lnTo>
                  <a:lnTo>
                    <a:pt x="3060954" y="444855"/>
                  </a:lnTo>
                  <a:lnTo>
                    <a:pt x="3061893" y="431800"/>
                  </a:lnTo>
                  <a:lnTo>
                    <a:pt x="3063456" y="418858"/>
                  </a:lnTo>
                  <a:lnTo>
                    <a:pt x="3065640" y="406069"/>
                  </a:lnTo>
                  <a:lnTo>
                    <a:pt x="3068002" y="386359"/>
                  </a:lnTo>
                  <a:lnTo>
                    <a:pt x="3067253" y="367182"/>
                  </a:lnTo>
                  <a:lnTo>
                    <a:pt x="3063341" y="348386"/>
                  </a:lnTo>
                  <a:lnTo>
                    <a:pt x="3056255" y="329844"/>
                  </a:lnTo>
                  <a:lnTo>
                    <a:pt x="3040189" y="289915"/>
                  </a:lnTo>
                  <a:lnTo>
                    <a:pt x="3027337" y="243738"/>
                  </a:lnTo>
                  <a:lnTo>
                    <a:pt x="3020974" y="195402"/>
                  </a:lnTo>
                  <a:lnTo>
                    <a:pt x="3024390" y="148983"/>
                  </a:lnTo>
                  <a:lnTo>
                    <a:pt x="3040862" y="108572"/>
                  </a:lnTo>
                  <a:lnTo>
                    <a:pt x="3073666" y="78232"/>
                  </a:lnTo>
                  <a:lnTo>
                    <a:pt x="3100400" y="68440"/>
                  </a:lnTo>
                  <a:lnTo>
                    <a:pt x="3130727" y="67005"/>
                  </a:lnTo>
                  <a:lnTo>
                    <a:pt x="3163519" y="73812"/>
                  </a:lnTo>
                  <a:lnTo>
                    <a:pt x="3197644" y="88722"/>
                  </a:lnTo>
                  <a:lnTo>
                    <a:pt x="3207880" y="93675"/>
                  </a:lnTo>
                  <a:lnTo>
                    <a:pt x="3218383" y="97434"/>
                  </a:lnTo>
                  <a:lnTo>
                    <a:pt x="3229140" y="100012"/>
                  </a:lnTo>
                  <a:lnTo>
                    <a:pt x="3240074" y="101396"/>
                  </a:lnTo>
                  <a:lnTo>
                    <a:pt x="3241852" y="101396"/>
                  </a:lnTo>
                  <a:lnTo>
                    <a:pt x="3252736" y="100012"/>
                  </a:lnTo>
                  <a:lnTo>
                    <a:pt x="3263455" y="97421"/>
                  </a:lnTo>
                  <a:lnTo>
                    <a:pt x="3273983" y="93624"/>
                  </a:lnTo>
                  <a:lnTo>
                    <a:pt x="3284283" y="88620"/>
                  </a:lnTo>
                  <a:lnTo>
                    <a:pt x="3310979" y="76987"/>
                  </a:lnTo>
                  <a:lnTo>
                    <a:pt x="3318395" y="73761"/>
                  </a:lnTo>
                  <a:lnTo>
                    <a:pt x="3351161" y="66979"/>
                  </a:lnTo>
                  <a:lnTo>
                    <a:pt x="3381476" y="68389"/>
                  </a:lnTo>
                  <a:lnTo>
                    <a:pt x="3408261" y="78130"/>
                  </a:lnTo>
                  <a:lnTo>
                    <a:pt x="3434003" y="101968"/>
                  </a:lnTo>
                  <a:lnTo>
                    <a:pt x="3450005" y="82308"/>
                  </a:lnTo>
                  <a:close/>
                </a:path>
              </a:pathLst>
            </a:custGeom>
            <a:solidFill>
              <a:srgbClr val="004F6B"/>
            </a:solidFill>
          </p:spPr>
          <p:txBody>
            <a:bodyPr wrap="square" lIns="0" tIns="0" rIns="0" bIns="0" rtlCol="0"/>
            <a:lstStyle/>
            <a:p>
              <a:endParaRPr/>
            </a:p>
          </p:txBody>
        </p:sp>
        <p:sp>
          <p:nvSpPr>
            <p:cNvPr id="79" name="object 79"/>
            <p:cNvSpPr/>
            <p:nvPr/>
          </p:nvSpPr>
          <p:spPr>
            <a:xfrm>
              <a:off x="2461901" y="8131404"/>
              <a:ext cx="190668" cy="183059"/>
            </a:xfrm>
            <a:prstGeom prst="rect">
              <a:avLst/>
            </a:prstGeom>
            <a:blipFill>
              <a:blip r:embed="rId11" cstate="print"/>
              <a:stretch>
                <a:fillRect/>
              </a:stretch>
            </a:blipFill>
          </p:spPr>
          <p:txBody>
            <a:bodyPr wrap="square" lIns="0" tIns="0" rIns="0" bIns="0" rtlCol="0"/>
            <a:lstStyle/>
            <a:p>
              <a:endParaRPr/>
            </a:p>
          </p:txBody>
        </p:sp>
        <p:sp>
          <p:nvSpPr>
            <p:cNvPr id="80" name="object 80"/>
            <p:cNvSpPr/>
            <p:nvPr/>
          </p:nvSpPr>
          <p:spPr>
            <a:xfrm>
              <a:off x="2383599" y="7822691"/>
              <a:ext cx="2886075" cy="569595"/>
            </a:xfrm>
            <a:custGeom>
              <a:avLst/>
              <a:gdLst/>
              <a:ahLst/>
              <a:cxnLst/>
              <a:rect l="l" t="t" r="r" b="b"/>
              <a:pathLst>
                <a:path w="2886075" h="569595">
                  <a:moveTo>
                    <a:pt x="80098" y="504672"/>
                  </a:moveTo>
                  <a:lnTo>
                    <a:pt x="77406" y="491705"/>
                  </a:lnTo>
                  <a:lnTo>
                    <a:pt x="76962" y="489559"/>
                  </a:lnTo>
                  <a:lnTo>
                    <a:pt x="68389" y="477227"/>
                  </a:lnTo>
                  <a:lnTo>
                    <a:pt x="55651" y="468909"/>
                  </a:lnTo>
                  <a:lnTo>
                    <a:pt x="53365" y="468464"/>
                  </a:lnTo>
                  <a:lnTo>
                    <a:pt x="53365" y="497484"/>
                  </a:lnTo>
                  <a:lnTo>
                    <a:pt x="53365" y="511848"/>
                  </a:lnTo>
                  <a:lnTo>
                    <a:pt x="47409" y="517639"/>
                  </a:lnTo>
                  <a:lnTo>
                    <a:pt x="32702" y="517639"/>
                  </a:lnTo>
                  <a:lnTo>
                    <a:pt x="26733" y="511848"/>
                  </a:lnTo>
                  <a:lnTo>
                    <a:pt x="26733" y="497484"/>
                  </a:lnTo>
                  <a:lnTo>
                    <a:pt x="32639" y="491756"/>
                  </a:lnTo>
                  <a:lnTo>
                    <a:pt x="47409" y="491807"/>
                  </a:lnTo>
                  <a:lnTo>
                    <a:pt x="53365" y="497484"/>
                  </a:lnTo>
                  <a:lnTo>
                    <a:pt x="53365" y="468464"/>
                  </a:lnTo>
                  <a:lnTo>
                    <a:pt x="53365" y="316331"/>
                  </a:lnTo>
                  <a:lnTo>
                    <a:pt x="47409" y="310540"/>
                  </a:lnTo>
                  <a:lnTo>
                    <a:pt x="32702" y="310540"/>
                  </a:lnTo>
                  <a:lnTo>
                    <a:pt x="26733" y="316331"/>
                  </a:lnTo>
                  <a:lnTo>
                    <a:pt x="26733" y="468464"/>
                  </a:lnTo>
                  <a:lnTo>
                    <a:pt x="24447" y="468909"/>
                  </a:lnTo>
                  <a:lnTo>
                    <a:pt x="11722" y="477227"/>
                  </a:lnTo>
                  <a:lnTo>
                    <a:pt x="3136" y="489559"/>
                  </a:lnTo>
                  <a:lnTo>
                    <a:pt x="0" y="504672"/>
                  </a:lnTo>
                  <a:lnTo>
                    <a:pt x="3136" y="519772"/>
                  </a:lnTo>
                  <a:lnTo>
                    <a:pt x="11722" y="532104"/>
                  </a:lnTo>
                  <a:lnTo>
                    <a:pt x="24447" y="540423"/>
                  </a:lnTo>
                  <a:lnTo>
                    <a:pt x="40055" y="543471"/>
                  </a:lnTo>
                  <a:lnTo>
                    <a:pt x="55651" y="540423"/>
                  </a:lnTo>
                  <a:lnTo>
                    <a:pt x="68389" y="532104"/>
                  </a:lnTo>
                  <a:lnTo>
                    <a:pt x="76962" y="519772"/>
                  </a:lnTo>
                  <a:lnTo>
                    <a:pt x="77406" y="517639"/>
                  </a:lnTo>
                  <a:lnTo>
                    <a:pt x="80098" y="504672"/>
                  </a:lnTo>
                  <a:close/>
                </a:path>
                <a:path w="2886075" h="569595">
                  <a:moveTo>
                    <a:pt x="320738" y="142354"/>
                  </a:moveTo>
                  <a:lnTo>
                    <a:pt x="313232" y="97383"/>
                  </a:lnTo>
                  <a:lnTo>
                    <a:pt x="294005" y="61379"/>
                  </a:lnTo>
                  <a:lnTo>
                    <a:pt x="294005" y="142252"/>
                  </a:lnTo>
                  <a:lnTo>
                    <a:pt x="284581" y="187375"/>
                  </a:lnTo>
                  <a:lnTo>
                    <a:pt x="284467" y="187693"/>
                  </a:lnTo>
                  <a:lnTo>
                    <a:pt x="258749" y="224624"/>
                  </a:lnTo>
                  <a:lnTo>
                    <a:pt x="220522" y="249605"/>
                  </a:lnTo>
                  <a:lnTo>
                    <a:pt x="173736" y="258762"/>
                  </a:lnTo>
                  <a:lnTo>
                    <a:pt x="126898" y="249707"/>
                  </a:lnTo>
                  <a:lnTo>
                    <a:pt x="88684" y="224726"/>
                  </a:lnTo>
                  <a:lnTo>
                    <a:pt x="62915" y="187693"/>
                  </a:lnTo>
                  <a:lnTo>
                    <a:pt x="53467" y="142354"/>
                  </a:lnTo>
                  <a:lnTo>
                    <a:pt x="62928" y="97015"/>
                  </a:lnTo>
                  <a:lnTo>
                    <a:pt x="88722" y="59982"/>
                  </a:lnTo>
                  <a:lnTo>
                    <a:pt x="126949" y="35001"/>
                  </a:lnTo>
                  <a:lnTo>
                    <a:pt x="173736" y="25844"/>
                  </a:lnTo>
                  <a:lnTo>
                    <a:pt x="220548" y="35001"/>
                  </a:lnTo>
                  <a:lnTo>
                    <a:pt x="258749" y="59931"/>
                  </a:lnTo>
                  <a:lnTo>
                    <a:pt x="284543" y="96926"/>
                  </a:lnTo>
                  <a:lnTo>
                    <a:pt x="294005" y="142252"/>
                  </a:lnTo>
                  <a:lnTo>
                    <a:pt x="294005" y="61379"/>
                  </a:lnTo>
                  <a:lnTo>
                    <a:pt x="292366" y="58305"/>
                  </a:lnTo>
                  <a:lnTo>
                    <a:pt x="260540" y="27482"/>
                  </a:lnTo>
                  <a:lnTo>
                    <a:pt x="257263" y="25844"/>
                  </a:lnTo>
                  <a:lnTo>
                    <a:pt x="220192" y="7264"/>
                  </a:lnTo>
                  <a:lnTo>
                    <a:pt x="173736" y="0"/>
                  </a:lnTo>
                  <a:lnTo>
                    <a:pt x="127254" y="7264"/>
                  </a:lnTo>
                  <a:lnTo>
                    <a:pt x="86931" y="27457"/>
                  </a:lnTo>
                  <a:lnTo>
                    <a:pt x="55105" y="58254"/>
                  </a:lnTo>
                  <a:lnTo>
                    <a:pt x="34239" y="97345"/>
                  </a:lnTo>
                  <a:lnTo>
                    <a:pt x="26733" y="142354"/>
                  </a:lnTo>
                  <a:lnTo>
                    <a:pt x="34226" y="187337"/>
                  </a:lnTo>
                  <a:lnTo>
                    <a:pt x="55105" y="226453"/>
                  </a:lnTo>
                  <a:lnTo>
                    <a:pt x="86931" y="257263"/>
                  </a:lnTo>
                  <a:lnTo>
                    <a:pt x="127279" y="277456"/>
                  </a:lnTo>
                  <a:lnTo>
                    <a:pt x="173736" y="284708"/>
                  </a:lnTo>
                  <a:lnTo>
                    <a:pt x="220192" y="277444"/>
                  </a:lnTo>
                  <a:lnTo>
                    <a:pt x="257263" y="258876"/>
                  </a:lnTo>
                  <a:lnTo>
                    <a:pt x="260540" y="257225"/>
                  </a:lnTo>
                  <a:lnTo>
                    <a:pt x="292366" y="226415"/>
                  </a:lnTo>
                  <a:lnTo>
                    <a:pt x="313232" y="187337"/>
                  </a:lnTo>
                  <a:lnTo>
                    <a:pt x="320738" y="142354"/>
                  </a:lnTo>
                  <a:close/>
                </a:path>
                <a:path w="2886075" h="569595">
                  <a:moveTo>
                    <a:pt x="400939" y="500595"/>
                  </a:moveTo>
                  <a:lnTo>
                    <a:pt x="388454" y="462915"/>
                  </a:lnTo>
                  <a:lnTo>
                    <a:pt x="358711" y="436092"/>
                  </a:lnTo>
                  <a:lnTo>
                    <a:pt x="323151" y="416572"/>
                  </a:lnTo>
                  <a:lnTo>
                    <a:pt x="320522" y="416115"/>
                  </a:lnTo>
                  <a:lnTo>
                    <a:pt x="320522" y="316331"/>
                  </a:lnTo>
                  <a:lnTo>
                    <a:pt x="314553" y="310540"/>
                  </a:lnTo>
                  <a:lnTo>
                    <a:pt x="299859" y="310540"/>
                  </a:lnTo>
                  <a:lnTo>
                    <a:pt x="293890" y="316331"/>
                  </a:lnTo>
                  <a:lnTo>
                    <a:pt x="293890" y="415861"/>
                  </a:lnTo>
                  <a:lnTo>
                    <a:pt x="292036" y="416115"/>
                  </a:lnTo>
                  <a:lnTo>
                    <a:pt x="255943" y="435698"/>
                  </a:lnTo>
                  <a:lnTo>
                    <a:pt x="226161" y="462915"/>
                  </a:lnTo>
                  <a:lnTo>
                    <a:pt x="213893" y="500278"/>
                  </a:lnTo>
                  <a:lnTo>
                    <a:pt x="213893" y="563524"/>
                  </a:lnTo>
                  <a:lnTo>
                    <a:pt x="219849" y="569302"/>
                  </a:lnTo>
                  <a:lnTo>
                    <a:pt x="261302" y="569302"/>
                  </a:lnTo>
                  <a:lnTo>
                    <a:pt x="267258" y="563524"/>
                  </a:lnTo>
                  <a:lnTo>
                    <a:pt x="267258" y="549160"/>
                  </a:lnTo>
                  <a:lnTo>
                    <a:pt x="261302" y="543369"/>
                  </a:lnTo>
                  <a:lnTo>
                    <a:pt x="240639" y="543369"/>
                  </a:lnTo>
                  <a:lnTo>
                    <a:pt x="240525" y="500380"/>
                  </a:lnTo>
                  <a:lnTo>
                    <a:pt x="270357" y="457708"/>
                  </a:lnTo>
                  <a:lnTo>
                    <a:pt x="306552" y="440029"/>
                  </a:lnTo>
                  <a:lnTo>
                    <a:pt x="307568" y="440029"/>
                  </a:lnTo>
                  <a:lnTo>
                    <a:pt x="344055" y="458000"/>
                  </a:lnTo>
                  <a:lnTo>
                    <a:pt x="373329" y="492594"/>
                  </a:lnTo>
                  <a:lnTo>
                    <a:pt x="374205" y="543369"/>
                  </a:lnTo>
                  <a:lnTo>
                    <a:pt x="353542" y="543369"/>
                  </a:lnTo>
                  <a:lnTo>
                    <a:pt x="347573" y="549160"/>
                  </a:lnTo>
                  <a:lnTo>
                    <a:pt x="347573" y="563524"/>
                  </a:lnTo>
                  <a:lnTo>
                    <a:pt x="353542" y="569302"/>
                  </a:lnTo>
                  <a:lnTo>
                    <a:pt x="394982" y="569302"/>
                  </a:lnTo>
                  <a:lnTo>
                    <a:pt x="400939" y="563524"/>
                  </a:lnTo>
                  <a:lnTo>
                    <a:pt x="400939" y="500595"/>
                  </a:lnTo>
                  <a:close/>
                </a:path>
                <a:path w="2886075" h="569595">
                  <a:moveTo>
                    <a:pt x="2885617" y="87553"/>
                  </a:moveTo>
                  <a:lnTo>
                    <a:pt x="2885300" y="87655"/>
                  </a:lnTo>
                  <a:lnTo>
                    <a:pt x="2885198" y="87871"/>
                  </a:lnTo>
                  <a:lnTo>
                    <a:pt x="2863024" y="110210"/>
                  </a:lnTo>
                  <a:lnTo>
                    <a:pt x="2885617" y="87553"/>
                  </a:lnTo>
                  <a:close/>
                </a:path>
              </a:pathLst>
            </a:custGeom>
            <a:solidFill>
              <a:srgbClr val="004F6B"/>
            </a:solidFill>
          </p:spPr>
          <p:txBody>
            <a:bodyPr wrap="square" lIns="0" tIns="0" rIns="0" bIns="0" rtlCol="0"/>
            <a:lstStyle/>
            <a:p>
              <a:endParaRPr/>
            </a:p>
          </p:txBody>
        </p:sp>
        <p:sp>
          <p:nvSpPr>
            <p:cNvPr id="81" name="object 81"/>
            <p:cNvSpPr/>
            <p:nvPr/>
          </p:nvSpPr>
          <p:spPr>
            <a:xfrm>
              <a:off x="5150199" y="7910241"/>
              <a:ext cx="119380" cy="119380"/>
            </a:xfrm>
            <a:custGeom>
              <a:avLst/>
              <a:gdLst/>
              <a:ahLst/>
              <a:cxnLst/>
              <a:rect l="l" t="t" r="r" b="b"/>
              <a:pathLst>
                <a:path w="119379" h="119379">
                  <a:moveTo>
                    <a:pt x="0" y="119185"/>
                  </a:moveTo>
                  <a:lnTo>
                    <a:pt x="22592" y="96535"/>
                  </a:lnTo>
                  <a:lnTo>
                    <a:pt x="0" y="119185"/>
                  </a:lnTo>
                  <a:close/>
                </a:path>
                <a:path w="119379" h="119379">
                  <a:moveTo>
                    <a:pt x="118603" y="313"/>
                  </a:moveTo>
                  <a:lnTo>
                    <a:pt x="96428" y="22650"/>
                  </a:lnTo>
                  <a:lnTo>
                    <a:pt x="119020" y="0"/>
                  </a:lnTo>
                  <a:lnTo>
                    <a:pt x="118708" y="104"/>
                  </a:lnTo>
                  <a:lnTo>
                    <a:pt x="118603" y="313"/>
                  </a:lnTo>
                </a:path>
              </a:pathLst>
            </a:custGeom>
            <a:ln w="12168">
              <a:solidFill>
                <a:srgbClr val="004F6B"/>
              </a:solidFill>
            </a:ln>
          </p:spPr>
          <p:txBody>
            <a:bodyPr wrap="square" lIns="0" tIns="0" rIns="0" bIns="0" rtlCol="0"/>
            <a:lstStyle/>
            <a:p>
              <a:endParaRPr/>
            </a:p>
          </p:txBody>
        </p:sp>
        <p:sp>
          <p:nvSpPr>
            <p:cNvPr id="82" name="object 82"/>
            <p:cNvSpPr/>
            <p:nvPr/>
          </p:nvSpPr>
          <p:spPr>
            <a:xfrm>
              <a:off x="5476093" y="8237072"/>
              <a:ext cx="99448" cy="99742"/>
            </a:xfrm>
            <a:prstGeom prst="rect">
              <a:avLst/>
            </a:prstGeom>
            <a:blipFill>
              <a:blip r:embed="rId12" cstate="print"/>
              <a:stretch>
                <a:fillRect/>
              </a:stretch>
            </a:blipFill>
          </p:spPr>
          <p:txBody>
            <a:bodyPr wrap="square" lIns="0" tIns="0" rIns="0" bIns="0" rtlCol="0"/>
            <a:lstStyle/>
            <a:p>
              <a:endParaRPr/>
            </a:p>
          </p:txBody>
        </p:sp>
        <p:sp>
          <p:nvSpPr>
            <p:cNvPr id="83" name="object 83"/>
            <p:cNvSpPr/>
            <p:nvPr/>
          </p:nvSpPr>
          <p:spPr>
            <a:xfrm>
              <a:off x="5064494" y="7824661"/>
              <a:ext cx="488315" cy="489584"/>
            </a:xfrm>
            <a:custGeom>
              <a:avLst/>
              <a:gdLst/>
              <a:ahLst/>
              <a:cxnLst/>
              <a:rect l="l" t="t" r="r" b="b"/>
              <a:pathLst>
                <a:path w="488314" h="489584">
                  <a:moveTo>
                    <a:pt x="123292" y="227616"/>
                  </a:moveTo>
                  <a:lnTo>
                    <a:pt x="93094" y="227616"/>
                  </a:lnTo>
                  <a:lnTo>
                    <a:pt x="336666" y="470782"/>
                  </a:lnTo>
                  <a:lnTo>
                    <a:pt x="354917" y="483571"/>
                  </a:lnTo>
                  <a:lnTo>
                    <a:pt x="375823" y="489088"/>
                  </a:lnTo>
                  <a:lnTo>
                    <a:pt x="397353" y="487150"/>
                  </a:lnTo>
                  <a:lnTo>
                    <a:pt x="417475" y="477570"/>
                  </a:lnTo>
                  <a:lnTo>
                    <a:pt x="420288" y="475481"/>
                  </a:lnTo>
                  <a:lnTo>
                    <a:pt x="422997" y="473289"/>
                  </a:lnTo>
                  <a:lnTo>
                    <a:pt x="426954" y="469323"/>
                  </a:lnTo>
                  <a:lnTo>
                    <a:pt x="381563" y="469323"/>
                  </a:lnTo>
                  <a:lnTo>
                    <a:pt x="365855" y="466384"/>
                  </a:lnTo>
                  <a:lnTo>
                    <a:pt x="351973" y="457321"/>
                  </a:lnTo>
                  <a:lnTo>
                    <a:pt x="329173" y="433949"/>
                  </a:lnTo>
                  <a:lnTo>
                    <a:pt x="344447" y="418599"/>
                  </a:lnTo>
                  <a:lnTo>
                    <a:pt x="314803" y="418599"/>
                  </a:lnTo>
                  <a:lnTo>
                    <a:pt x="277937" y="381661"/>
                  </a:lnTo>
                  <a:lnTo>
                    <a:pt x="292575" y="366842"/>
                  </a:lnTo>
                  <a:lnTo>
                    <a:pt x="262630" y="366842"/>
                  </a:lnTo>
                  <a:lnTo>
                    <a:pt x="226076" y="330626"/>
                  </a:lnTo>
                  <a:lnTo>
                    <a:pt x="240862" y="315807"/>
                  </a:lnTo>
                  <a:lnTo>
                    <a:pt x="211394" y="315807"/>
                  </a:lnTo>
                  <a:lnTo>
                    <a:pt x="174527" y="278964"/>
                  </a:lnTo>
                  <a:lnTo>
                    <a:pt x="189316" y="264145"/>
                  </a:lnTo>
                  <a:lnTo>
                    <a:pt x="159741" y="264145"/>
                  </a:lnTo>
                  <a:lnTo>
                    <a:pt x="123292" y="227616"/>
                  </a:lnTo>
                  <a:close/>
                </a:path>
                <a:path w="488314" h="489584">
                  <a:moveTo>
                    <a:pt x="241150" y="108021"/>
                  </a:moveTo>
                  <a:lnTo>
                    <a:pt x="211394" y="108021"/>
                  </a:lnTo>
                  <a:lnTo>
                    <a:pt x="455070" y="352127"/>
                  </a:lnTo>
                  <a:lnTo>
                    <a:pt x="464457" y="365803"/>
                  </a:lnTo>
                  <a:lnTo>
                    <a:pt x="467762" y="381465"/>
                  </a:lnTo>
                  <a:lnTo>
                    <a:pt x="464955" y="397224"/>
                  </a:lnTo>
                  <a:lnTo>
                    <a:pt x="456008" y="411194"/>
                  </a:lnTo>
                  <a:lnTo>
                    <a:pt x="455383" y="411820"/>
                  </a:lnTo>
                  <a:lnTo>
                    <a:pt x="455383" y="412342"/>
                  </a:lnTo>
                  <a:lnTo>
                    <a:pt x="410919" y="456903"/>
                  </a:lnTo>
                  <a:lnTo>
                    <a:pt x="397213" y="466156"/>
                  </a:lnTo>
                  <a:lnTo>
                    <a:pt x="381563" y="469323"/>
                  </a:lnTo>
                  <a:lnTo>
                    <a:pt x="426954" y="469323"/>
                  </a:lnTo>
                  <a:lnTo>
                    <a:pt x="472461" y="423715"/>
                  </a:lnTo>
                  <a:lnTo>
                    <a:pt x="487953" y="376518"/>
                  </a:lnTo>
                  <a:lnTo>
                    <a:pt x="482413" y="355663"/>
                  </a:lnTo>
                  <a:lnTo>
                    <a:pt x="469648" y="337509"/>
                  </a:lnTo>
                  <a:lnTo>
                    <a:pt x="241150" y="108021"/>
                  </a:lnTo>
                  <a:close/>
                </a:path>
                <a:path w="488314" h="489584">
                  <a:moveTo>
                    <a:pt x="361871" y="378215"/>
                  </a:moveTo>
                  <a:lnTo>
                    <a:pt x="355307" y="378215"/>
                  </a:lnTo>
                  <a:lnTo>
                    <a:pt x="314803" y="418599"/>
                  </a:lnTo>
                  <a:lnTo>
                    <a:pt x="344447" y="418599"/>
                  </a:lnTo>
                  <a:lnTo>
                    <a:pt x="369990" y="392929"/>
                  </a:lnTo>
                  <a:lnTo>
                    <a:pt x="369990" y="386351"/>
                  </a:lnTo>
                  <a:lnTo>
                    <a:pt x="361871" y="378215"/>
                  </a:lnTo>
                  <a:close/>
                </a:path>
                <a:path w="488314" h="489584">
                  <a:moveTo>
                    <a:pt x="325422" y="310586"/>
                  </a:moveTo>
                  <a:lnTo>
                    <a:pt x="318754" y="310586"/>
                  </a:lnTo>
                  <a:lnTo>
                    <a:pt x="262630" y="366842"/>
                  </a:lnTo>
                  <a:lnTo>
                    <a:pt x="292575" y="366842"/>
                  </a:lnTo>
                  <a:lnTo>
                    <a:pt x="333540" y="325405"/>
                  </a:lnTo>
                  <a:lnTo>
                    <a:pt x="333540" y="318731"/>
                  </a:lnTo>
                  <a:lnTo>
                    <a:pt x="325422" y="310586"/>
                  </a:lnTo>
                  <a:close/>
                </a:path>
                <a:path w="488314" h="489584">
                  <a:moveTo>
                    <a:pt x="258149" y="275310"/>
                  </a:moveTo>
                  <a:lnTo>
                    <a:pt x="252419" y="275310"/>
                  </a:lnTo>
                  <a:lnTo>
                    <a:pt x="248572" y="278651"/>
                  </a:lnTo>
                  <a:lnTo>
                    <a:pt x="211394" y="315807"/>
                  </a:lnTo>
                  <a:lnTo>
                    <a:pt x="240862" y="315807"/>
                  </a:lnTo>
                  <a:lnTo>
                    <a:pt x="263255" y="293365"/>
                  </a:lnTo>
                  <a:lnTo>
                    <a:pt x="267005" y="288980"/>
                  </a:lnTo>
                  <a:lnTo>
                    <a:pt x="266485" y="282410"/>
                  </a:lnTo>
                  <a:lnTo>
                    <a:pt x="262109" y="278651"/>
                  </a:lnTo>
                  <a:lnTo>
                    <a:pt x="258149" y="275310"/>
                  </a:lnTo>
                  <a:close/>
                </a:path>
                <a:path w="488314" h="489584">
                  <a:moveTo>
                    <a:pt x="222533" y="207890"/>
                  </a:moveTo>
                  <a:lnTo>
                    <a:pt x="215874" y="207890"/>
                  </a:lnTo>
                  <a:lnTo>
                    <a:pt x="159741" y="264145"/>
                  </a:lnTo>
                  <a:lnTo>
                    <a:pt x="189316" y="264145"/>
                  </a:lnTo>
                  <a:lnTo>
                    <a:pt x="230660" y="222717"/>
                  </a:lnTo>
                  <a:lnTo>
                    <a:pt x="230660" y="216034"/>
                  </a:lnTo>
                  <a:lnTo>
                    <a:pt x="222533" y="207890"/>
                  </a:lnTo>
                  <a:close/>
                </a:path>
                <a:path w="488314" h="489584">
                  <a:moveTo>
                    <a:pt x="100900" y="145899"/>
                  </a:moveTo>
                  <a:lnTo>
                    <a:pt x="70916" y="145899"/>
                  </a:lnTo>
                  <a:lnTo>
                    <a:pt x="107984" y="183055"/>
                  </a:lnTo>
                  <a:lnTo>
                    <a:pt x="85392" y="205705"/>
                  </a:lnTo>
                  <a:lnTo>
                    <a:pt x="84350" y="206854"/>
                  </a:lnTo>
                  <a:lnTo>
                    <a:pt x="52068" y="239102"/>
                  </a:lnTo>
                  <a:lnTo>
                    <a:pt x="51963" y="245672"/>
                  </a:lnTo>
                  <a:lnTo>
                    <a:pt x="56128" y="249744"/>
                  </a:lnTo>
                  <a:lnTo>
                    <a:pt x="60190" y="253921"/>
                  </a:lnTo>
                  <a:lnTo>
                    <a:pt x="66750" y="253921"/>
                  </a:lnTo>
                  <a:lnTo>
                    <a:pt x="93094" y="227616"/>
                  </a:lnTo>
                  <a:lnTo>
                    <a:pt x="123292" y="227616"/>
                  </a:lnTo>
                  <a:lnTo>
                    <a:pt x="107672" y="211962"/>
                  </a:lnTo>
                  <a:lnTo>
                    <a:pt x="151409" y="168132"/>
                  </a:lnTo>
                  <a:lnTo>
                    <a:pt x="122771" y="168132"/>
                  </a:lnTo>
                  <a:lnTo>
                    <a:pt x="100900" y="145899"/>
                  </a:lnTo>
                  <a:close/>
                </a:path>
                <a:path w="488314" h="489584">
                  <a:moveTo>
                    <a:pt x="127042" y="0"/>
                  </a:moveTo>
                  <a:lnTo>
                    <a:pt x="122770" y="4176"/>
                  </a:lnTo>
                  <a:lnTo>
                    <a:pt x="4165" y="123049"/>
                  </a:lnTo>
                  <a:lnTo>
                    <a:pt x="0" y="127113"/>
                  </a:lnTo>
                  <a:lnTo>
                    <a:pt x="0" y="133691"/>
                  </a:lnTo>
                  <a:lnTo>
                    <a:pt x="4165" y="137972"/>
                  </a:lnTo>
                  <a:lnTo>
                    <a:pt x="33844" y="168132"/>
                  </a:lnTo>
                  <a:lnTo>
                    <a:pt x="37905" y="172309"/>
                  </a:lnTo>
                  <a:lnTo>
                    <a:pt x="44465" y="172309"/>
                  </a:lnTo>
                  <a:lnTo>
                    <a:pt x="48735" y="168132"/>
                  </a:lnTo>
                  <a:lnTo>
                    <a:pt x="70916" y="145899"/>
                  </a:lnTo>
                  <a:lnTo>
                    <a:pt x="100900" y="145899"/>
                  </a:lnTo>
                  <a:lnTo>
                    <a:pt x="100386" y="145377"/>
                  </a:lnTo>
                  <a:lnTo>
                    <a:pt x="41237" y="145377"/>
                  </a:lnTo>
                  <a:lnTo>
                    <a:pt x="26450" y="130454"/>
                  </a:lnTo>
                  <a:lnTo>
                    <a:pt x="130585" y="26096"/>
                  </a:lnTo>
                  <a:lnTo>
                    <a:pt x="159925" y="26096"/>
                  </a:lnTo>
                  <a:lnTo>
                    <a:pt x="137670" y="4176"/>
                  </a:lnTo>
                  <a:lnTo>
                    <a:pt x="133606" y="104"/>
                  </a:lnTo>
                  <a:lnTo>
                    <a:pt x="127042" y="0"/>
                  </a:lnTo>
                  <a:close/>
                </a:path>
                <a:path w="488314" h="489584">
                  <a:moveTo>
                    <a:pt x="160012" y="85997"/>
                  </a:moveTo>
                  <a:lnTo>
                    <a:pt x="130272" y="85997"/>
                  </a:lnTo>
                  <a:lnTo>
                    <a:pt x="167764" y="123049"/>
                  </a:lnTo>
                  <a:lnTo>
                    <a:pt x="122771" y="168132"/>
                  </a:lnTo>
                  <a:lnTo>
                    <a:pt x="151409" y="168132"/>
                  </a:lnTo>
                  <a:lnTo>
                    <a:pt x="211081" y="108334"/>
                  </a:lnTo>
                  <a:lnTo>
                    <a:pt x="182237" y="108334"/>
                  </a:lnTo>
                  <a:lnTo>
                    <a:pt x="160012" y="85997"/>
                  </a:lnTo>
                  <a:close/>
                </a:path>
                <a:path w="488314" h="489584">
                  <a:moveTo>
                    <a:pt x="159925" y="26096"/>
                  </a:moveTo>
                  <a:lnTo>
                    <a:pt x="130585" y="26096"/>
                  </a:lnTo>
                  <a:lnTo>
                    <a:pt x="145475" y="40914"/>
                  </a:lnTo>
                  <a:lnTo>
                    <a:pt x="41237" y="145377"/>
                  </a:lnTo>
                  <a:lnTo>
                    <a:pt x="100386" y="145377"/>
                  </a:lnTo>
                  <a:lnTo>
                    <a:pt x="85809" y="130558"/>
                  </a:lnTo>
                  <a:lnTo>
                    <a:pt x="130272" y="85997"/>
                  </a:lnTo>
                  <a:lnTo>
                    <a:pt x="160012" y="85997"/>
                  </a:lnTo>
                  <a:lnTo>
                    <a:pt x="145163" y="71074"/>
                  </a:lnTo>
                  <a:lnTo>
                    <a:pt x="172027" y="44778"/>
                  </a:lnTo>
                  <a:lnTo>
                    <a:pt x="172027" y="38200"/>
                  </a:lnTo>
                  <a:lnTo>
                    <a:pt x="167868" y="33918"/>
                  </a:lnTo>
                  <a:lnTo>
                    <a:pt x="159925" y="26096"/>
                  </a:lnTo>
                  <a:close/>
                </a:path>
                <a:path w="488314" h="489584">
                  <a:moveTo>
                    <a:pt x="244717" y="52183"/>
                  </a:moveTo>
                  <a:lnTo>
                    <a:pt x="238153" y="52183"/>
                  </a:lnTo>
                  <a:lnTo>
                    <a:pt x="205976" y="84640"/>
                  </a:lnTo>
                  <a:lnTo>
                    <a:pt x="204829" y="85684"/>
                  </a:lnTo>
                  <a:lnTo>
                    <a:pt x="182237" y="108334"/>
                  </a:lnTo>
                  <a:lnTo>
                    <a:pt x="211081" y="108334"/>
                  </a:lnTo>
                  <a:lnTo>
                    <a:pt x="211394" y="108021"/>
                  </a:lnTo>
                  <a:lnTo>
                    <a:pt x="241150" y="108021"/>
                  </a:lnTo>
                  <a:lnTo>
                    <a:pt x="226597" y="93411"/>
                  </a:lnTo>
                  <a:lnTo>
                    <a:pt x="252835" y="67002"/>
                  </a:lnTo>
                  <a:lnTo>
                    <a:pt x="252835" y="60432"/>
                  </a:lnTo>
                  <a:lnTo>
                    <a:pt x="248781" y="56360"/>
                  </a:lnTo>
                  <a:lnTo>
                    <a:pt x="244717" y="52183"/>
                  </a:lnTo>
                  <a:close/>
                </a:path>
              </a:pathLst>
            </a:custGeom>
            <a:solidFill>
              <a:srgbClr val="004F6B"/>
            </a:solidFill>
          </p:spPr>
          <p:txBody>
            <a:bodyPr wrap="square" lIns="0" tIns="0" rIns="0" bIns="0" rtlCol="0"/>
            <a:lstStyle/>
            <a:p>
              <a:endParaRPr/>
            </a:p>
          </p:txBody>
        </p:sp>
        <p:sp>
          <p:nvSpPr>
            <p:cNvPr id="84" name="object 84"/>
            <p:cNvSpPr/>
            <p:nvPr/>
          </p:nvSpPr>
          <p:spPr>
            <a:xfrm>
              <a:off x="5172166" y="7932683"/>
              <a:ext cx="360680" cy="361315"/>
            </a:xfrm>
            <a:custGeom>
              <a:avLst/>
              <a:gdLst/>
              <a:ahLst/>
              <a:cxnLst/>
              <a:rect l="l" t="t" r="r" b="b"/>
              <a:pathLst>
                <a:path w="360679" h="361315">
                  <a:moveTo>
                    <a:pt x="347711" y="304321"/>
                  </a:moveTo>
                  <a:lnTo>
                    <a:pt x="303247" y="348882"/>
                  </a:lnTo>
                  <a:lnTo>
                    <a:pt x="289541" y="358134"/>
                  </a:lnTo>
                  <a:lnTo>
                    <a:pt x="273891" y="361301"/>
                  </a:lnTo>
                  <a:lnTo>
                    <a:pt x="258183" y="358363"/>
                  </a:lnTo>
                  <a:lnTo>
                    <a:pt x="244301" y="349299"/>
                  </a:lnTo>
                  <a:lnTo>
                    <a:pt x="243989" y="348986"/>
                  </a:lnTo>
                  <a:lnTo>
                    <a:pt x="221501" y="325927"/>
                  </a:lnTo>
                  <a:lnTo>
                    <a:pt x="258254" y="288980"/>
                  </a:lnTo>
                  <a:lnTo>
                    <a:pt x="262317" y="284907"/>
                  </a:lnTo>
                  <a:lnTo>
                    <a:pt x="262317" y="278329"/>
                  </a:lnTo>
                  <a:lnTo>
                    <a:pt x="258254" y="274265"/>
                  </a:lnTo>
                  <a:lnTo>
                    <a:pt x="254199" y="270193"/>
                  </a:lnTo>
                  <a:lnTo>
                    <a:pt x="247635" y="270193"/>
                  </a:lnTo>
                  <a:lnTo>
                    <a:pt x="243572" y="274265"/>
                  </a:lnTo>
                  <a:lnTo>
                    <a:pt x="207131" y="310577"/>
                  </a:lnTo>
                  <a:lnTo>
                    <a:pt x="170265" y="273639"/>
                  </a:lnTo>
                  <a:lnTo>
                    <a:pt x="221813" y="221455"/>
                  </a:lnTo>
                  <a:lnTo>
                    <a:pt x="225868" y="217383"/>
                  </a:lnTo>
                  <a:lnTo>
                    <a:pt x="225868" y="210709"/>
                  </a:lnTo>
                  <a:lnTo>
                    <a:pt x="221813" y="206637"/>
                  </a:lnTo>
                  <a:lnTo>
                    <a:pt x="217750" y="202564"/>
                  </a:lnTo>
                  <a:lnTo>
                    <a:pt x="211082" y="202564"/>
                  </a:lnTo>
                  <a:lnTo>
                    <a:pt x="207027" y="206637"/>
                  </a:lnTo>
                  <a:lnTo>
                    <a:pt x="154957" y="258820"/>
                  </a:lnTo>
                  <a:lnTo>
                    <a:pt x="118404" y="222604"/>
                  </a:lnTo>
                  <a:lnTo>
                    <a:pt x="155583" y="185344"/>
                  </a:lnTo>
                  <a:lnTo>
                    <a:pt x="159333" y="180958"/>
                  </a:lnTo>
                  <a:lnTo>
                    <a:pt x="158812" y="174388"/>
                  </a:lnTo>
                  <a:lnTo>
                    <a:pt x="154436" y="170629"/>
                  </a:lnTo>
                  <a:lnTo>
                    <a:pt x="150477" y="167288"/>
                  </a:lnTo>
                  <a:lnTo>
                    <a:pt x="144747" y="167288"/>
                  </a:lnTo>
                  <a:lnTo>
                    <a:pt x="140900" y="170629"/>
                  </a:lnTo>
                  <a:lnTo>
                    <a:pt x="103722" y="207785"/>
                  </a:lnTo>
                  <a:lnTo>
                    <a:pt x="66855" y="170943"/>
                  </a:lnTo>
                  <a:lnTo>
                    <a:pt x="118925" y="118759"/>
                  </a:lnTo>
                  <a:lnTo>
                    <a:pt x="122988" y="114695"/>
                  </a:lnTo>
                  <a:lnTo>
                    <a:pt x="122988" y="108013"/>
                  </a:lnTo>
                  <a:lnTo>
                    <a:pt x="118925" y="103940"/>
                  </a:lnTo>
                  <a:lnTo>
                    <a:pt x="114861" y="99868"/>
                  </a:lnTo>
                  <a:lnTo>
                    <a:pt x="108202" y="99868"/>
                  </a:lnTo>
                  <a:lnTo>
                    <a:pt x="104138" y="103940"/>
                  </a:lnTo>
                  <a:lnTo>
                    <a:pt x="52069" y="156124"/>
                  </a:lnTo>
                  <a:lnTo>
                    <a:pt x="0" y="103940"/>
                  </a:lnTo>
                  <a:lnTo>
                    <a:pt x="22183" y="81716"/>
                  </a:lnTo>
                  <a:lnTo>
                    <a:pt x="81537" y="22223"/>
                  </a:lnTo>
                  <a:lnTo>
                    <a:pt x="103721" y="0"/>
                  </a:lnTo>
                  <a:lnTo>
                    <a:pt x="347398" y="244106"/>
                  </a:lnTo>
                  <a:lnTo>
                    <a:pt x="356785" y="257782"/>
                  </a:lnTo>
                  <a:lnTo>
                    <a:pt x="360090" y="273443"/>
                  </a:lnTo>
                  <a:lnTo>
                    <a:pt x="357283" y="289203"/>
                  </a:lnTo>
                  <a:lnTo>
                    <a:pt x="348336" y="303172"/>
                  </a:lnTo>
                  <a:lnTo>
                    <a:pt x="348127" y="303381"/>
                  </a:lnTo>
                  <a:lnTo>
                    <a:pt x="347919" y="303590"/>
                  </a:lnTo>
                  <a:lnTo>
                    <a:pt x="347711" y="303799"/>
                  </a:lnTo>
                  <a:lnTo>
                    <a:pt x="347711" y="304321"/>
                  </a:lnTo>
                  <a:close/>
                </a:path>
              </a:pathLst>
            </a:custGeom>
            <a:ln w="12168">
              <a:solidFill>
                <a:srgbClr val="004F6B"/>
              </a:solidFill>
            </a:ln>
          </p:spPr>
          <p:txBody>
            <a:bodyPr wrap="square" lIns="0" tIns="0" rIns="0" bIns="0" rtlCol="0"/>
            <a:lstStyle/>
            <a:p>
              <a:endParaRPr/>
            </a:p>
          </p:txBody>
        </p:sp>
        <p:sp>
          <p:nvSpPr>
            <p:cNvPr id="85" name="object 85"/>
            <p:cNvSpPr/>
            <p:nvPr/>
          </p:nvSpPr>
          <p:spPr>
            <a:xfrm>
              <a:off x="5084860" y="7844673"/>
              <a:ext cx="153482" cy="154205"/>
            </a:xfrm>
            <a:prstGeom prst="rect">
              <a:avLst/>
            </a:prstGeom>
            <a:blipFill>
              <a:blip r:embed="rId13" cstate="print"/>
              <a:stretch>
                <a:fillRect/>
              </a:stretch>
            </a:blipFill>
          </p:spPr>
          <p:txBody>
            <a:bodyPr wrap="square" lIns="0" tIns="0" rIns="0" bIns="0" rtlCol="0"/>
            <a:lstStyle/>
            <a:p>
              <a:endParaRPr/>
            </a:p>
          </p:txBody>
        </p:sp>
        <p:sp>
          <p:nvSpPr>
            <p:cNvPr id="86" name="object 86"/>
            <p:cNvSpPr/>
            <p:nvPr/>
          </p:nvSpPr>
          <p:spPr>
            <a:xfrm>
              <a:off x="5064494" y="7824661"/>
              <a:ext cx="488315" cy="489584"/>
            </a:xfrm>
            <a:custGeom>
              <a:avLst/>
              <a:gdLst/>
              <a:ahLst/>
              <a:cxnLst/>
              <a:rect l="l" t="t" r="r" b="b"/>
              <a:pathLst>
                <a:path w="488314" h="489584">
                  <a:moveTo>
                    <a:pt x="469752" y="337509"/>
                  </a:moveTo>
                  <a:lnTo>
                    <a:pt x="226597" y="93411"/>
                  </a:lnTo>
                  <a:lnTo>
                    <a:pt x="248781" y="71074"/>
                  </a:lnTo>
                  <a:lnTo>
                    <a:pt x="252835" y="67002"/>
                  </a:lnTo>
                  <a:lnTo>
                    <a:pt x="252835" y="60432"/>
                  </a:lnTo>
                  <a:lnTo>
                    <a:pt x="248781" y="56360"/>
                  </a:lnTo>
                  <a:lnTo>
                    <a:pt x="244717" y="52183"/>
                  </a:lnTo>
                  <a:lnTo>
                    <a:pt x="238153" y="52183"/>
                  </a:lnTo>
                  <a:lnTo>
                    <a:pt x="205976" y="84640"/>
                  </a:lnTo>
                  <a:lnTo>
                    <a:pt x="204829" y="85684"/>
                  </a:lnTo>
                  <a:lnTo>
                    <a:pt x="182237" y="108334"/>
                  </a:lnTo>
                  <a:lnTo>
                    <a:pt x="145163" y="71074"/>
                  </a:lnTo>
                  <a:lnTo>
                    <a:pt x="167868" y="48842"/>
                  </a:lnTo>
                  <a:lnTo>
                    <a:pt x="172027" y="44778"/>
                  </a:lnTo>
                  <a:lnTo>
                    <a:pt x="172027" y="38200"/>
                  </a:lnTo>
                  <a:lnTo>
                    <a:pt x="168076" y="34127"/>
                  </a:lnTo>
                  <a:lnTo>
                    <a:pt x="167868" y="33918"/>
                  </a:lnTo>
                  <a:lnTo>
                    <a:pt x="137670" y="4176"/>
                  </a:lnTo>
                  <a:lnTo>
                    <a:pt x="133606" y="104"/>
                  </a:lnTo>
                  <a:lnTo>
                    <a:pt x="127042" y="0"/>
                  </a:lnTo>
                  <a:lnTo>
                    <a:pt x="122979" y="3967"/>
                  </a:lnTo>
                  <a:lnTo>
                    <a:pt x="122770" y="4176"/>
                  </a:lnTo>
                  <a:lnTo>
                    <a:pt x="4165" y="123049"/>
                  </a:lnTo>
                  <a:lnTo>
                    <a:pt x="0" y="127113"/>
                  </a:lnTo>
                  <a:lnTo>
                    <a:pt x="0" y="133691"/>
                  </a:lnTo>
                  <a:lnTo>
                    <a:pt x="3957" y="137763"/>
                  </a:lnTo>
                  <a:lnTo>
                    <a:pt x="4165" y="137972"/>
                  </a:lnTo>
                  <a:lnTo>
                    <a:pt x="33844" y="168132"/>
                  </a:lnTo>
                  <a:lnTo>
                    <a:pt x="37905" y="172309"/>
                  </a:lnTo>
                  <a:lnTo>
                    <a:pt x="44465" y="172309"/>
                  </a:lnTo>
                  <a:lnTo>
                    <a:pt x="48527" y="168341"/>
                  </a:lnTo>
                  <a:lnTo>
                    <a:pt x="48735" y="168132"/>
                  </a:lnTo>
                  <a:lnTo>
                    <a:pt x="70916" y="145899"/>
                  </a:lnTo>
                  <a:lnTo>
                    <a:pt x="107984" y="183055"/>
                  </a:lnTo>
                  <a:lnTo>
                    <a:pt x="85392" y="205705"/>
                  </a:lnTo>
                  <a:lnTo>
                    <a:pt x="84350" y="206854"/>
                  </a:lnTo>
                  <a:lnTo>
                    <a:pt x="56128" y="235030"/>
                  </a:lnTo>
                  <a:lnTo>
                    <a:pt x="52068" y="239102"/>
                  </a:lnTo>
                  <a:lnTo>
                    <a:pt x="51963" y="245672"/>
                  </a:lnTo>
                  <a:lnTo>
                    <a:pt x="56128" y="249744"/>
                  </a:lnTo>
                  <a:lnTo>
                    <a:pt x="60190" y="253921"/>
                  </a:lnTo>
                  <a:lnTo>
                    <a:pt x="66750" y="253921"/>
                  </a:lnTo>
                  <a:lnTo>
                    <a:pt x="70811" y="249849"/>
                  </a:lnTo>
                  <a:lnTo>
                    <a:pt x="93094" y="227616"/>
                  </a:lnTo>
                  <a:lnTo>
                    <a:pt x="336666" y="470782"/>
                  </a:lnTo>
                  <a:lnTo>
                    <a:pt x="354917" y="483571"/>
                  </a:lnTo>
                  <a:lnTo>
                    <a:pt x="375823" y="489088"/>
                  </a:lnTo>
                  <a:lnTo>
                    <a:pt x="397353" y="487150"/>
                  </a:lnTo>
                  <a:lnTo>
                    <a:pt x="455174" y="441040"/>
                  </a:lnTo>
                  <a:lnTo>
                    <a:pt x="469961" y="426222"/>
                  </a:lnTo>
                  <a:lnTo>
                    <a:pt x="472461" y="423716"/>
                  </a:lnTo>
                  <a:lnTo>
                    <a:pt x="474649" y="421001"/>
                  </a:lnTo>
                  <a:lnTo>
                    <a:pt x="476733" y="418190"/>
                  </a:lnTo>
                  <a:lnTo>
                    <a:pt x="486112" y="398038"/>
                  </a:lnTo>
                  <a:lnTo>
                    <a:pt x="487953" y="376518"/>
                  </a:lnTo>
                  <a:lnTo>
                    <a:pt x="482413" y="355663"/>
                  </a:lnTo>
                  <a:lnTo>
                    <a:pt x="469648" y="337509"/>
                  </a:lnTo>
                </a:path>
              </a:pathLst>
            </a:custGeom>
            <a:ln w="12168">
              <a:solidFill>
                <a:srgbClr val="004F6B"/>
              </a:solidFill>
            </a:ln>
          </p:spPr>
          <p:txBody>
            <a:bodyPr wrap="square" lIns="0" tIns="0" rIns="0" bIns="0" rtlCol="0"/>
            <a:lstStyle/>
            <a:p>
              <a:endParaRPr/>
            </a:p>
          </p:txBody>
        </p:sp>
        <p:sp>
          <p:nvSpPr>
            <p:cNvPr id="87" name="object 87"/>
            <p:cNvSpPr/>
            <p:nvPr/>
          </p:nvSpPr>
          <p:spPr>
            <a:xfrm>
              <a:off x="5543782" y="8304700"/>
              <a:ext cx="112348" cy="112465"/>
            </a:xfrm>
            <a:prstGeom prst="rect">
              <a:avLst/>
            </a:prstGeom>
            <a:blipFill>
              <a:blip r:embed="rId14" cstate="print"/>
              <a:stretch>
                <a:fillRect/>
              </a:stretch>
            </a:blipFill>
          </p:spPr>
          <p:txBody>
            <a:bodyPr wrap="square" lIns="0" tIns="0" rIns="0" bIns="0" rtlCol="0"/>
            <a:lstStyle/>
            <a:p>
              <a:endParaRPr/>
            </a:p>
          </p:txBody>
        </p:sp>
        <p:sp>
          <p:nvSpPr>
            <p:cNvPr id="88" name="object 88"/>
            <p:cNvSpPr/>
            <p:nvPr/>
          </p:nvSpPr>
          <p:spPr>
            <a:xfrm>
              <a:off x="5150199" y="7910554"/>
              <a:ext cx="45085" cy="45085"/>
            </a:xfrm>
            <a:custGeom>
              <a:avLst/>
              <a:gdLst/>
              <a:ahLst/>
              <a:cxnLst/>
              <a:rect l="l" t="t" r="r" b="b"/>
              <a:pathLst>
                <a:path w="45085" h="45084">
                  <a:moveTo>
                    <a:pt x="44463" y="0"/>
                  </a:moveTo>
                  <a:lnTo>
                    <a:pt x="0" y="44560"/>
                  </a:lnTo>
                  <a:lnTo>
                    <a:pt x="44463" y="0"/>
                  </a:lnTo>
                  <a:close/>
                </a:path>
              </a:pathLst>
            </a:custGeom>
            <a:solidFill>
              <a:srgbClr val="004F6B"/>
            </a:solidFill>
          </p:spPr>
          <p:txBody>
            <a:bodyPr wrap="square" lIns="0" tIns="0" rIns="0" bIns="0" rtlCol="0"/>
            <a:lstStyle/>
            <a:p>
              <a:endParaRPr/>
            </a:p>
          </p:txBody>
        </p:sp>
        <p:sp>
          <p:nvSpPr>
            <p:cNvPr id="89" name="object 89"/>
            <p:cNvSpPr/>
            <p:nvPr/>
          </p:nvSpPr>
          <p:spPr>
            <a:xfrm>
              <a:off x="5150199" y="7910554"/>
              <a:ext cx="45085" cy="45085"/>
            </a:xfrm>
            <a:custGeom>
              <a:avLst/>
              <a:gdLst/>
              <a:ahLst/>
              <a:cxnLst/>
              <a:rect l="l" t="t" r="r" b="b"/>
              <a:pathLst>
                <a:path w="45085" h="45084">
                  <a:moveTo>
                    <a:pt x="44463" y="0"/>
                  </a:moveTo>
                  <a:lnTo>
                    <a:pt x="0" y="44560"/>
                  </a:lnTo>
                  <a:lnTo>
                    <a:pt x="44463" y="0"/>
                  </a:lnTo>
                  <a:close/>
                </a:path>
              </a:pathLst>
            </a:custGeom>
            <a:ln w="12168">
              <a:solidFill>
                <a:srgbClr val="004F6B"/>
              </a:solidFill>
            </a:ln>
          </p:spPr>
          <p:txBody>
            <a:bodyPr wrap="square" lIns="0" tIns="0" rIns="0" bIns="0" rtlCol="0"/>
            <a:lstStyle/>
            <a:p>
              <a:endParaRPr/>
            </a:p>
          </p:txBody>
        </p:sp>
      </p:grpSp>
      <p:sp>
        <p:nvSpPr>
          <p:cNvPr id="90" name="object 90"/>
          <p:cNvSpPr txBox="1">
            <a:spLocks noGrp="1"/>
          </p:cNvSpPr>
          <p:nvPr>
            <p:ph type="sldNum" sz="quarter" idx="7"/>
          </p:nvPr>
        </p:nvSpPr>
        <p:spPr>
          <a:prstGeom prst="rect">
            <a:avLst/>
          </a:prstGeom>
        </p:spPr>
        <p:txBody>
          <a:bodyPr vert="horz" wrap="square" lIns="0" tIns="22225" rIns="0" bIns="0" rtlCol="0">
            <a:spAutoFit/>
          </a:bodyPr>
          <a:lstStyle/>
          <a:p>
            <a:pPr marL="80645">
              <a:lnSpc>
                <a:spcPct val="100000"/>
              </a:lnSpc>
              <a:spcBef>
                <a:spcPts val="175"/>
              </a:spcBef>
            </a:pPr>
            <a:fld id="{81D60167-4931-47E6-BA6A-407CBD079E47}" type="slidenum">
              <a:rPr spc="-90" dirty="0"/>
              <a:t>6</a:t>
            </a:fld>
            <a:endParaRPr spc="-90"/>
          </a:p>
        </p:txBody>
      </p:sp>
      <p:sp>
        <p:nvSpPr>
          <p:cNvPr id="92" name="object 12">
            <a:extLst>
              <a:ext uri="{FF2B5EF4-FFF2-40B4-BE49-F238E27FC236}">
                <a16:creationId xmlns:a16="http://schemas.microsoft.com/office/drawing/2014/main" id="{806380A9-5A7C-601A-F5EE-FF10F1D017DC}"/>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30538" y="3312921"/>
            <a:ext cx="6548755" cy="6521194"/>
          </a:xfrm>
          <a:custGeom>
            <a:avLst/>
            <a:gdLst/>
            <a:ahLst/>
            <a:cxnLst/>
            <a:rect l="l" t="t" r="r" b="b"/>
            <a:pathLst>
              <a:path w="6548755" h="7230109">
                <a:moveTo>
                  <a:pt x="6548374" y="0"/>
                </a:moveTo>
                <a:lnTo>
                  <a:pt x="0" y="0"/>
                </a:lnTo>
                <a:lnTo>
                  <a:pt x="0" y="7229602"/>
                </a:lnTo>
                <a:lnTo>
                  <a:pt x="6548374" y="7229602"/>
                </a:lnTo>
                <a:lnTo>
                  <a:pt x="6548374" y="0"/>
                </a:lnTo>
                <a:close/>
              </a:path>
            </a:pathLst>
          </a:custGeom>
          <a:solidFill>
            <a:srgbClr val="F3F8E4"/>
          </a:solidFill>
        </p:spPr>
        <p:txBody>
          <a:bodyPr wrap="square" lIns="0" tIns="0" rIns="0" bIns="0" rtlCol="0"/>
          <a:lstStyle/>
          <a:p>
            <a:endParaRPr/>
          </a:p>
        </p:txBody>
      </p:sp>
      <p:sp>
        <p:nvSpPr>
          <p:cNvPr id="2" name="object 2"/>
          <p:cNvSpPr/>
          <p:nvPr/>
        </p:nvSpPr>
        <p:spPr>
          <a:xfrm>
            <a:off x="505205" y="1482089"/>
            <a:ext cx="5706110" cy="0"/>
          </a:xfrm>
          <a:custGeom>
            <a:avLst/>
            <a:gdLst/>
            <a:ahLst/>
            <a:cxnLst/>
            <a:rect l="l" t="t" r="r" b="b"/>
            <a:pathLst>
              <a:path w="5706110">
                <a:moveTo>
                  <a:pt x="0" y="0"/>
                </a:moveTo>
                <a:lnTo>
                  <a:pt x="5706109" y="0"/>
                </a:lnTo>
              </a:path>
            </a:pathLst>
          </a:custGeom>
          <a:ln w="19050">
            <a:solidFill>
              <a:srgbClr val="004F6B"/>
            </a:solidFill>
          </a:ln>
        </p:spPr>
        <p:txBody>
          <a:bodyPr wrap="square" lIns="0" tIns="0" rIns="0" bIns="0" rtlCol="0"/>
          <a:lstStyle/>
          <a:p>
            <a:endParaRPr/>
          </a:p>
        </p:txBody>
      </p:sp>
      <p:sp>
        <p:nvSpPr>
          <p:cNvPr id="5" name="object 5"/>
          <p:cNvSpPr/>
          <p:nvPr/>
        </p:nvSpPr>
        <p:spPr>
          <a:xfrm>
            <a:off x="3778250" y="3749438"/>
            <a:ext cx="0" cy="5859780"/>
          </a:xfrm>
          <a:custGeom>
            <a:avLst/>
            <a:gdLst/>
            <a:ahLst/>
            <a:cxnLst/>
            <a:rect l="l" t="t" r="r" b="b"/>
            <a:pathLst>
              <a:path h="5859780">
                <a:moveTo>
                  <a:pt x="0" y="0"/>
                </a:moveTo>
                <a:lnTo>
                  <a:pt x="0" y="5859297"/>
                </a:lnTo>
              </a:path>
            </a:pathLst>
          </a:custGeom>
          <a:ln w="19050">
            <a:solidFill>
              <a:srgbClr val="004F6B"/>
            </a:solidFill>
          </a:ln>
        </p:spPr>
        <p:txBody>
          <a:bodyPr wrap="square" lIns="0" tIns="0" rIns="0" bIns="0" rtlCol="0"/>
          <a:lstStyle/>
          <a:p>
            <a:endParaRPr/>
          </a:p>
        </p:txBody>
      </p:sp>
      <p:sp>
        <p:nvSpPr>
          <p:cNvPr id="6" name="object 6"/>
          <p:cNvSpPr txBox="1">
            <a:spLocks noGrp="1"/>
          </p:cNvSpPr>
          <p:nvPr>
            <p:ph type="title"/>
          </p:nvPr>
        </p:nvSpPr>
        <p:spPr>
          <a:xfrm>
            <a:off x="492963" y="846581"/>
            <a:ext cx="4816475" cy="504625"/>
          </a:xfrm>
          <a:prstGeom prst="rect">
            <a:avLst/>
          </a:prstGeom>
        </p:spPr>
        <p:txBody>
          <a:bodyPr vert="horz" wrap="square" lIns="0" tIns="12065" rIns="0" bIns="0" rtlCol="0">
            <a:spAutoFit/>
          </a:bodyPr>
          <a:lstStyle/>
          <a:p>
            <a:pPr marL="12700">
              <a:lnSpc>
                <a:spcPct val="100000"/>
              </a:lnSpc>
              <a:spcBef>
                <a:spcPts val="95"/>
              </a:spcBef>
            </a:pPr>
            <a:r>
              <a:rPr sz="3200" spc="-125" dirty="0">
                <a:latin typeface="+mj-lt"/>
              </a:rPr>
              <a:t>10</a:t>
            </a:r>
            <a:r>
              <a:rPr sz="3200" spc="-210" dirty="0">
                <a:latin typeface="+mj-lt"/>
              </a:rPr>
              <a:t> </a:t>
            </a:r>
            <a:r>
              <a:rPr sz="3200" spc="165" dirty="0">
                <a:latin typeface="+mj-lt"/>
              </a:rPr>
              <a:t>years</a:t>
            </a:r>
            <a:r>
              <a:rPr sz="3200" spc="-195" dirty="0">
                <a:latin typeface="+mj-lt"/>
              </a:rPr>
              <a:t> </a:t>
            </a:r>
            <a:r>
              <a:rPr sz="3200" spc="70" dirty="0">
                <a:latin typeface="+mj-lt"/>
              </a:rPr>
              <a:t>of</a:t>
            </a:r>
            <a:r>
              <a:rPr sz="3200" spc="-204" dirty="0">
                <a:latin typeface="+mj-lt"/>
              </a:rPr>
              <a:t> </a:t>
            </a:r>
            <a:r>
              <a:rPr sz="3200" spc="165" dirty="0">
                <a:latin typeface="+mj-lt"/>
              </a:rPr>
              <a:t>improving</a:t>
            </a:r>
            <a:r>
              <a:rPr sz="3200" spc="-210" dirty="0">
                <a:latin typeface="+mj-lt"/>
              </a:rPr>
              <a:t> </a:t>
            </a:r>
            <a:r>
              <a:rPr sz="3200" spc="185" dirty="0">
                <a:latin typeface="+mj-lt"/>
              </a:rPr>
              <a:t>care</a:t>
            </a:r>
          </a:p>
        </p:txBody>
      </p:sp>
      <p:sp>
        <p:nvSpPr>
          <p:cNvPr id="7" name="object 7"/>
          <p:cNvSpPr txBox="1"/>
          <p:nvPr/>
        </p:nvSpPr>
        <p:spPr>
          <a:xfrm>
            <a:off x="3463439" y="3312921"/>
            <a:ext cx="244475" cy="299720"/>
          </a:xfrm>
          <a:prstGeom prst="rect">
            <a:avLst/>
          </a:prstGeom>
        </p:spPr>
        <p:txBody>
          <a:bodyPr vert="horz" wrap="square" lIns="0" tIns="12700" rIns="0" bIns="0" rtlCol="0">
            <a:spAutoFit/>
          </a:bodyPr>
          <a:lstStyle/>
          <a:p>
            <a:pPr marL="12700">
              <a:lnSpc>
                <a:spcPct val="100000"/>
              </a:lnSpc>
              <a:spcBef>
                <a:spcPts val="100"/>
              </a:spcBef>
              <a:tabLst>
                <a:tab pos="231140" algn="l"/>
              </a:tabLst>
            </a:pPr>
            <a:r>
              <a:rPr sz="1800" b="1" u="heavy" spc="-75">
                <a:solidFill>
                  <a:srgbClr val="004F6B"/>
                </a:solidFill>
                <a:uFill>
                  <a:solidFill>
                    <a:srgbClr val="004D6B"/>
                  </a:solidFill>
                </a:uFill>
                <a:latin typeface="Arial"/>
                <a:cs typeface="Arial"/>
              </a:rPr>
              <a:t> 	</a:t>
            </a:r>
            <a:endParaRPr sz="1800">
              <a:latin typeface="Arial"/>
              <a:cs typeface="Arial"/>
            </a:endParaRPr>
          </a:p>
        </p:txBody>
      </p:sp>
      <p:sp>
        <p:nvSpPr>
          <p:cNvPr id="8" name="object 8"/>
          <p:cNvSpPr txBox="1"/>
          <p:nvPr/>
        </p:nvSpPr>
        <p:spPr>
          <a:xfrm>
            <a:off x="705713" y="3189477"/>
            <a:ext cx="2332990" cy="1827423"/>
          </a:xfrm>
          <a:prstGeom prst="rect">
            <a:avLst/>
          </a:prstGeom>
        </p:spPr>
        <p:txBody>
          <a:bodyPr vert="horz" wrap="square" lIns="0" tIns="135890" rIns="0" bIns="0" rtlCol="0">
            <a:spAutoFit/>
          </a:bodyPr>
          <a:lstStyle/>
          <a:p>
            <a:pPr marL="12700">
              <a:lnSpc>
                <a:spcPct val="100000"/>
              </a:lnSpc>
              <a:spcBef>
                <a:spcPts val="1070"/>
              </a:spcBef>
            </a:pPr>
            <a:r>
              <a:rPr sz="2000" b="1" spc="90" dirty="0">
                <a:solidFill>
                  <a:srgbClr val="004F6B"/>
                </a:solidFill>
                <a:latin typeface="+mj-lt"/>
                <a:cs typeface="Arial"/>
              </a:rPr>
              <a:t>Vaccine</a:t>
            </a:r>
            <a:r>
              <a:rPr sz="2000" b="1" spc="-150" dirty="0">
                <a:solidFill>
                  <a:srgbClr val="004F6B"/>
                </a:solidFill>
                <a:latin typeface="+mj-lt"/>
                <a:cs typeface="Arial"/>
              </a:rPr>
              <a:t> </a:t>
            </a:r>
            <a:r>
              <a:rPr sz="2000" b="1" spc="75" dirty="0">
                <a:solidFill>
                  <a:srgbClr val="004F6B"/>
                </a:solidFill>
                <a:latin typeface="+mj-lt"/>
                <a:cs typeface="Arial"/>
              </a:rPr>
              <a:t>confidence</a:t>
            </a:r>
            <a:endParaRPr sz="2000" dirty="0">
              <a:latin typeface="+mj-lt"/>
              <a:cs typeface="Arial"/>
            </a:endParaRPr>
          </a:p>
          <a:p>
            <a:pPr marL="242570" marR="5080" indent="358140" algn="r">
              <a:lnSpc>
                <a:spcPct val="100000"/>
              </a:lnSpc>
              <a:spcBef>
                <a:spcPts val="650"/>
              </a:spcBef>
            </a:pPr>
            <a:r>
              <a:rPr sz="1400" b="1" spc="-65" dirty="0">
                <a:cs typeface="Arial Black"/>
              </a:rPr>
              <a:t>Our</a:t>
            </a:r>
            <a:r>
              <a:rPr sz="1400" b="1" spc="-100" dirty="0">
                <a:cs typeface="Arial Black"/>
              </a:rPr>
              <a:t> </a:t>
            </a:r>
            <a:r>
              <a:rPr sz="1400" b="1" spc="-70" dirty="0">
                <a:cs typeface="Arial Black"/>
              </a:rPr>
              <a:t>research</a:t>
            </a:r>
            <a:r>
              <a:rPr sz="1400" b="1" spc="-80" dirty="0">
                <a:cs typeface="Arial Black"/>
              </a:rPr>
              <a:t> exploring </a:t>
            </a:r>
            <a:r>
              <a:rPr sz="1400" b="1" spc="-35" dirty="0">
                <a:cs typeface="Arial Black"/>
              </a:rPr>
              <a:t> </a:t>
            </a:r>
            <a:r>
              <a:rPr sz="1400" b="1" spc="-65" dirty="0">
                <a:cs typeface="Arial Black"/>
              </a:rPr>
              <a:t>vaccine</a:t>
            </a:r>
            <a:r>
              <a:rPr sz="1400" b="1" spc="-70" dirty="0">
                <a:cs typeface="Arial Black"/>
              </a:rPr>
              <a:t> </a:t>
            </a:r>
            <a:r>
              <a:rPr sz="1400" b="1" spc="-60" dirty="0">
                <a:cs typeface="Arial Black"/>
              </a:rPr>
              <a:t>confidence</a:t>
            </a:r>
            <a:r>
              <a:rPr sz="1400" b="1" spc="-70" dirty="0">
                <a:cs typeface="Arial Black"/>
              </a:rPr>
              <a:t> </a:t>
            </a:r>
            <a:r>
              <a:rPr sz="1400" b="1" spc="-110" dirty="0">
                <a:cs typeface="Arial Black"/>
              </a:rPr>
              <a:t>with </a:t>
            </a:r>
            <a:r>
              <a:rPr sz="1400" b="1" spc="-25" dirty="0">
                <a:cs typeface="Arial Black"/>
              </a:rPr>
              <a:t> </a:t>
            </a:r>
            <a:r>
              <a:rPr sz="1400" b="1" spc="-45" dirty="0">
                <a:cs typeface="Arial Black"/>
              </a:rPr>
              <a:t>people</a:t>
            </a:r>
            <a:r>
              <a:rPr sz="1400" b="1" spc="-80" dirty="0">
                <a:cs typeface="Arial Black"/>
              </a:rPr>
              <a:t> </a:t>
            </a:r>
            <a:r>
              <a:rPr sz="1400" b="1" spc="-50" dirty="0">
                <a:cs typeface="Arial Black"/>
              </a:rPr>
              <a:t>from</a:t>
            </a:r>
            <a:r>
              <a:rPr sz="1400" b="1" spc="-90" dirty="0">
                <a:cs typeface="Arial Black"/>
              </a:rPr>
              <a:t> </a:t>
            </a:r>
            <a:r>
              <a:rPr sz="1400" b="1" spc="-75" dirty="0">
                <a:cs typeface="Arial Black"/>
              </a:rPr>
              <a:t>different </a:t>
            </a:r>
            <a:r>
              <a:rPr sz="1400" b="1" spc="-80" dirty="0">
                <a:cs typeface="Arial Black"/>
              </a:rPr>
              <a:t> </a:t>
            </a:r>
            <a:r>
              <a:rPr sz="1400" b="1" spc="-55" dirty="0">
                <a:cs typeface="Arial Black"/>
              </a:rPr>
              <a:t>backgrounds</a:t>
            </a:r>
            <a:r>
              <a:rPr sz="1400" b="1" spc="-105" dirty="0">
                <a:cs typeface="Arial Black"/>
              </a:rPr>
              <a:t> </a:t>
            </a:r>
            <a:r>
              <a:rPr sz="1400" b="1" spc="-45" dirty="0">
                <a:cs typeface="Arial Black"/>
              </a:rPr>
              <a:t>provided</a:t>
            </a:r>
            <a:r>
              <a:rPr sz="1400" b="1" spc="-95" dirty="0">
                <a:cs typeface="Arial Black"/>
              </a:rPr>
              <a:t> </a:t>
            </a:r>
            <a:r>
              <a:rPr sz="1400" b="1" spc="-85" dirty="0">
                <a:cs typeface="Arial Black"/>
              </a:rPr>
              <a:t>vital </a:t>
            </a:r>
            <a:r>
              <a:rPr sz="1400" b="1" spc="-125" dirty="0">
                <a:cs typeface="Arial Black"/>
              </a:rPr>
              <a:t> </a:t>
            </a:r>
            <a:r>
              <a:rPr sz="1400" b="1" spc="-90" dirty="0">
                <a:cs typeface="Arial Black"/>
              </a:rPr>
              <a:t>lessons </a:t>
            </a:r>
            <a:r>
              <a:rPr sz="1400" b="1" spc="-70" dirty="0">
                <a:cs typeface="Arial Black"/>
              </a:rPr>
              <a:t>for </a:t>
            </a:r>
            <a:r>
              <a:rPr sz="1400" b="1" spc="-60" dirty="0">
                <a:cs typeface="Arial Black"/>
              </a:rPr>
              <a:t>public</a:t>
            </a:r>
            <a:r>
              <a:rPr sz="1400" b="1" spc="-100" dirty="0">
                <a:cs typeface="Arial Black"/>
              </a:rPr>
              <a:t> </a:t>
            </a:r>
            <a:r>
              <a:rPr sz="1400" b="1" spc="-65" dirty="0">
                <a:cs typeface="Arial Black"/>
              </a:rPr>
              <a:t>health</a:t>
            </a:r>
            <a:endParaRPr sz="1400" b="1" dirty="0">
              <a:cs typeface="Arial Black"/>
            </a:endParaRPr>
          </a:p>
          <a:p>
            <a:pPr marR="5080" algn="r">
              <a:lnSpc>
                <a:spcPct val="100000"/>
              </a:lnSpc>
            </a:pPr>
            <a:r>
              <a:rPr sz="1400" b="1" spc="-5" dirty="0">
                <a:cs typeface="Arial Black"/>
              </a:rPr>
              <a:t>camp</a:t>
            </a:r>
            <a:r>
              <a:rPr sz="1400" b="1" spc="5" dirty="0">
                <a:cs typeface="Arial Black"/>
              </a:rPr>
              <a:t>a</a:t>
            </a:r>
            <a:r>
              <a:rPr sz="1400" b="1" spc="-40" dirty="0">
                <a:cs typeface="Arial Black"/>
              </a:rPr>
              <a:t>i</a:t>
            </a:r>
            <a:r>
              <a:rPr sz="1400" b="1" spc="-75" dirty="0">
                <a:cs typeface="Arial Black"/>
              </a:rPr>
              <a:t>g</a:t>
            </a:r>
            <a:r>
              <a:rPr sz="1400" b="1" spc="-50" dirty="0">
                <a:cs typeface="Arial Black"/>
              </a:rPr>
              <a:t>n</a:t>
            </a:r>
            <a:r>
              <a:rPr sz="1400" b="1" spc="-155" dirty="0">
                <a:cs typeface="Arial Black"/>
              </a:rPr>
              <a:t>s</a:t>
            </a:r>
            <a:r>
              <a:rPr sz="1200" spc="-155" dirty="0">
                <a:latin typeface="Arial Black"/>
                <a:cs typeface="Arial Black"/>
              </a:rPr>
              <a:t>.</a:t>
            </a:r>
            <a:endParaRPr sz="1200" dirty="0">
              <a:latin typeface="Arial Black"/>
              <a:cs typeface="Arial Black"/>
            </a:endParaRPr>
          </a:p>
        </p:txBody>
      </p:sp>
      <p:sp>
        <p:nvSpPr>
          <p:cNvPr id="9" name="object 9"/>
          <p:cNvSpPr txBox="1"/>
          <p:nvPr/>
        </p:nvSpPr>
        <p:spPr>
          <a:xfrm>
            <a:off x="489000" y="1650238"/>
            <a:ext cx="5884545" cy="1582484"/>
          </a:xfrm>
          <a:prstGeom prst="rect">
            <a:avLst/>
          </a:prstGeom>
        </p:spPr>
        <p:txBody>
          <a:bodyPr vert="horz" wrap="square" lIns="0" tIns="12700" rIns="0" bIns="0" rtlCol="0">
            <a:spAutoFit/>
          </a:bodyPr>
          <a:lstStyle/>
          <a:p>
            <a:pPr marL="12700" marR="5080">
              <a:lnSpc>
                <a:spcPct val="100000"/>
              </a:lnSpc>
              <a:spcBef>
                <a:spcPts val="100"/>
              </a:spcBef>
            </a:pPr>
            <a:r>
              <a:rPr sz="1400" b="1" spc="-100" dirty="0">
                <a:solidFill>
                  <a:srgbClr val="004F6B"/>
                </a:solidFill>
                <a:cs typeface="Arial Black"/>
              </a:rPr>
              <a:t>This</a:t>
            </a:r>
            <a:r>
              <a:rPr sz="1400" b="1" spc="-105" dirty="0">
                <a:solidFill>
                  <a:srgbClr val="004F6B"/>
                </a:solidFill>
                <a:cs typeface="Arial Black"/>
              </a:rPr>
              <a:t> </a:t>
            </a:r>
            <a:r>
              <a:rPr sz="1400" b="1" spc="-40" dirty="0">
                <a:solidFill>
                  <a:srgbClr val="004F6B"/>
                </a:solidFill>
                <a:cs typeface="Arial Black"/>
              </a:rPr>
              <a:t>year</a:t>
            </a:r>
            <a:r>
              <a:rPr sz="1400" b="1" spc="-95" dirty="0">
                <a:solidFill>
                  <a:srgbClr val="004F6B"/>
                </a:solidFill>
                <a:cs typeface="Arial Black"/>
              </a:rPr>
              <a:t> </a:t>
            </a:r>
            <a:r>
              <a:rPr sz="1400" b="1" spc="-50" dirty="0">
                <a:solidFill>
                  <a:srgbClr val="004F6B"/>
                </a:solidFill>
                <a:cs typeface="Arial Black"/>
              </a:rPr>
              <a:t>marks</a:t>
            </a:r>
            <a:r>
              <a:rPr sz="1400" b="1" spc="-85" dirty="0">
                <a:solidFill>
                  <a:srgbClr val="004F6B"/>
                </a:solidFill>
                <a:cs typeface="Arial Black"/>
              </a:rPr>
              <a:t> </a:t>
            </a:r>
            <a:r>
              <a:rPr sz="1400" b="1" spc="10" dirty="0">
                <a:solidFill>
                  <a:srgbClr val="004F6B"/>
                </a:solidFill>
                <a:cs typeface="Arial Black"/>
              </a:rPr>
              <a:t>a</a:t>
            </a:r>
            <a:r>
              <a:rPr sz="1400" b="1" spc="-90" dirty="0">
                <a:solidFill>
                  <a:srgbClr val="004F6B"/>
                </a:solidFill>
                <a:cs typeface="Arial Black"/>
              </a:rPr>
              <a:t> </a:t>
            </a:r>
            <a:r>
              <a:rPr sz="1400" b="1" spc="-55" dirty="0">
                <a:solidFill>
                  <a:srgbClr val="004F6B"/>
                </a:solidFill>
                <a:cs typeface="Arial Black"/>
              </a:rPr>
              <a:t>special</a:t>
            </a:r>
            <a:r>
              <a:rPr sz="1400" b="1" spc="-105" dirty="0">
                <a:solidFill>
                  <a:srgbClr val="004F6B"/>
                </a:solidFill>
                <a:cs typeface="Arial Black"/>
              </a:rPr>
              <a:t> </a:t>
            </a:r>
            <a:r>
              <a:rPr sz="1400" b="1" spc="-55" dirty="0">
                <a:solidFill>
                  <a:srgbClr val="004F6B"/>
                </a:solidFill>
                <a:cs typeface="Arial Black"/>
              </a:rPr>
              <a:t>milestone</a:t>
            </a:r>
            <a:r>
              <a:rPr sz="1400" b="1" spc="-100" dirty="0">
                <a:solidFill>
                  <a:srgbClr val="004F6B"/>
                </a:solidFill>
                <a:cs typeface="Arial Black"/>
              </a:rPr>
              <a:t> </a:t>
            </a:r>
            <a:r>
              <a:rPr sz="1400" b="1" spc="-60" dirty="0">
                <a:solidFill>
                  <a:srgbClr val="004F6B"/>
                </a:solidFill>
                <a:cs typeface="Arial Black"/>
              </a:rPr>
              <a:t>for</a:t>
            </a:r>
            <a:r>
              <a:rPr sz="1400" b="1" spc="-85" dirty="0">
                <a:solidFill>
                  <a:srgbClr val="004F6B"/>
                </a:solidFill>
                <a:cs typeface="Arial Black"/>
              </a:rPr>
              <a:t> </a:t>
            </a:r>
            <a:r>
              <a:rPr sz="1400" b="1" spc="-70" dirty="0">
                <a:solidFill>
                  <a:srgbClr val="004F6B"/>
                </a:solidFill>
                <a:cs typeface="Arial Black"/>
              </a:rPr>
              <a:t>Healthwatch.</a:t>
            </a:r>
            <a:r>
              <a:rPr sz="1400" b="1" spc="-114" dirty="0">
                <a:solidFill>
                  <a:srgbClr val="004F6B"/>
                </a:solidFill>
                <a:cs typeface="Arial Black"/>
              </a:rPr>
              <a:t> </a:t>
            </a:r>
            <a:r>
              <a:rPr sz="1400" b="1" spc="-60" dirty="0">
                <a:solidFill>
                  <a:srgbClr val="004F6B"/>
                </a:solidFill>
                <a:cs typeface="Arial Black"/>
              </a:rPr>
              <a:t>Over</a:t>
            </a:r>
            <a:r>
              <a:rPr sz="1400" b="1" spc="-95" dirty="0">
                <a:solidFill>
                  <a:srgbClr val="004F6B"/>
                </a:solidFill>
                <a:cs typeface="Arial Black"/>
              </a:rPr>
              <a:t> </a:t>
            </a:r>
            <a:r>
              <a:rPr sz="1400" b="1" spc="-60" dirty="0">
                <a:solidFill>
                  <a:srgbClr val="004F6B"/>
                </a:solidFill>
                <a:cs typeface="Arial Black"/>
              </a:rPr>
              <a:t>the</a:t>
            </a:r>
            <a:r>
              <a:rPr sz="1400" b="1" spc="-100" dirty="0">
                <a:solidFill>
                  <a:srgbClr val="004F6B"/>
                </a:solidFill>
                <a:cs typeface="Arial Black"/>
              </a:rPr>
              <a:t> </a:t>
            </a:r>
            <a:r>
              <a:rPr sz="1400" b="1" spc="-65" dirty="0">
                <a:solidFill>
                  <a:srgbClr val="004F6B"/>
                </a:solidFill>
                <a:cs typeface="Arial Black"/>
              </a:rPr>
              <a:t>last</a:t>
            </a:r>
            <a:r>
              <a:rPr sz="1400" b="1" spc="-85" dirty="0">
                <a:solidFill>
                  <a:srgbClr val="004F6B"/>
                </a:solidFill>
                <a:cs typeface="Arial Black"/>
              </a:rPr>
              <a:t> </a:t>
            </a:r>
            <a:r>
              <a:rPr sz="1400" b="1" spc="-60" dirty="0">
                <a:solidFill>
                  <a:srgbClr val="004F6B"/>
                </a:solidFill>
                <a:cs typeface="Arial Black"/>
              </a:rPr>
              <a:t>ten</a:t>
            </a:r>
            <a:r>
              <a:rPr sz="1400" b="1" spc="-100" dirty="0">
                <a:solidFill>
                  <a:srgbClr val="004F6B"/>
                </a:solidFill>
                <a:cs typeface="Arial Black"/>
              </a:rPr>
              <a:t> </a:t>
            </a:r>
            <a:r>
              <a:rPr sz="1400" b="1" spc="-65" dirty="0">
                <a:solidFill>
                  <a:srgbClr val="004F6B"/>
                </a:solidFill>
                <a:cs typeface="Arial Black"/>
              </a:rPr>
              <a:t>years,  </a:t>
            </a:r>
            <a:r>
              <a:rPr sz="1400" b="1" spc="-40" dirty="0">
                <a:solidFill>
                  <a:srgbClr val="004F6B"/>
                </a:solidFill>
                <a:cs typeface="Arial Black"/>
              </a:rPr>
              <a:t>people</a:t>
            </a:r>
            <a:r>
              <a:rPr sz="1400" b="1" spc="-110" dirty="0">
                <a:solidFill>
                  <a:srgbClr val="004F6B"/>
                </a:solidFill>
                <a:cs typeface="Arial Black"/>
              </a:rPr>
              <a:t> </a:t>
            </a:r>
            <a:r>
              <a:rPr sz="1400" b="1" spc="-30" dirty="0">
                <a:solidFill>
                  <a:srgbClr val="004F6B"/>
                </a:solidFill>
                <a:cs typeface="Arial Black"/>
              </a:rPr>
              <a:t>have</a:t>
            </a:r>
            <a:r>
              <a:rPr sz="1400" b="1" spc="-105" dirty="0">
                <a:solidFill>
                  <a:srgbClr val="004F6B"/>
                </a:solidFill>
                <a:cs typeface="Arial Black"/>
              </a:rPr>
              <a:t> </a:t>
            </a:r>
            <a:r>
              <a:rPr sz="1400" b="1" spc="-40" dirty="0">
                <a:solidFill>
                  <a:srgbClr val="004F6B"/>
                </a:solidFill>
                <a:cs typeface="Arial Black"/>
              </a:rPr>
              <a:t>shared</a:t>
            </a:r>
            <a:r>
              <a:rPr sz="1400" b="1" spc="-95" dirty="0">
                <a:solidFill>
                  <a:srgbClr val="004F6B"/>
                </a:solidFill>
                <a:cs typeface="Arial Black"/>
              </a:rPr>
              <a:t> </a:t>
            </a:r>
            <a:r>
              <a:rPr sz="1400" b="1" spc="-65" dirty="0">
                <a:solidFill>
                  <a:srgbClr val="004F6B"/>
                </a:solidFill>
                <a:cs typeface="Arial Black"/>
              </a:rPr>
              <a:t>their</a:t>
            </a:r>
            <a:r>
              <a:rPr sz="1400" b="1" spc="-95" dirty="0">
                <a:solidFill>
                  <a:srgbClr val="004F6B"/>
                </a:solidFill>
                <a:cs typeface="Arial Black"/>
              </a:rPr>
              <a:t> </a:t>
            </a:r>
            <a:r>
              <a:rPr sz="1400" b="1" spc="-80" dirty="0">
                <a:solidFill>
                  <a:srgbClr val="004F6B"/>
                </a:solidFill>
                <a:cs typeface="Arial Black"/>
              </a:rPr>
              <a:t>experiences,</a:t>
            </a:r>
            <a:r>
              <a:rPr sz="1400" b="1" spc="-100" dirty="0">
                <a:solidFill>
                  <a:srgbClr val="004F6B"/>
                </a:solidFill>
                <a:cs typeface="Arial Black"/>
              </a:rPr>
              <a:t> </a:t>
            </a:r>
            <a:r>
              <a:rPr sz="1400" b="1" spc="-15" dirty="0">
                <a:solidFill>
                  <a:srgbClr val="004F6B"/>
                </a:solidFill>
                <a:cs typeface="Arial Black"/>
              </a:rPr>
              <a:t>good</a:t>
            </a:r>
            <a:r>
              <a:rPr sz="1400" b="1" spc="-105" dirty="0">
                <a:solidFill>
                  <a:srgbClr val="004F6B"/>
                </a:solidFill>
                <a:cs typeface="Arial Black"/>
              </a:rPr>
              <a:t> </a:t>
            </a:r>
            <a:r>
              <a:rPr sz="1400" b="1" dirty="0">
                <a:solidFill>
                  <a:srgbClr val="004F6B"/>
                </a:solidFill>
                <a:cs typeface="Arial Black"/>
              </a:rPr>
              <a:t>and</a:t>
            </a:r>
            <a:r>
              <a:rPr sz="1400" b="1" spc="-95" dirty="0">
                <a:solidFill>
                  <a:srgbClr val="004F6B"/>
                </a:solidFill>
                <a:cs typeface="Arial Black"/>
              </a:rPr>
              <a:t> </a:t>
            </a:r>
            <a:r>
              <a:rPr sz="1400" b="1" spc="-25" dirty="0">
                <a:solidFill>
                  <a:srgbClr val="004F6B"/>
                </a:solidFill>
                <a:cs typeface="Arial Black"/>
              </a:rPr>
              <a:t>bad,</a:t>
            </a:r>
            <a:r>
              <a:rPr sz="1400" b="1" spc="-90" dirty="0">
                <a:solidFill>
                  <a:srgbClr val="004F6B"/>
                </a:solidFill>
                <a:cs typeface="Arial Black"/>
              </a:rPr>
              <a:t> </a:t>
            </a:r>
            <a:r>
              <a:rPr sz="1400" b="1" spc="-65" dirty="0">
                <a:solidFill>
                  <a:srgbClr val="004F6B"/>
                </a:solidFill>
                <a:cs typeface="Arial Black"/>
              </a:rPr>
              <a:t>to</a:t>
            </a:r>
            <a:r>
              <a:rPr sz="1400" b="1" spc="-85" dirty="0">
                <a:solidFill>
                  <a:srgbClr val="004F6B"/>
                </a:solidFill>
                <a:cs typeface="Arial Black"/>
              </a:rPr>
              <a:t> </a:t>
            </a:r>
            <a:r>
              <a:rPr sz="1400" b="1" spc="-40" dirty="0">
                <a:solidFill>
                  <a:srgbClr val="004F6B"/>
                </a:solidFill>
                <a:cs typeface="Arial Black"/>
              </a:rPr>
              <a:t>help</a:t>
            </a:r>
            <a:r>
              <a:rPr sz="1400" b="1" spc="-100" dirty="0">
                <a:solidFill>
                  <a:srgbClr val="004F6B"/>
                </a:solidFill>
                <a:cs typeface="Arial Black"/>
              </a:rPr>
              <a:t> </a:t>
            </a:r>
            <a:r>
              <a:rPr sz="1400" b="1" spc="-35" dirty="0">
                <a:solidFill>
                  <a:srgbClr val="004F6B"/>
                </a:solidFill>
                <a:cs typeface="Arial Black"/>
              </a:rPr>
              <a:t>improve</a:t>
            </a:r>
            <a:r>
              <a:rPr sz="1400" b="1" spc="-95" dirty="0">
                <a:solidFill>
                  <a:srgbClr val="004F6B"/>
                </a:solidFill>
                <a:cs typeface="Arial Black"/>
              </a:rPr>
              <a:t> </a:t>
            </a:r>
            <a:r>
              <a:rPr sz="1400" b="1" spc="-45" dirty="0">
                <a:solidFill>
                  <a:srgbClr val="004F6B"/>
                </a:solidFill>
                <a:cs typeface="Arial Black"/>
              </a:rPr>
              <a:t>health</a:t>
            </a:r>
            <a:r>
              <a:rPr lang="en-GB" sz="1400" b="1" spc="-45" dirty="0">
                <a:solidFill>
                  <a:srgbClr val="004F6B"/>
                </a:solidFill>
                <a:cs typeface="Arial Black"/>
              </a:rPr>
              <a:t> </a:t>
            </a:r>
            <a:r>
              <a:rPr sz="1400" b="1" dirty="0">
                <a:solidFill>
                  <a:srgbClr val="004F6B"/>
                </a:solidFill>
                <a:cs typeface="Arial Black"/>
              </a:rPr>
              <a:t>and </a:t>
            </a:r>
            <a:r>
              <a:rPr sz="1400" b="1" spc="-65" dirty="0">
                <a:solidFill>
                  <a:srgbClr val="004F6B"/>
                </a:solidFill>
                <a:cs typeface="Arial Black"/>
              </a:rPr>
              <a:t>social care. </a:t>
            </a:r>
            <a:r>
              <a:rPr sz="1400" b="1" spc="-100" dirty="0">
                <a:solidFill>
                  <a:srgbClr val="004F6B"/>
                </a:solidFill>
                <a:cs typeface="Arial Black"/>
              </a:rPr>
              <a:t>A </a:t>
            </a:r>
            <a:r>
              <a:rPr sz="1400" b="1" spc="-20" dirty="0">
                <a:solidFill>
                  <a:srgbClr val="004F6B"/>
                </a:solidFill>
                <a:cs typeface="Arial Black"/>
              </a:rPr>
              <a:t>big </a:t>
            </a:r>
            <a:r>
              <a:rPr sz="1400" b="1" spc="-55" dirty="0">
                <a:solidFill>
                  <a:srgbClr val="004F6B"/>
                </a:solidFill>
                <a:cs typeface="Arial Black"/>
              </a:rPr>
              <a:t>thank </a:t>
            </a:r>
            <a:r>
              <a:rPr sz="1400" b="1" spc="-35" dirty="0">
                <a:solidFill>
                  <a:srgbClr val="004F6B"/>
                </a:solidFill>
                <a:cs typeface="Arial Black"/>
              </a:rPr>
              <a:t>you </a:t>
            </a:r>
            <a:r>
              <a:rPr sz="1400" b="1" spc="-65" dirty="0">
                <a:solidFill>
                  <a:srgbClr val="004F6B"/>
                </a:solidFill>
                <a:cs typeface="Arial Black"/>
              </a:rPr>
              <a:t>to </a:t>
            </a:r>
            <a:r>
              <a:rPr sz="1400" b="1" spc="-55" dirty="0">
                <a:solidFill>
                  <a:srgbClr val="004F6B"/>
                </a:solidFill>
                <a:cs typeface="Arial Black"/>
              </a:rPr>
              <a:t>all </a:t>
            </a:r>
            <a:r>
              <a:rPr sz="1400" b="1" spc="-45" dirty="0">
                <a:solidFill>
                  <a:srgbClr val="004F6B"/>
                </a:solidFill>
                <a:cs typeface="Arial Black"/>
              </a:rPr>
              <a:t>our </a:t>
            </a:r>
            <a:r>
              <a:rPr sz="1400" b="1" spc="-65" dirty="0">
                <a:solidFill>
                  <a:srgbClr val="004F6B"/>
                </a:solidFill>
                <a:cs typeface="Arial Black"/>
              </a:rPr>
              <a:t>Healthwatch </a:t>
            </a:r>
            <a:r>
              <a:rPr sz="1400" b="1" spc="-80" dirty="0">
                <a:solidFill>
                  <a:srgbClr val="004F6B"/>
                </a:solidFill>
                <a:cs typeface="Arial Black"/>
              </a:rPr>
              <a:t>Heroes </a:t>
            </a:r>
            <a:r>
              <a:rPr lang="en-GB" sz="1400" b="1" spc="-50" dirty="0">
                <a:solidFill>
                  <a:srgbClr val="004F6B"/>
                </a:solidFill>
                <a:cs typeface="Arial Black"/>
              </a:rPr>
              <a:t>who</a:t>
            </a:r>
            <a:r>
              <a:rPr sz="1400" b="1" spc="-50" dirty="0">
                <a:solidFill>
                  <a:srgbClr val="004F6B"/>
                </a:solidFill>
                <a:cs typeface="Arial Black"/>
              </a:rPr>
              <a:t> </a:t>
            </a:r>
            <a:r>
              <a:rPr sz="1400" b="1" spc="-30" dirty="0">
                <a:solidFill>
                  <a:srgbClr val="004F6B"/>
                </a:solidFill>
                <a:cs typeface="Arial Black"/>
              </a:rPr>
              <a:t>have</a:t>
            </a:r>
            <a:r>
              <a:rPr lang="en-GB" sz="1400" b="1" spc="-30" dirty="0">
                <a:solidFill>
                  <a:srgbClr val="004F6B"/>
                </a:solidFill>
                <a:cs typeface="Arial Black"/>
              </a:rPr>
              <a:t> </a:t>
            </a:r>
            <a:r>
              <a:rPr sz="1400" b="1" spc="-40" dirty="0">
                <a:solidFill>
                  <a:srgbClr val="004F6B"/>
                </a:solidFill>
                <a:cs typeface="Arial Black"/>
              </a:rPr>
              <a:t>stepped</a:t>
            </a:r>
            <a:r>
              <a:rPr sz="1400" b="1" spc="-100" dirty="0">
                <a:solidFill>
                  <a:srgbClr val="004F6B"/>
                </a:solidFill>
                <a:cs typeface="Arial Black"/>
              </a:rPr>
              <a:t> </a:t>
            </a:r>
            <a:r>
              <a:rPr sz="1400" b="1" spc="-5" dirty="0">
                <a:solidFill>
                  <a:srgbClr val="004F6B"/>
                </a:solidFill>
                <a:cs typeface="Arial Black"/>
              </a:rPr>
              <a:t>up</a:t>
            </a:r>
            <a:r>
              <a:rPr sz="1400" b="1" spc="-100" dirty="0">
                <a:solidFill>
                  <a:srgbClr val="004F6B"/>
                </a:solidFill>
                <a:cs typeface="Arial Black"/>
              </a:rPr>
              <a:t> </a:t>
            </a:r>
            <a:r>
              <a:rPr sz="1400" b="1" dirty="0">
                <a:solidFill>
                  <a:srgbClr val="004F6B"/>
                </a:solidFill>
                <a:cs typeface="Arial Black"/>
              </a:rPr>
              <a:t>and</a:t>
            </a:r>
            <a:r>
              <a:rPr sz="1400" b="1" spc="-100" dirty="0">
                <a:solidFill>
                  <a:srgbClr val="004F6B"/>
                </a:solidFill>
                <a:cs typeface="Arial Black"/>
              </a:rPr>
              <a:t> </a:t>
            </a:r>
            <a:r>
              <a:rPr sz="1400" b="1" spc="-55" dirty="0">
                <a:solidFill>
                  <a:srgbClr val="004F6B"/>
                </a:solidFill>
                <a:cs typeface="Arial Black"/>
              </a:rPr>
              <a:t>inspired</a:t>
            </a:r>
            <a:r>
              <a:rPr sz="1400" b="1" spc="-100" dirty="0">
                <a:solidFill>
                  <a:srgbClr val="004F6B"/>
                </a:solidFill>
                <a:cs typeface="Arial Black"/>
              </a:rPr>
              <a:t> </a:t>
            </a:r>
            <a:r>
              <a:rPr sz="1400" b="1" spc="-40" dirty="0">
                <a:solidFill>
                  <a:srgbClr val="004F6B"/>
                </a:solidFill>
                <a:cs typeface="Arial Black"/>
              </a:rPr>
              <a:t>change.</a:t>
            </a:r>
            <a:r>
              <a:rPr sz="1400" b="1" spc="-105" dirty="0">
                <a:solidFill>
                  <a:srgbClr val="004F6B"/>
                </a:solidFill>
                <a:cs typeface="Arial Black"/>
              </a:rPr>
              <a:t> </a:t>
            </a:r>
            <a:r>
              <a:rPr sz="1400" b="1" spc="-90" dirty="0">
                <a:solidFill>
                  <a:srgbClr val="004F6B"/>
                </a:solidFill>
                <a:cs typeface="Arial Black"/>
              </a:rPr>
              <a:t>Here</a:t>
            </a:r>
            <a:r>
              <a:rPr sz="1400" b="1" spc="-100" dirty="0">
                <a:solidFill>
                  <a:srgbClr val="004F6B"/>
                </a:solidFill>
                <a:cs typeface="Arial Black"/>
              </a:rPr>
              <a:t> </a:t>
            </a:r>
            <a:r>
              <a:rPr sz="1400" b="1" spc="-40" dirty="0">
                <a:solidFill>
                  <a:srgbClr val="004F6B"/>
                </a:solidFill>
                <a:cs typeface="Arial Black"/>
              </a:rPr>
              <a:t>are</a:t>
            </a:r>
            <a:r>
              <a:rPr sz="1400" b="1" spc="-85" dirty="0">
                <a:solidFill>
                  <a:srgbClr val="004F6B"/>
                </a:solidFill>
                <a:cs typeface="Arial Black"/>
              </a:rPr>
              <a:t> </a:t>
            </a:r>
            <a:r>
              <a:rPr sz="1400" b="1" spc="10" dirty="0">
                <a:solidFill>
                  <a:srgbClr val="004F6B"/>
                </a:solidFill>
                <a:cs typeface="Arial Black"/>
              </a:rPr>
              <a:t>a</a:t>
            </a:r>
            <a:r>
              <a:rPr sz="1400" b="1" spc="-90" dirty="0">
                <a:solidFill>
                  <a:srgbClr val="004F6B"/>
                </a:solidFill>
                <a:cs typeface="Arial Black"/>
              </a:rPr>
              <a:t> </a:t>
            </a:r>
            <a:r>
              <a:rPr sz="1400" b="1" spc="-95" dirty="0">
                <a:solidFill>
                  <a:srgbClr val="004F6B"/>
                </a:solidFill>
                <a:cs typeface="Arial Black"/>
              </a:rPr>
              <a:t>few</a:t>
            </a:r>
            <a:r>
              <a:rPr sz="1400" b="1" spc="-100" dirty="0">
                <a:solidFill>
                  <a:srgbClr val="004F6B"/>
                </a:solidFill>
                <a:cs typeface="Arial Black"/>
              </a:rPr>
              <a:t> </a:t>
            </a:r>
            <a:r>
              <a:rPr sz="1400" b="1" spc="-55" dirty="0">
                <a:solidFill>
                  <a:srgbClr val="004F6B"/>
                </a:solidFill>
                <a:cs typeface="Arial Black"/>
              </a:rPr>
              <a:t>of</a:t>
            </a:r>
            <a:r>
              <a:rPr sz="1400" b="1" spc="-90" dirty="0">
                <a:solidFill>
                  <a:srgbClr val="004F6B"/>
                </a:solidFill>
                <a:cs typeface="Arial Black"/>
              </a:rPr>
              <a:t> </a:t>
            </a:r>
            <a:r>
              <a:rPr sz="1400" b="1" spc="-45" dirty="0">
                <a:solidFill>
                  <a:srgbClr val="004F6B"/>
                </a:solidFill>
                <a:cs typeface="Arial Black"/>
              </a:rPr>
              <a:t>our</a:t>
            </a:r>
            <a:r>
              <a:rPr sz="1400" b="1" spc="-105" dirty="0">
                <a:solidFill>
                  <a:srgbClr val="004F6B"/>
                </a:solidFill>
                <a:cs typeface="Arial Black"/>
              </a:rPr>
              <a:t> </a:t>
            </a:r>
            <a:r>
              <a:rPr sz="1400" b="1" spc="-55" dirty="0">
                <a:solidFill>
                  <a:srgbClr val="004F6B"/>
                </a:solidFill>
                <a:cs typeface="Arial Black"/>
              </a:rPr>
              <a:t>highlights:</a:t>
            </a:r>
            <a:endParaRPr sz="1400" b="1" dirty="0">
              <a:cs typeface="Arial Black"/>
            </a:endParaRPr>
          </a:p>
          <a:p>
            <a:pPr>
              <a:lnSpc>
                <a:spcPct val="100000"/>
              </a:lnSpc>
              <a:spcBef>
                <a:spcPts val="30"/>
              </a:spcBef>
            </a:pPr>
            <a:endParaRPr sz="2800" dirty="0">
              <a:latin typeface="+mj-lt"/>
              <a:cs typeface="Arial Black"/>
            </a:endParaRPr>
          </a:p>
          <a:p>
            <a:pPr marL="1193165">
              <a:lnSpc>
                <a:spcPct val="100000"/>
              </a:lnSpc>
            </a:pPr>
            <a:r>
              <a:rPr b="1" spc="40" dirty="0">
                <a:solidFill>
                  <a:srgbClr val="E73D96"/>
                </a:solidFill>
                <a:latin typeface="+mj-lt"/>
                <a:cs typeface="Arial"/>
              </a:rPr>
              <a:t>How</a:t>
            </a:r>
            <a:r>
              <a:rPr b="1" spc="-160" dirty="0">
                <a:solidFill>
                  <a:srgbClr val="E73D96"/>
                </a:solidFill>
                <a:latin typeface="+mj-lt"/>
                <a:cs typeface="Arial"/>
              </a:rPr>
              <a:t> </a:t>
            </a:r>
            <a:r>
              <a:rPr b="1" spc="100" dirty="0">
                <a:solidFill>
                  <a:srgbClr val="E73D96"/>
                </a:solidFill>
                <a:latin typeface="+mj-lt"/>
                <a:cs typeface="Arial"/>
              </a:rPr>
              <a:t>have</a:t>
            </a:r>
            <a:r>
              <a:rPr b="1" spc="-170" dirty="0">
                <a:solidFill>
                  <a:srgbClr val="E73D96"/>
                </a:solidFill>
                <a:latin typeface="+mj-lt"/>
                <a:cs typeface="Arial"/>
              </a:rPr>
              <a:t> </a:t>
            </a:r>
            <a:r>
              <a:rPr b="1" spc="100" dirty="0">
                <a:solidFill>
                  <a:srgbClr val="E73D96"/>
                </a:solidFill>
                <a:latin typeface="+mj-lt"/>
                <a:cs typeface="Arial"/>
              </a:rPr>
              <a:t>we</a:t>
            </a:r>
            <a:r>
              <a:rPr b="1" spc="-170" dirty="0">
                <a:solidFill>
                  <a:srgbClr val="E73D96"/>
                </a:solidFill>
                <a:latin typeface="+mj-lt"/>
                <a:cs typeface="Arial"/>
              </a:rPr>
              <a:t> </a:t>
            </a:r>
            <a:r>
              <a:rPr b="1" spc="140" dirty="0">
                <a:solidFill>
                  <a:srgbClr val="E73D96"/>
                </a:solidFill>
                <a:latin typeface="+mj-lt"/>
                <a:cs typeface="Arial"/>
              </a:rPr>
              <a:t>made</a:t>
            </a:r>
            <a:r>
              <a:rPr b="1" spc="-160" dirty="0">
                <a:solidFill>
                  <a:srgbClr val="E73D96"/>
                </a:solidFill>
                <a:latin typeface="+mj-lt"/>
                <a:cs typeface="Arial"/>
              </a:rPr>
              <a:t> </a:t>
            </a:r>
            <a:r>
              <a:rPr b="1" spc="80" dirty="0">
                <a:solidFill>
                  <a:srgbClr val="E73D96"/>
                </a:solidFill>
                <a:latin typeface="+mj-lt"/>
                <a:cs typeface="Arial"/>
              </a:rPr>
              <a:t>care</a:t>
            </a:r>
            <a:r>
              <a:rPr b="1" spc="-165" dirty="0">
                <a:solidFill>
                  <a:srgbClr val="E73D96"/>
                </a:solidFill>
                <a:latin typeface="+mj-lt"/>
                <a:cs typeface="Arial"/>
              </a:rPr>
              <a:t> </a:t>
            </a:r>
            <a:r>
              <a:rPr b="1" spc="60" dirty="0">
                <a:solidFill>
                  <a:srgbClr val="E73D96"/>
                </a:solidFill>
                <a:latin typeface="+mj-lt"/>
                <a:cs typeface="Arial"/>
              </a:rPr>
              <a:t>better</a:t>
            </a:r>
            <a:r>
              <a:rPr b="1" spc="-185" dirty="0">
                <a:solidFill>
                  <a:srgbClr val="E73D96"/>
                </a:solidFill>
                <a:latin typeface="+mj-lt"/>
                <a:cs typeface="Arial"/>
              </a:rPr>
              <a:t> </a:t>
            </a:r>
            <a:r>
              <a:rPr b="1" spc="40" dirty="0">
                <a:solidFill>
                  <a:srgbClr val="E73D96"/>
                </a:solidFill>
                <a:latin typeface="+mj-lt"/>
                <a:cs typeface="Arial"/>
              </a:rPr>
              <a:t>together?</a:t>
            </a:r>
            <a:endParaRPr dirty="0">
              <a:latin typeface="+mj-lt"/>
              <a:cs typeface="Arial"/>
            </a:endParaRPr>
          </a:p>
        </p:txBody>
      </p:sp>
      <p:grpSp>
        <p:nvGrpSpPr>
          <p:cNvPr id="10" name="object 10"/>
          <p:cNvGrpSpPr/>
          <p:nvPr/>
        </p:nvGrpSpPr>
        <p:grpSpPr>
          <a:xfrm>
            <a:off x="3709415" y="3668648"/>
            <a:ext cx="137160" cy="5958205"/>
            <a:chOff x="3709415" y="3668648"/>
            <a:chExt cx="137160" cy="5958205"/>
          </a:xfrm>
        </p:grpSpPr>
        <p:sp>
          <p:nvSpPr>
            <p:cNvPr id="11" name="object 11"/>
            <p:cNvSpPr/>
            <p:nvPr/>
          </p:nvSpPr>
          <p:spPr>
            <a:xfrm>
              <a:off x="3720845" y="9553193"/>
              <a:ext cx="114300" cy="62230"/>
            </a:xfrm>
            <a:custGeom>
              <a:avLst/>
              <a:gdLst/>
              <a:ahLst/>
              <a:cxnLst/>
              <a:rect l="l" t="t" r="r" b="b"/>
              <a:pathLst>
                <a:path w="114300" h="62229">
                  <a:moveTo>
                    <a:pt x="113791" y="0"/>
                  </a:moveTo>
                  <a:lnTo>
                    <a:pt x="56895" y="62052"/>
                  </a:lnTo>
                  <a:lnTo>
                    <a:pt x="0" y="0"/>
                  </a:lnTo>
                </a:path>
              </a:pathLst>
            </a:custGeom>
            <a:ln w="22288">
              <a:solidFill>
                <a:srgbClr val="004F6B"/>
              </a:solidFill>
            </a:ln>
          </p:spPr>
          <p:txBody>
            <a:bodyPr wrap="square" lIns="0" tIns="0" rIns="0" bIns="0" rtlCol="0"/>
            <a:lstStyle/>
            <a:p>
              <a:endParaRPr/>
            </a:p>
          </p:txBody>
        </p:sp>
        <p:sp>
          <p:nvSpPr>
            <p:cNvPr id="12" name="object 12"/>
            <p:cNvSpPr/>
            <p:nvPr/>
          </p:nvSpPr>
          <p:spPr>
            <a:xfrm>
              <a:off x="3721988" y="3668648"/>
              <a:ext cx="113537" cy="113537"/>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3720464" y="4855844"/>
              <a:ext cx="113537" cy="113537"/>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3720464" y="6105524"/>
              <a:ext cx="113537" cy="113537"/>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3720464" y="7233284"/>
              <a:ext cx="113537" cy="113537"/>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3720464" y="8376284"/>
              <a:ext cx="113537" cy="113537"/>
            </a:xfrm>
            <a:prstGeom prst="rect">
              <a:avLst/>
            </a:prstGeom>
            <a:blipFill>
              <a:blip r:embed="rId3" cstate="print"/>
              <a:stretch>
                <a:fillRect/>
              </a:stretch>
            </a:blipFill>
          </p:spPr>
          <p:txBody>
            <a:bodyPr wrap="square" lIns="0" tIns="0" rIns="0" bIns="0" rtlCol="0"/>
            <a:lstStyle/>
            <a:p>
              <a:endParaRPr/>
            </a:p>
          </p:txBody>
        </p:sp>
      </p:grpSp>
      <p:sp>
        <p:nvSpPr>
          <p:cNvPr id="17" name="object 17"/>
          <p:cNvSpPr/>
          <p:nvPr/>
        </p:nvSpPr>
        <p:spPr>
          <a:xfrm>
            <a:off x="2362010" y="375881"/>
            <a:ext cx="16510" cy="459740"/>
          </a:xfrm>
          <a:custGeom>
            <a:avLst/>
            <a:gdLst/>
            <a:ahLst/>
            <a:cxnLst/>
            <a:rect l="l" t="t" r="r" b="b"/>
            <a:pathLst>
              <a:path w="16510" h="459740">
                <a:moveTo>
                  <a:pt x="12384" y="0"/>
                </a:moveTo>
                <a:lnTo>
                  <a:pt x="3553" y="0"/>
                </a:lnTo>
                <a:lnTo>
                  <a:pt x="0" y="3566"/>
                </a:lnTo>
                <a:lnTo>
                  <a:pt x="0" y="456170"/>
                </a:lnTo>
                <a:lnTo>
                  <a:pt x="3553" y="459741"/>
                </a:lnTo>
                <a:lnTo>
                  <a:pt x="12384" y="459741"/>
                </a:lnTo>
                <a:lnTo>
                  <a:pt x="16046" y="456170"/>
                </a:lnTo>
                <a:lnTo>
                  <a:pt x="16046" y="3566"/>
                </a:lnTo>
                <a:close/>
              </a:path>
            </a:pathLst>
          </a:custGeom>
          <a:solidFill>
            <a:srgbClr val="004F6B"/>
          </a:solidFill>
        </p:spPr>
        <p:txBody>
          <a:bodyPr wrap="square" lIns="0" tIns="0" rIns="0" bIns="0" rtlCol="0"/>
          <a:lstStyle/>
          <a:p>
            <a:endParaRPr/>
          </a:p>
        </p:txBody>
      </p:sp>
      <p:sp>
        <p:nvSpPr>
          <p:cNvPr id="18" name="object 18"/>
          <p:cNvSpPr/>
          <p:nvPr/>
        </p:nvSpPr>
        <p:spPr>
          <a:xfrm>
            <a:off x="2474336" y="375970"/>
            <a:ext cx="423786" cy="475319"/>
          </a:xfrm>
          <a:prstGeom prst="rect">
            <a:avLst/>
          </a:prstGeom>
          <a:blipFill>
            <a:blip r:embed="rId5" cstate="print"/>
            <a:stretch>
              <a:fillRect/>
            </a:stretch>
          </a:blipFill>
        </p:spPr>
        <p:txBody>
          <a:bodyPr wrap="square" lIns="0" tIns="0" rIns="0" bIns="0" rtlCol="0"/>
          <a:lstStyle/>
          <a:p>
            <a:endParaRPr/>
          </a:p>
        </p:txBody>
      </p:sp>
      <p:grpSp>
        <p:nvGrpSpPr>
          <p:cNvPr id="19" name="object 19"/>
          <p:cNvGrpSpPr/>
          <p:nvPr/>
        </p:nvGrpSpPr>
        <p:grpSpPr>
          <a:xfrm>
            <a:off x="509931" y="488251"/>
            <a:ext cx="1719580" cy="228600"/>
            <a:chOff x="509931" y="488251"/>
            <a:chExt cx="1719580" cy="228600"/>
          </a:xfrm>
        </p:grpSpPr>
        <p:sp>
          <p:nvSpPr>
            <p:cNvPr id="20" name="object 20"/>
            <p:cNvSpPr/>
            <p:nvPr/>
          </p:nvSpPr>
          <p:spPr>
            <a:xfrm>
              <a:off x="509930" y="488263"/>
              <a:ext cx="1130935" cy="207645"/>
            </a:xfrm>
            <a:custGeom>
              <a:avLst/>
              <a:gdLst/>
              <a:ahLst/>
              <a:cxnLst/>
              <a:rect l="l" t="t" r="r" b="b"/>
              <a:pathLst>
                <a:path w="1130935" h="207645">
                  <a:moveTo>
                    <a:pt x="179031" y="169862"/>
                  </a:moveTo>
                  <a:lnTo>
                    <a:pt x="170878" y="169862"/>
                  </a:lnTo>
                  <a:lnTo>
                    <a:pt x="167754" y="166738"/>
                  </a:lnTo>
                  <a:lnTo>
                    <a:pt x="167817" y="88938"/>
                  </a:lnTo>
                  <a:lnTo>
                    <a:pt x="164617" y="71958"/>
                  </a:lnTo>
                  <a:lnTo>
                    <a:pt x="156095" y="61112"/>
                  </a:lnTo>
                  <a:lnTo>
                    <a:pt x="143891" y="55346"/>
                  </a:lnTo>
                  <a:lnTo>
                    <a:pt x="129641" y="53657"/>
                  </a:lnTo>
                  <a:lnTo>
                    <a:pt x="113614" y="55346"/>
                  </a:lnTo>
                  <a:lnTo>
                    <a:pt x="99606" y="60020"/>
                  </a:lnTo>
                  <a:lnTo>
                    <a:pt x="87477" y="67119"/>
                  </a:lnTo>
                  <a:lnTo>
                    <a:pt x="77152" y="76047"/>
                  </a:lnTo>
                  <a:lnTo>
                    <a:pt x="77152" y="4775"/>
                  </a:lnTo>
                  <a:lnTo>
                    <a:pt x="73152" y="0"/>
                  </a:lnTo>
                  <a:lnTo>
                    <a:pt x="0" y="0"/>
                  </a:lnTo>
                  <a:lnTo>
                    <a:pt x="0" y="35852"/>
                  </a:lnTo>
                  <a:lnTo>
                    <a:pt x="12509" y="35852"/>
                  </a:lnTo>
                  <a:lnTo>
                    <a:pt x="15646" y="38976"/>
                  </a:lnTo>
                  <a:lnTo>
                    <a:pt x="15646" y="166738"/>
                  </a:lnTo>
                  <a:lnTo>
                    <a:pt x="12496" y="169862"/>
                  </a:lnTo>
                  <a:lnTo>
                    <a:pt x="838" y="169862"/>
                  </a:lnTo>
                  <a:lnTo>
                    <a:pt x="838" y="204304"/>
                  </a:lnTo>
                  <a:lnTo>
                    <a:pt x="93421" y="204304"/>
                  </a:lnTo>
                  <a:lnTo>
                    <a:pt x="93421" y="169862"/>
                  </a:lnTo>
                  <a:lnTo>
                    <a:pt x="77152" y="169862"/>
                  </a:lnTo>
                  <a:lnTo>
                    <a:pt x="77152" y="100139"/>
                  </a:lnTo>
                  <a:lnTo>
                    <a:pt x="81356" y="99580"/>
                  </a:lnTo>
                  <a:lnTo>
                    <a:pt x="88366" y="99314"/>
                  </a:lnTo>
                  <a:lnTo>
                    <a:pt x="101282" y="99314"/>
                  </a:lnTo>
                  <a:lnTo>
                    <a:pt x="106337" y="101561"/>
                  </a:lnTo>
                  <a:lnTo>
                    <a:pt x="106337" y="204304"/>
                  </a:lnTo>
                  <a:lnTo>
                    <a:pt x="179031" y="204304"/>
                  </a:lnTo>
                  <a:lnTo>
                    <a:pt x="179031" y="169862"/>
                  </a:lnTo>
                  <a:close/>
                </a:path>
                <a:path w="1130935" h="207645">
                  <a:moveTo>
                    <a:pt x="491540" y="169849"/>
                  </a:moveTo>
                  <a:lnTo>
                    <a:pt x="483692" y="169849"/>
                  </a:lnTo>
                  <a:lnTo>
                    <a:pt x="479767" y="165646"/>
                  </a:lnTo>
                  <a:lnTo>
                    <a:pt x="479767" y="143802"/>
                  </a:lnTo>
                  <a:lnTo>
                    <a:pt x="479767" y="119735"/>
                  </a:lnTo>
                  <a:lnTo>
                    <a:pt x="479767" y="103759"/>
                  </a:lnTo>
                  <a:lnTo>
                    <a:pt x="478383" y="95643"/>
                  </a:lnTo>
                  <a:lnTo>
                    <a:pt x="475919" y="81280"/>
                  </a:lnTo>
                  <a:lnTo>
                    <a:pt x="463981" y="65684"/>
                  </a:lnTo>
                  <a:lnTo>
                    <a:pt x="443293" y="56603"/>
                  </a:lnTo>
                  <a:lnTo>
                    <a:pt x="418287" y="54152"/>
                  </a:lnTo>
                  <a:lnTo>
                    <a:pt x="418287" y="144919"/>
                  </a:lnTo>
                  <a:lnTo>
                    <a:pt x="418287" y="167043"/>
                  </a:lnTo>
                  <a:lnTo>
                    <a:pt x="414083" y="170129"/>
                  </a:lnTo>
                  <a:lnTo>
                    <a:pt x="410146" y="171805"/>
                  </a:lnTo>
                  <a:lnTo>
                    <a:pt x="397243" y="171805"/>
                  </a:lnTo>
                  <a:lnTo>
                    <a:pt x="391337" y="169291"/>
                  </a:lnTo>
                  <a:lnTo>
                    <a:pt x="391337" y="163957"/>
                  </a:lnTo>
                  <a:lnTo>
                    <a:pt x="391337" y="147447"/>
                  </a:lnTo>
                  <a:lnTo>
                    <a:pt x="396671" y="143802"/>
                  </a:lnTo>
                  <a:lnTo>
                    <a:pt x="410146" y="143802"/>
                  </a:lnTo>
                  <a:lnTo>
                    <a:pt x="414655" y="144360"/>
                  </a:lnTo>
                  <a:lnTo>
                    <a:pt x="418287" y="144919"/>
                  </a:lnTo>
                  <a:lnTo>
                    <a:pt x="418287" y="54152"/>
                  </a:lnTo>
                  <a:lnTo>
                    <a:pt x="373087" y="56730"/>
                  </a:lnTo>
                  <a:lnTo>
                    <a:pt x="343903" y="64008"/>
                  </a:lnTo>
                  <a:lnTo>
                    <a:pt x="343903" y="105740"/>
                  </a:lnTo>
                  <a:lnTo>
                    <a:pt x="369443" y="105740"/>
                  </a:lnTo>
                  <a:lnTo>
                    <a:pt x="374319" y="102146"/>
                  </a:lnTo>
                  <a:lnTo>
                    <a:pt x="380428" y="98907"/>
                  </a:lnTo>
                  <a:lnTo>
                    <a:pt x="388277" y="96558"/>
                  </a:lnTo>
                  <a:lnTo>
                    <a:pt x="398360" y="95643"/>
                  </a:lnTo>
                  <a:lnTo>
                    <a:pt x="412673" y="95643"/>
                  </a:lnTo>
                  <a:lnTo>
                    <a:pt x="418274" y="100406"/>
                  </a:lnTo>
                  <a:lnTo>
                    <a:pt x="418274" y="119735"/>
                  </a:lnTo>
                  <a:lnTo>
                    <a:pt x="412178" y="118833"/>
                  </a:lnTo>
                  <a:lnTo>
                    <a:pt x="405853" y="118237"/>
                  </a:lnTo>
                  <a:lnTo>
                    <a:pt x="399008" y="117881"/>
                  </a:lnTo>
                  <a:lnTo>
                    <a:pt x="391325" y="117779"/>
                  </a:lnTo>
                  <a:lnTo>
                    <a:pt x="367652" y="120472"/>
                  </a:lnTo>
                  <a:lnTo>
                    <a:pt x="349504" y="128790"/>
                  </a:lnTo>
                  <a:lnTo>
                    <a:pt x="337883" y="143167"/>
                  </a:lnTo>
                  <a:lnTo>
                    <a:pt x="333781" y="163969"/>
                  </a:lnTo>
                  <a:lnTo>
                    <a:pt x="337515" y="182626"/>
                  </a:lnTo>
                  <a:lnTo>
                    <a:pt x="347548" y="195821"/>
                  </a:lnTo>
                  <a:lnTo>
                    <a:pt x="362216" y="203657"/>
                  </a:lnTo>
                  <a:lnTo>
                    <a:pt x="379831" y="206260"/>
                  </a:lnTo>
                  <a:lnTo>
                    <a:pt x="392569" y="205282"/>
                  </a:lnTo>
                  <a:lnTo>
                    <a:pt x="403898" y="202222"/>
                  </a:lnTo>
                  <a:lnTo>
                    <a:pt x="413854" y="196913"/>
                  </a:lnTo>
                  <a:lnTo>
                    <a:pt x="422490" y="189153"/>
                  </a:lnTo>
                  <a:lnTo>
                    <a:pt x="427088" y="196634"/>
                  </a:lnTo>
                  <a:lnTo>
                    <a:pt x="433959" y="202184"/>
                  </a:lnTo>
                  <a:lnTo>
                    <a:pt x="443534" y="205625"/>
                  </a:lnTo>
                  <a:lnTo>
                    <a:pt x="456184" y="206819"/>
                  </a:lnTo>
                  <a:lnTo>
                    <a:pt x="465886" y="206451"/>
                  </a:lnTo>
                  <a:lnTo>
                    <a:pt x="474941" y="205384"/>
                  </a:lnTo>
                  <a:lnTo>
                    <a:pt x="483463" y="203581"/>
                  </a:lnTo>
                  <a:lnTo>
                    <a:pt x="491540" y="201053"/>
                  </a:lnTo>
                  <a:lnTo>
                    <a:pt x="491540" y="189153"/>
                  </a:lnTo>
                  <a:lnTo>
                    <a:pt x="491540" y="171805"/>
                  </a:lnTo>
                  <a:lnTo>
                    <a:pt x="491540" y="169849"/>
                  </a:lnTo>
                  <a:close/>
                </a:path>
                <a:path w="1130935" h="207645">
                  <a:moveTo>
                    <a:pt x="596138" y="169849"/>
                  </a:moveTo>
                  <a:lnTo>
                    <a:pt x="584441" y="169849"/>
                  </a:lnTo>
                  <a:lnTo>
                    <a:pt x="581304" y="166725"/>
                  </a:lnTo>
                  <a:lnTo>
                    <a:pt x="581266" y="4762"/>
                  </a:lnTo>
                  <a:lnTo>
                    <a:pt x="577265" y="0"/>
                  </a:lnTo>
                  <a:lnTo>
                    <a:pt x="504101" y="0"/>
                  </a:lnTo>
                  <a:lnTo>
                    <a:pt x="504101" y="35826"/>
                  </a:lnTo>
                  <a:lnTo>
                    <a:pt x="516610" y="35826"/>
                  </a:lnTo>
                  <a:lnTo>
                    <a:pt x="519760" y="38963"/>
                  </a:lnTo>
                  <a:lnTo>
                    <a:pt x="519760" y="166725"/>
                  </a:lnTo>
                  <a:lnTo>
                    <a:pt x="516610" y="169849"/>
                  </a:lnTo>
                  <a:lnTo>
                    <a:pt x="504939" y="169849"/>
                  </a:lnTo>
                  <a:lnTo>
                    <a:pt x="504939" y="204304"/>
                  </a:lnTo>
                  <a:lnTo>
                    <a:pt x="596138" y="204304"/>
                  </a:lnTo>
                  <a:lnTo>
                    <a:pt x="596138" y="169849"/>
                  </a:lnTo>
                  <a:close/>
                </a:path>
                <a:path w="1130935" h="207645">
                  <a:moveTo>
                    <a:pt x="699592" y="169849"/>
                  </a:moveTo>
                  <a:lnTo>
                    <a:pt x="677468" y="169849"/>
                  </a:lnTo>
                  <a:lnTo>
                    <a:pt x="673265" y="165925"/>
                  </a:lnTo>
                  <a:lnTo>
                    <a:pt x="673265" y="93116"/>
                  </a:lnTo>
                  <a:lnTo>
                    <a:pt x="699312" y="93116"/>
                  </a:lnTo>
                  <a:lnTo>
                    <a:pt x="699312" y="56438"/>
                  </a:lnTo>
                  <a:lnTo>
                    <a:pt x="673265" y="56438"/>
                  </a:lnTo>
                  <a:lnTo>
                    <a:pt x="673265" y="18084"/>
                  </a:lnTo>
                  <a:lnTo>
                    <a:pt x="611797" y="18084"/>
                  </a:lnTo>
                  <a:lnTo>
                    <a:pt x="611797" y="56438"/>
                  </a:lnTo>
                  <a:lnTo>
                    <a:pt x="596392" y="56438"/>
                  </a:lnTo>
                  <a:lnTo>
                    <a:pt x="596392" y="93116"/>
                  </a:lnTo>
                  <a:lnTo>
                    <a:pt x="611797" y="93116"/>
                  </a:lnTo>
                  <a:lnTo>
                    <a:pt x="611797" y="163677"/>
                  </a:lnTo>
                  <a:lnTo>
                    <a:pt x="615683" y="185039"/>
                  </a:lnTo>
                  <a:lnTo>
                    <a:pt x="626668" y="198437"/>
                  </a:lnTo>
                  <a:lnTo>
                    <a:pt x="643763" y="205384"/>
                  </a:lnTo>
                  <a:lnTo>
                    <a:pt x="665962" y="207365"/>
                  </a:lnTo>
                  <a:lnTo>
                    <a:pt x="676071" y="207086"/>
                  </a:lnTo>
                  <a:lnTo>
                    <a:pt x="685177" y="206349"/>
                  </a:lnTo>
                  <a:lnTo>
                    <a:pt x="693089" y="205295"/>
                  </a:lnTo>
                  <a:lnTo>
                    <a:pt x="699592" y="204063"/>
                  </a:lnTo>
                  <a:lnTo>
                    <a:pt x="699592" y="169849"/>
                  </a:lnTo>
                  <a:close/>
                </a:path>
                <a:path w="1130935" h="207645">
                  <a:moveTo>
                    <a:pt x="893216" y="169862"/>
                  </a:moveTo>
                  <a:lnTo>
                    <a:pt x="885075" y="169862"/>
                  </a:lnTo>
                  <a:lnTo>
                    <a:pt x="881926" y="166738"/>
                  </a:lnTo>
                  <a:lnTo>
                    <a:pt x="881989" y="88938"/>
                  </a:lnTo>
                  <a:lnTo>
                    <a:pt x="878789" y="71958"/>
                  </a:lnTo>
                  <a:lnTo>
                    <a:pt x="870280" y="61112"/>
                  </a:lnTo>
                  <a:lnTo>
                    <a:pt x="858075" y="55346"/>
                  </a:lnTo>
                  <a:lnTo>
                    <a:pt x="843826" y="53657"/>
                  </a:lnTo>
                  <a:lnTo>
                    <a:pt x="827798" y="55346"/>
                  </a:lnTo>
                  <a:lnTo>
                    <a:pt x="813790" y="60020"/>
                  </a:lnTo>
                  <a:lnTo>
                    <a:pt x="801662" y="67119"/>
                  </a:lnTo>
                  <a:lnTo>
                    <a:pt x="791337" y="76047"/>
                  </a:lnTo>
                  <a:lnTo>
                    <a:pt x="791337" y="4775"/>
                  </a:lnTo>
                  <a:lnTo>
                    <a:pt x="787336" y="0"/>
                  </a:lnTo>
                  <a:lnTo>
                    <a:pt x="714184" y="0"/>
                  </a:lnTo>
                  <a:lnTo>
                    <a:pt x="714184" y="35852"/>
                  </a:lnTo>
                  <a:lnTo>
                    <a:pt x="726694" y="35852"/>
                  </a:lnTo>
                  <a:lnTo>
                    <a:pt x="729830" y="38976"/>
                  </a:lnTo>
                  <a:lnTo>
                    <a:pt x="729830" y="166738"/>
                  </a:lnTo>
                  <a:lnTo>
                    <a:pt x="726681" y="169862"/>
                  </a:lnTo>
                  <a:lnTo>
                    <a:pt x="715022" y="169862"/>
                  </a:lnTo>
                  <a:lnTo>
                    <a:pt x="715022" y="204304"/>
                  </a:lnTo>
                  <a:lnTo>
                    <a:pt x="807605" y="204304"/>
                  </a:lnTo>
                  <a:lnTo>
                    <a:pt x="807605" y="169862"/>
                  </a:lnTo>
                  <a:lnTo>
                    <a:pt x="791337" y="169862"/>
                  </a:lnTo>
                  <a:lnTo>
                    <a:pt x="791337" y="100139"/>
                  </a:lnTo>
                  <a:lnTo>
                    <a:pt x="795540" y="99580"/>
                  </a:lnTo>
                  <a:lnTo>
                    <a:pt x="802551" y="99314"/>
                  </a:lnTo>
                  <a:lnTo>
                    <a:pt x="815467" y="99314"/>
                  </a:lnTo>
                  <a:lnTo>
                    <a:pt x="820521" y="101561"/>
                  </a:lnTo>
                  <a:lnTo>
                    <a:pt x="820521" y="204304"/>
                  </a:lnTo>
                  <a:lnTo>
                    <a:pt x="893216" y="204304"/>
                  </a:lnTo>
                  <a:lnTo>
                    <a:pt x="893216" y="169862"/>
                  </a:lnTo>
                  <a:close/>
                </a:path>
                <a:path w="1130935" h="207645">
                  <a:moveTo>
                    <a:pt x="1130846" y="56438"/>
                  </a:moveTo>
                  <a:lnTo>
                    <a:pt x="1064209" y="56438"/>
                  </a:lnTo>
                  <a:lnTo>
                    <a:pt x="1064209" y="93129"/>
                  </a:lnTo>
                  <a:lnTo>
                    <a:pt x="1074051" y="93129"/>
                  </a:lnTo>
                  <a:lnTo>
                    <a:pt x="1076020" y="97307"/>
                  </a:lnTo>
                  <a:lnTo>
                    <a:pt x="1064780" y="137375"/>
                  </a:lnTo>
                  <a:lnTo>
                    <a:pt x="1064209" y="137375"/>
                  </a:lnTo>
                  <a:lnTo>
                    <a:pt x="1042327" y="56451"/>
                  </a:lnTo>
                  <a:lnTo>
                    <a:pt x="999375" y="56451"/>
                  </a:lnTo>
                  <a:lnTo>
                    <a:pt x="977430" y="137375"/>
                  </a:lnTo>
                  <a:lnTo>
                    <a:pt x="976871" y="137375"/>
                  </a:lnTo>
                  <a:lnTo>
                    <a:pt x="964793" y="93129"/>
                  </a:lnTo>
                  <a:lnTo>
                    <a:pt x="975741" y="93129"/>
                  </a:lnTo>
                  <a:lnTo>
                    <a:pt x="975741" y="56451"/>
                  </a:lnTo>
                  <a:lnTo>
                    <a:pt x="895464" y="56451"/>
                  </a:lnTo>
                  <a:lnTo>
                    <a:pt x="895464" y="93129"/>
                  </a:lnTo>
                  <a:lnTo>
                    <a:pt x="902373" y="93129"/>
                  </a:lnTo>
                  <a:lnTo>
                    <a:pt x="905408" y="95516"/>
                  </a:lnTo>
                  <a:lnTo>
                    <a:pt x="937869" y="204279"/>
                  </a:lnTo>
                  <a:lnTo>
                    <a:pt x="991196" y="204279"/>
                  </a:lnTo>
                  <a:lnTo>
                    <a:pt x="1012875" y="132029"/>
                  </a:lnTo>
                  <a:lnTo>
                    <a:pt x="1013421" y="132029"/>
                  </a:lnTo>
                  <a:lnTo>
                    <a:pt x="1034757" y="204279"/>
                  </a:lnTo>
                  <a:lnTo>
                    <a:pt x="1088085" y="204279"/>
                  </a:lnTo>
                  <a:lnTo>
                    <a:pt x="1121156" y="95580"/>
                  </a:lnTo>
                  <a:lnTo>
                    <a:pt x="1124483" y="93129"/>
                  </a:lnTo>
                  <a:lnTo>
                    <a:pt x="1130846" y="93129"/>
                  </a:lnTo>
                  <a:lnTo>
                    <a:pt x="1130846" y="56438"/>
                  </a:lnTo>
                  <a:close/>
                </a:path>
              </a:pathLst>
            </a:custGeom>
            <a:solidFill>
              <a:srgbClr val="004F6B"/>
            </a:solidFill>
          </p:spPr>
          <p:txBody>
            <a:bodyPr wrap="square" lIns="0" tIns="0" rIns="0" bIns="0" rtlCol="0"/>
            <a:lstStyle/>
            <a:p>
              <a:endParaRPr/>
            </a:p>
          </p:txBody>
        </p:sp>
        <p:sp>
          <p:nvSpPr>
            <p:cNvPr id="21" name="object 21"/>
            <p:cNvSpPr/>
            <p:nvPr/>
          </p:nvSpPr>
          <p:spPr>
            <a:xfrm>
              <a:off x="695381" y="540009"/>
              <a:ext cx="144780" cy="177165"/>
            </a:xfrm>
            <a:custGeom>
              <a:avLst/>
              <a:gdLst/>
              <a:ahLst/>
              <a:cxnLst/>
              <a:rect l="l" t="t" r="r" b="b"/>
              <a:pathLst>
                <a:path w="144780" h="177165">
                  <a:moveTo>
                    <a:pt x="76764" y="0"/>
                  </a:moveTo>
                  <a:lnTo>
                    <a:pt x="42007" y="6922"/>
                  </a:lnTo>
                  <a:lnTo>
                    <a:pt x="18149" y="25452"/>
                  </a:lnTo>
                  <a:lnTo>
                    <a:pt x="4407" y="52237"/>
                  </a:lnTo>
                  <a:lnTo>
                    <a:pt x="0" y="83922"/>
                  </a:lnTo>
                  <a:lnTo>
                    <a:pt x="3450" y="105381"/>
                  </a:lnTo>
                  <a:lnTo>
                    <a:pt x="38976" y="157755"/>
                  </a:lnTo>
                  <a:lnTo>
                    <a:pt x="77658" y="173818"/>
                  </a:lnTo>
                  <a:lnTo>
                    <a:pt x="113943" y="176579"/>
                  </a:lnTo>
                  <a:lnTo>
                    <a:pt x="126595" y="175741"/>
                  </a:lnTo>
                  <a:lnTo>
                    <a:pt x="126595" y="147616"/>
                  </a:lnTo>
                  <a:lnTo>
                    <a:pt x="104446" y="147024"/>
                  </a:lnTo>
                  <a:lnTo>
                    <a:pt x="86792" y="141400"/>
                  </a:lnTo>
                  <a:lnTo>
                    <a:pt x="74874" y="130577"/>
                  </a:lnTo>
                  <a:lnTo>
                    <a:pt x="69936" y="114389"/>
                  </a:lnTo>
                  <a:lnTo>
                    <a:pt x="98570" y="115479"/>
                  </a:lnTo>
                  <a:lnTo>
                    <a:pt x="122218" y="105797"/>
                  </a:lnTo>
                  <a:lnTo>
                    <a:pt x="138301" y="86870"/>
                  </a:lnTo>
                  <a:lnTo>
                    <a:pt x="144235" y="60224"/>
                  </a:lnTo>
                  <a:lnTo>
                    <a:pt x="138757" y="36207"/>
                  </a:lnTo>
                  <a:lnTo>
                    <a:pt x="124005" y="17128"/>
                  </a:lnTo>
                  <a:lnTo>
                    <a:pt x="102500" y="4541"/>
                  </a:lnTo>
                  <a:lnTo>
                    <a:pt x="76764" y="0"/>
                  </a:lnTo>
                  <a:close/>
                </a:path>
              </a:pathLst>
            </a:custGeom>
            <a:solidFill>
              <a:srgbClr val="E73D96"/>
            </a:solidFill>
          </p:spPr>
          <p:txBody>
            <a:bodyPr wrap="square" lIns="0" tIns="0" rIns="0" bIns="0" rtlCol="0"/>
            <a:lstStyle/>
            <a:p>
              <a:endParaRPr/>
            </a:p>
          </p:txBody>
        </p:sp>
        <p:sp>
          <p:nvSpPr>
            <p:cNvPr id="22" name="object 22"/>
            <p:cNvSpPr/>
            <p:nvPr/>
          </p:nvSpPr>
          <p:spPr>
            <a:xfrm>
              <a:off x="1787448" y="488263"/>
              <a:ext cx="441959" cy="209550"/>
            </a:xfrm>
            <a:custGeom>
              <a:avLst/>
              <a:gdLst/>
              <a:ahLst/>
              <a:cxnLst/>
              <a:rect l="l" t="t" r="r" b="b"/>
              <a:pathLst>
                <a:path w="441960" h="209550">
                  <a:moveTo>
                    <a:pt x="102743" y="56438"/>
                  </a:moveTo>
                  <a:lnTo>
                    <a:pt x="76149" y="56438"/>
                  </a:lnTo>
                  <a:lnTo>
                    <a:pt x="76149" y="18084"/>
                  </a:lnTo>
                  <a:lnTo>
                    <a:pt x="14655" y="18084"/>
                  </a:lnTo>
                  <a:lnTo>
                    <a:pt x="14655" y="56438"/>
                  </a:lnTo>
                  <a:lnTo>
                    <a:pt x="0" y="56438"/>
                  </a:lnTo>
                  <a:lnTo>
                    <a:pt x="0" y="93116"/>
                  </a:lnTo>
                  <a:lnTo>
                    <a:pt x="14655" y="93116"/>
                  </a:lnTo>
                  <a:lnTo>
                    <a:pt x="14655" y="163677"/>
                  </a:lnTo>
                  <a:lnTo>
                    <a:pt x="18542" y="185039"/>
                  </a:lnTo>
                  <a:lnTo>
                    <a:pt x="29540" y="198437"/>
                  </a:lnTo>
                  <a:lnTo>
                    <a:pt x="46634" y="205384"/>
                  </a:lnTo>
                  <a:lnTo>
                    <a:pt x="68821" y="207365"/>
                  </a:lnTo>
                  <a:lnTo>
                    <a:pt x="78790" y="206984"/>
                  </a:lnTo>
                  <a:lnTo>
                    <a:pt x="87630" y="206006"/>
                  </a:lnTo>
                  <a:lnTo>
                    <a:pt x="95186" y="204660"/>
                  </a:lnTo>
                  <a:lnTo>
                    <a:pt x="101346" y="203174"/>
                  </a:lnTo>
                  <a:lnTo>
                    <a:pt x="101346" y="169849"/>
                  </a:lnTo>
                  <a:lnTo>
                    <a:pt x="80340" y="169849"/>
                  </a:lnTo>
                  <a:lnTo>
                    <a:pt x="76149" y="165925"/>
                  </a:lnTo>
                  <a:lnTo>
                    <a:pt x="76149" y="93116"/>
                  </a:lnTo>
                  <a:lnTo>
                    <a:pt x="102743" y="93116"/>
                  </a:lnTo>
                  <a:lnTo>
                    <a:pt x="102743" y="56438"/>
                  </a:lnTo>
                  <a:close/>
                </a:path>
                <a:path w="441960" h="209550">
                  <a:moveTo>
                    <a:pt x="249529" y="59385"/>
                  </a:moveTo>
                  <a:lnTo>
                    <a:pt x="239712" y="56210"/>
                  </a:lnTo>
                  <a:lnTo>
                    <a:pt x="227520" y="53759"/>
                  </a:lnTo>
                  <a:lnTo>
                    <a:pt x="213169" y="52158"/>
                  </a:lnTo>
                  <a:lnTo>
                    <a:pt x="196875" y="51587"/>
                  </a:lnTo>
                  <a:lnTo>
                    <a:pt x="161264" y="56857"/>
                  </a:lnTo>
                  <a:lnTo>
                    <a:pt x="134696" y="72212"/>
                  </a:lnTo>
                  <a:lnTo>
                    <a:pt x="118071" y="96989"/>
                  </a:lnTo>
                  <a:lnTo>
                    <a:pt x="112331" y="130492"/>
                  </a:lnTo>
                  <a:lnTo>
                    <a:pt x="117563" y="163995"/>
                  </a:lnTo>
                  <a:lnTo>
                    <a:pt x="133070" y="188760"/>
                  </a:lnTo>
                  <a:lnTo>
                    <a:pt x="158534" y="204127"/>
                  </a:lnTo>
                  <a:lnTo>
                    <a:pt x="193636" y="209397"/>
                  </a:lnTo>
                  <a:lnTo>
                    <a:pt x="209867" y="208572"/>
                  </a:lnTo>
                  <a:lnTo>
                    <a:pt x="224370" y="206121"/>
                  </a:lnTo>
                  <a:lnTo>
                    <a:pt x="237477" y="202107"/>
                  </a:lnTo>
                  <a:lnTo>
                    <a:pt x="249529" y="196545"/>
                  </a:lnTo>
                  <a:lnTo>
                    <a:pt x="249529" y="154673"/>
                  </a:lnTo>
                  <a:lnTo>
                    <a:pt x="218630" y="154673"/>
                  </a:lnTo>
                  <a:lnTo>
                    <a:pt x="215176" y="163258"/>
                  </a:lnTo>
                  <a:lnTo>
                    <a:pt x="209689" y="169303"/>
                  </a:lnTo>
                  <a:lnTo>
                    <a:pt x="198704" y="169303"/>
                  </a:lnTo>
                  <a:lnTo>
                    <a:pt x="188620" y="167246"/>
                  </a:lnTo>
                  <a:lnTo>
                    <a:pt x="181152" y="160604"/>
                  </a:lnTo>
                  <a:lnTo>
                    <a:pt x="176504" y="148602"/>
                  </a:lnTo>
                  <a:lnTo>
                    <a:pt x="174904" y="130492"/>
                  </a:lnTo>
                  <a:lnTo>
                    <a:pt x="176504" y="112382"/>
                  </a:lnTo>
                  <a:lnTo>
                    <a:pt x="181152" y="100380"/>
                  </a:lnTo>
                  <a:lnTo>
                    <a:pt x="188620" y="93738"/>
                  </a:lnTo>
                  <a:lnTo>
                    <a:pt x="198704" y="91694"/>
                  </a:lnTo>
                  <a:lnTo>
                    <a:pt x="209689" y="91694"/>
                  </a:lnTo>
                  <a:lnTo>
                    <a:pt x="214426" y="96583"/>
                  </a:lnTo>
                  <a:lnTo>
                    <a:pt x="218630" y="105244"/>
                  </a:lnTo>
                  <a:lnTo>
                    <a:pt x="249529" y="105244"/>
                  </a:lnTo>
                  <a:lnTo>
                    <a:pt x="249529" y="59385"/>
                  </a:lnTo>
                  <a:close/>
                </a:path>
                <a:path w="441960" h="209550">
                  <a:moveTo>
                    <a:pt x="441769" y="169862"/>
                  </a:moveTo>
                  <a:lnTo>
                    <a:pt x="433578" y="169862"/>
                  </a:lnTo>
                  <a:lnTo>
                    <a:pt x="430466" y="166738"/>
                  </a:lnTo>
                  <a:lnTo>
                    <a:pt x="430466" y="88938"/>
                  </a:lnTo>
                  <a:lnTo>
                    <a:pt x="427253" y="71958"/>
                  </a:lnTo>
                  <a:lnTo>
                    <a:pt x="418744" y="61112"/>
                  </a:lnTo>
                  <a:lnTo>
                    <a:pt x="406565" y="55346"/>
                  </a:lnTo>
                  <a:lnTo>
                    <a:pt x="392341" y="53657"/>
                  </a:lnTo>
                  <a:lnTo>
                    <a:pt x="376326" y="55346"/>
                  </a:lnTo>
                  <a:lnTo>
                    <a:pt x="362318" y="60020"/>
                  </a:lnTo>
                  <a:lnTo>
                    <a:pt x="350202" y="67119"/>
                  </a:lnTo>
                  <a:lnTo>
                    <a:pt x="339890" y="76047"/>
                  </a:lnTo>
                  <a:lnTo>
                    <a:pt x="339890" y="4775"/>
                  </a:lnTo>
                  <a:lnTo>
                    <a:pt x="335800" y="0"/>
                  </a:lnTo>
                  <a:lnTo>
                    <a:pt x="262674" y="0"/>
                  </a:lnTo>
                  <a:lnTo>
                    <a:pt x="262674" y="35852"/>
                  </a:lnTo>
                  <a:lnTo>
                    <a:pt x="275158" y="35852"/>
                  </a:lnTo>
                  <a:lnTo>
                    <a:pt x="278282" y="38976"/>
                  </a:lnTo>
                  <a:lnTo>
                    <a:pt x="278282" y="166738"/>
                  </a:lnTo>
                  <a:lnTo>
                    <a:pt x="275158" y="169862"/>
                  </a:lnTo>
                  <a:lnTo>
                    <a:pt x="263537" y="169862"/>
                  </a:lnTo>
                  <a:lnTo>
                    <a:pt x="263537" y="204304"/>
                  </a:lnTo>
                  <a:lnTo>
                    <a:pt x="356146" y="204304"/>
                  </a:lnTo>
                  <a:lnTo>
                    <a:pt x="356146" y="169862"/>
                  </a:lnTo>
                  <a:lnTo>
                    <a:pt x="339890" y="169862"/>
                  </a:lnTo>
                  <a:lnTo>
                    <a:pt x="339890" y="100139"/>
                  </a:lnTo>
                  <a:lnTo>
                    <a:pt x="344093" y="99580"/>
                  </a:lnTo>
                  <a:lnTo>
                    <a:pt x="351091" y="99314"/>
                  </a:lnTo>
                  <a:lnTo>
                    <a:pt x="364007" y="99314"/>
                  </a:lnTo>
                  <a:lnTo>
                    <a:pt x="369074" y="101561"/>
                  </a:lnTo>
                  <a:lnTo>
                    <a:pt x="369074" y="204304"/>
                  </a:lnTo>
                  <a:lnTo>
                    <a:pt x="441769" y="204304"/>
                  </a:lnTo>
                  <a:lnTo>
                    <a:pt x="441769" y="169862"/>
                  </a:lnTo>
                  <a:close/>
                </a:path>
              </a:pathLst>
            </a:custGeom>
            <a:solidFill>
              <a:srgbClr val="004F6B"/>
            </a:solidFill>
          </p:spPr>
          <p:txBody>
            <a:bodyPr wrap="square" lIns="0" tIns="0" rIns="0" bIns="0" rtlCol="0"/>
            <a:lstStyle/>
            <a:p>
              <a:endParaRPr/>
            </a:p>
          </p:txBody>
        </p:sp>
        <p:sp>
          <p:nvSpPr>
            <p:cNvPr id="23" name="object 23"/>
            <p:cNvSpPr/>
            <p:nvPr/>
          </p:nvSpPr>
          <p:spPr>
            <a:xfrm>
              <a:off x="1636148" y="521124"/>
              <a:ext cx="144780" cy="177165"/>
            </a:xfrm>
            <a:custGeom>
              <a:avLst/>
              <a:gdLst/>
              <a:ahLst/>
              <a:cxnLst/>
              <a:rect l="l" t="t" r="r" b="b"/>
              <a:pathLst>
                <a:path w="144780" h="177165">
                  <a:moveTo>
                    <a:pt x="42727" y="56"/>
                  </a:moveTo>
                  <a:lnTo>
                    <a:pt x="30316" y="0"/>
                  </a:lnTo>
                  <a:lnTo>
                    <a:pt x="17661" y="837"/>
                  </a:lnTo>
                  <a:lnTo>
                    <a:pt x="17661" y="28961"/>
                  </a:lnTo>
                  <a:lnTo>
                    <a:pt x="39810" y="29551"/>
                  </a:lnTo>
                  <a:lnTo>
                    <a:pt x="57455" y="35173"/>
                  </a:lnTo>
                  <a:lnTo>
                    <a:pt x="69365" y="45996"/>
                  </a:lnTo>
                  <a:lnTo>
                    <a:pt x="74309" y="62189"/>
                  </a:lnTo>
                  <a:lnTo>
                    <a:pt x="45660" y="61101"/>
                  </a:lnTo>
                  <a:lnTo>
                    <a:pt x="22010" y="70780"/>
                  </a:lnTo>
                  <a:lnTo>
                    <a:pt x="5931" y="89705"/>
                  </a:lnTo>
                  <a:lnTo>
                    <a:pt x="0" y="116354"/>
                  </a:lnTo>
                  <a:lnTo>
                    <a:pt x="5477" y="140372"/>
                  </a:lnTo>
                  <a:lnTo>
                    <a:pt x="20233" y="159455"/>
                  </a:lnTo>
                  <a:lnTo>
                    <a:pt x="41753" y="172046"/>
                  </a:lnTo>
                  <a:lnTo>
                    <a:pt x="67524" y="176588"/>
                  </a:lnTo>
                  <a:lnTo>
                    <a:pt x="102284" y="169665"/>
                  </a:lnTo>
                  <a:lnTo>
                    <a:pt x="126150" y="151131"/>
                  </a:lnTo>
                  <a:lnTo>
                    <a:pt x="139900" y="124342"/>
                  </a:lnTo>
                  <a:lnTo>
                    <a:pt x="144310" y="92655"/>
                  </a:lnTo>
                  <a:lnTo>
                    <a:pt x="140856" y="71200"/>
                  </a:lnTo>
                  <a:lnTo>
                    <a:pt x="128950" y="44114"/>
                  </a:lnTo>
                  <a:lnTo>
                    <a:pt x="105313" y="18824"/>
                  </a:lnTo>
                  <a:lnTo>
                    <a:pt x="66663" y="2760"/>
                  </a:lnTo>
                  <a:lnTo>
                    <a:pt x="54856" y="981"/>
                  </a:lnTo>
                  <a:lnTo>
                    <a:pt x="42727" y="56"/>
                  </a:lnTo>
                  <a:close/>
                </a:path>
              </a:pathLst>
            </a:custGeom>
            <a:solidFill>
              <a:srgbClr val="84B900"/>
            </a:solidFill>
          </p:spPr>
          <p:txBody>
            <a:bodyPr wrap="square" lIns="0" tIns="0" rIns="0" bIns="0" rtlCol="0"/>
            <a:lstStyle/>
            <a:p>
              <a:endParaRPr/>
            </a:p>
          </p:txBody>
        </p:sp>
      </p:grpSp>
      <p:sp>
        <p:nvSpPr>
          <p:cNvPr id="24" name="object 24"/>
          <p:cNvSpPr txBox="1"/>
          <p:nvPr/>
        </p:nvSpPr>
        <p:spPr>
          <a:xfrm>
            <a:off x="4505705" y="4543424"/>
            <a:ext cx="2308225" cy="1611980"/>
          </a:xfrm>
          <a:prstGeom prst="rect">
            <a:avLst/>
          </a:prstGeom>
        </p:spPr>
        <p:txBody>
          <a:bodyPr vert="horz" wrap="square" lIns="0" tIns="135890" rIns="0" bIns="0" rtlCol="0">
            <a:spAutoFit/>
          </a:bodyPr>
          <a:lstStyle/>
          <a:p>
            <a:pPr marL="12700">
              <a:lnSpc>
                <a:spcPct val="100000"/>
              </a:lnSpc>
              <a:spcBef>
                <a:spcPts val="1070"/>
              </a:spcBef>
            </a:pPr>
            <a:r>
              <a:rPr sz="2000" b="1" spc="-35" dirty="0">
                <a:solidFill>
                  <a:srgbClr val="004F6B"/>
                </a:solidFill>
                <a:latin typeface="+mj-lt"/>
                <a:cs typeface="Arial"/>
              </a:rPr>
              <a:t>NHS</a:t>
            </a:r>
            <a:r>
              <a:rPr sz="2000" b="1" spc="-80" dirty="0">
                <a:solidFill>
                  <a:srgbClr val="004F6B"/>
                </a:solidFill>
                <a:latin typeface="+mj-lt"/>
                <a:cs typeface="Arial"/>
              </a:rPr>
              <a:t> </a:t>
            </a:r>
            <a:r>
              <a:rPr sz="2000" b="1" spc="140" dirty="0">
                <a:solidFill>
                  <a:srgbClr val="004F6B"/>
                </a:solidFill>
                <a:latin typeface="+mj-lt"/>
                <a:cs typeface="Arial"/>
              </a:rPr>
              <a:t>admin</a:t>
            </a:r>
            <a:endParaRPr sz="2000" dirty="0">
              <a:latin typeface="+mj-lt"/>
              <a:cs typeface="Arial"/>
            </a:endParaRPr>
          </a:p>
          <a:p>
            <a:pPr marL="12700" marR="5080">
              <a:lnSpc>
                <a:spcPct val="100000"/>
              </a:lnSpc>
              <a:spcBef>
                <a:spcPts val="650"/>
              </a:spcBef>
            </a:pPr>
            <a:r>
              <a:rPr sz="1400" b="1" spc="-55" dirty="0">
                <a:cs typeface="Arial Black"/>
              </a:rPr>
              <a:t>We </a:t>
            </a:r>
            <a:r>
              <a:rPr sz="1400" b="1" spc="-60" dirty="0">
                <a:cs typeface="Arial Black"/>
              </a:rPr>
              <a:t>highlighted </a:t>
            </a:r>
            <a:r>
              <a:rPr sz="1400" b="1" spc="-70" dirty="0">
                <a:cs typeface="Arial Black"/>
              </a:rPr>
              <a:t>the </a:t>
            </a:r>
            <a:r>
              <a:rPr sz="1400" b="1" spc="-60" dirty="0">
                <a:cs typeface="Arial Black"/>
              </a:rPr>
              <a:t>negative</a:t>
            </a:r>
            <a:r>
              <a:rPr lang="en-GB" sz="1400" b="1" spc="-60" dirty="0">
                <a:cs typeface="Arial Black"/>
              </a:rPr>
              <a:t> </a:t>
            </a:r>
            <a:r>
              <a:rPr sz="1400" b="1" spc="-45" dirty="0">
                <a:cs typeface="Arial Black"/>
              </a:rPr>
              <a:t>impact </a:t>
            </a:r>
            <a:r>
              <a:rPr sz="1400" b="1" spc="-40" dirty="0">
                <a:cs typeface="Arial Black"/>
              </a:rPr>
              <a:t>poor </a:t>
            </a:r>
            <a:r>
              <a:rPr sz="1400" b="1" spc="-185" dirty="0">
                <a:cs typeface="Arial Black"/>
              </a:rPr>
              <a:t>NHS </a:t>
            </a:r>
            <a:r>
              <a:rPr lang="en-GB" sz="1400" b="1" spc="-185" dirty="0">
                <a:cs typeface="Arial Black"/>
              </a:rPr>
              <a:t> </a:t>
            </a:r>
            <a:r>
              <a:rPr sz="1400" b="1" spc="-25" dirty="0">
                <a:cs typeface="Arial Black"/>
              </a:rPr>
              <a:t>admin </a:t>
            </a:r>
            <a:r>
              <a:rPr sz="1400" b="1" spc="-35" dirty="0">
                <a:cs typeface="Arial Black"/>
              </a:rPr>
              <a:t>can</a:t>
            </a:r>
            <a:r>
              <a:rPr lang="en-GB" sz="1400" b="1" spc="-35" dirty="0">
                <a:cs typeface="Arial Black"/>
              </a:rPr>
              <a:t> </a:t>
            </a:r>
            <a:r>
              <a:rPr sz="1400" b="1" spc="-45" dirty="0">
                <a:cs typeface="Arial Black"/>
              </a:rPr>
              <a:t>have </a:t>
            </a:r>
            <a:r>
              <a:rPr sz="1400" b="1" spc="-10" dirty="0">
                <a:cs typeface="Arial Black"/>
              </a:rPr>
              <a:t>and </a:t>
            </a:r>
            <a:r>
              <a:rPr sz="1400" b="1" spc="-35" dirty="0">
                <a:cs typeface="Arial Black"/>
              </a:rPr>
              <a:t>recommended </a:t>
            </a:r>
            <a:r>
              <a:rPr sz="1400" b="1" spc="-85" dirty="0">
                <a:cs typeface="Arial Black"/>
              </a:rPr>
              <a:t>five</a:t>
            </a:r>
            <a:r>
              <a:rPr lang="en-GB" sz="1400" b="1" spc="-85" dirty="0">
                <a:cs typeface="Arial Black"/>
              </a:rPr>
              <a:t> </a:t>
            </a:r>
            <a:r>
              <a:rPr sz="1400" b="1" spc="-75" dirty="0">
                <a:cs typeface="Arial Black"/>
              </a:rPr>
              <a:t>principles </a:t>
            </a:r>
            <a:r>
              <a:rPr sz="1400" b="1" spc="-70" dirty="0">
                <a:cs typeface="Arial Black"/>
              </a:rPr>
              <a:t>for </a:t>
            </a:r>
            <a:r>
              <a:rPr sz="1400" b="1" spc="-95" dirty="0">
                <a:cs typeface="Arial Black"/>
              </a:rPr>
              <a:t>services </a:t>
            </a:r>
            <a:r>
              <a:rPr sz="1400" b="1" spc="-70" dirty="0">
                <a:cs typeface="Arial Black"/>
              </a:rPr>
              <a:t>to</a:t>
            </a:r>
            <a:r>
              <a:rPr lang="en-GB" sz="1400" b="1" spc="-70" dirty="0">
                <a:cs typeface="Arial Black"/>
              </a:rPr>
              <a:t> </a:t>
            </a:r>
            <a:r>
              <a:rPr sz="1400" b="1" spc="-55" dirty="0">
                <a:cs typeface="Arial Black"/>
              </a:rPr>
              <a:t>improve </a:t>
            </a:r>
            <a:r>
              <a:rPr sz="1400" b="1" spc="-60" dirty="0">
                <a:cs typeface="Arial Black"/>
              </a:rPr>
              <a:t>people’s</a:t>
            </a:r>
            <a:r>
              <a:rPr sz="1400" b="1" spc="-105" dirty="0">
                <a:cs typeface="Arial Black"/>
              </a:rPr>
              <a:t> </a:t>
            </a:r>
            <a:r>
              <a:rPr sz="1400" b="1" spc="-95" dirty="0">
                <a:cs typeface="Arial Black"/>
              </a:rPr>
              <a:t>experiences.</a:t>
            </a:r>
            <a:endParaRPr sz="1400" b="1" dirty="0">
              <a:cs typeface="Arial Black"/>
            </a:endParaRPr>
          </a:p>
        </p:txBody>
      </p:sp>
      <p:sp>
        <p:nvSpPr>
          <p:cNvPr id="25" name="object 25"/>
          <p:cNvSpPr txBox="1"/>
          <p:nvPr/>
        </p:nvSpPr>
        <p:spPr>
          <a:xfrm>
            <a:off x="918159" y="5841237"/>
            <a:ext cx="2119630" cy="1611980"/>
          </a:xfrm>
          <a:prstGeom prst="rect">
            <a:avLst/>
          </a:prstGeom>
        </p:spPr>
        <p:txBody>
          <a:bodyPr vert="horz" wrap="square" lIns="0" tIns="135890" rIns="0" bIns="0" rtlCol="0">
            <a:spAutoFit/>
          </a:bodyPr>
          <a:lstStyle/>
          <a:p>
            <a:pPr marL="125095">
              <a:lnSpc>
                <a:spcPct val="100000"/>
              </a:lnSpc>
              <a:spcBef>
                <a:spcPts val="1070"/>
              </a:spcBef>
            </a:pPr>
            <a:r>
              <a:rPr sz="2000" b="1" spc="70" dirty="0">
                <a:solidFill>
                  <a:srgbClr val="004F6B"/>
                </a:solidFill>
                <a:latin typeface="+mj-lt"/>
                <a:cs typeface="Arial"/>
              </a:rPr>
              <a:t>Patient</a:t>
            </a:r>
            <a:r>
              <a:rPr sz="2000" b="1" spc="-110" dirty="0">
                <a:solidFill>
                  <a:srgbClr val="004F6B"/>
                </a:solidFill>
                <a:latin typeface="+mj-lt"/>
                <a:cs typeface="Arial"/>
              </a:rPr>
              <a:t> </a:t>
            </a:r>
            <a:r>
              <a:rPr sz="2000" b="1" spc="75" dirty="0">
                <a:solidFill>
                  <a:srgbClr val="004F6B"/>
                </a:solidFill>
                <a:latin typeface="+mj-lt"/>
                <a:cs typeface="Arial"/>
              </a:rPr>
              <a:t>transport</a:t>
            </a:r>
            <a:endParaRPr sz="2000" dirty="0">
              <a:latin typeface="+mj-lt"/>
              <a:cs typeface="Arial"/>
            </a:endParaRPr>
          </a:p>
          <a:p>
            <a:pPr marL="12700" marR="5080" algn="r">
              <a:spcBef>
                <a:spcPts val="650"/>
              </a:spcBef>
            </a:pPr>
            <a:r>
              <a:rPr sz="1400" b="1" spc="-65" dirty="0"/>
              <a:t>NHS  England announced</a:t>
            </a:r>
            <a:r>
              <a:rPr lang="en-GB" sz="1400" b="1" spc="-65" dirty="0"/>
              <a:t> </a:t>
            </a:r>
            <a:r>
              <a:rPr sz="1400" b="1" spc="-65" dirty="0"/>
              <a:t>improvements to</a:t>
            </a:r>
            <a:r>
              <a:rPr lang="en-GB" sz="1400" b="1" spc="-65" dirty="0"/>
              <a:t> </a:t>
            </a:r>
            <a:r>
              <a:rPr sz="1400" b="1" spc="-65" dirty="0"/>
              <a:t>non-emergency patient</a:t>
            </a:r>
            <a:r>
              <a:rPr lang="en-GB" sz="1400" b="1" spc="-65" dirty="0"/>
              <a:t> </a:t>
            </a:r>
            <a:r>
              <a:rPr sz="1400" b="1" spc="-65" dirty="0"/>
              <a:t>transport services thanks to</a:t>
            </a:r>
            <a:r>
              <a:rPr lang="en-GB" sz="1400" b="1" spc="-65" dirty="0"/>
              <a:t> </a:t>
            </a:r>
            <a:r>
              <a:rPr sz="1400" b="1" spc="-65" dirty="0"/>
              <a:t>public feedback</a:t>
            </a:r>
            <a:r>
              <a:rPr sz="1200" spc="-75" dirty="0">
                <a:latin typeface="Arial Black"/>
                <a:cs typeface="Arial Black"/>
              </a:rPr>
              <a:t>.</a:t>
            </a:r>
            <a:endParaRPr sz="1200" dirty="0">
              <a:latin typeface="Arial Black"/>
              <a:cs typeface="Arial Black"/>
            </a:endParaRPr>
          </a:p>
        </p:txBody>
      </p:sp>
      <p:sp>
        <p:nvSpPr>
          <p:cNvPr id="26" name="object 26"/>
          <p:cNvSpPr txBox="1"/>
          <p:nvPr/>
        </p:nvSpPr>
        <p:spPr>
          <a:xfrm>
            <a:off x="4505071" y="6990079"/>
            <a:ext cx="2333625" cy="2042867"/>
          </a:xfrm>
          <a:prstGeom prst="rect">
            <a:avLst/>
          </a:prstGeom>
        </p:spPr>
        <p:txBody>
          <a:bodyPr vert="horz" wrap="square" lIns="0" tIns="135890" rIns="0" bIns="0" rtlCol="0">
            <a:spAutoFit/>
          </a:bodyPr>
          <a:lstStyle/>
          <a:p>
            <a:pPr marL="12700">
              <a:lnSpc>
                <a:spcPct val="100000"/>
              </a:lnSpc>
              <a:spcBef>
                <a:spcPts val="1070"/>
              </a:spcBef>
            </a:pPr>
            <a:r>
              <a:rPr sz="2000" b="1" spc="95" dirty="0">
                <a:solidFill>
                  <a:srgbClr val="004F6B"/>
                </a:solidFill>
                <a:latin typeface="+mj-lt"/>
                <a:cs typeface="Arial"/>
              </a:rPr>
              <a:t>Waiting </a:t>
            </a:r>
            <a:r>
              <a:rPr sz="2000" b="1" spc="20" dirty="0">
                <a:solidFill>
                  <a:srgbClr val="004F6B"/>
                </a:solidFill>
                <a:latin typeface="+mj-lt"/>
                <a:cs typeface="Arial"/>
              </a:rPr>
              <a:t>list</a:t>
            </a:r>
            <a:r>
              <a:rPr sz="2000" b="1" spc="-320" dirty="0">
                <a:solidFill>
                  <a:srgbClr val="004F6B"/>
                </a:solidFill>
                <a:latin typeface="+mj-lt"/>
                <a:cs typeface="Arial"/>
              </a:rPr>
              <a:t> </a:t>
            </a:r>
            <a:r>
              <a:rPr lang="en-GB" sz="2000" b="1" spc="-320" dirty="0">
                <a:solidFill>
                  <a:srgbClr val="004F6B"/>
                </a:solidFill>
                <a:latin typeface="+mj-lt"/>
                <a:cs typeface="Arial"/>
              </a:rPr>
              <a:t> </a:t>
            </a:r>
            <a:r>
              <a:rPr sz="2000" b="1" spc="70" dirty="0">
                <a:solidFill>
                  <a:srgbClr val="004F6B"/>
                </a:solidFill>
                <a:latin typeface="+mj-lt"/>
                <a:cs typeface="Arial"/>
              </a:rPr>
              <a:t>support</a:t>
            </a:r>
            <a:endParaRPr sz="2000" dirty="0">
              <a:latin typeface="+mj-lt"/>
              <a:cs typeface="Arial"/>
            </a:endParaRPr>
          </a:p>
          <a:p>
            <a:pPr marL="12700" marR="5080">
              <a:spcBef>
                <a:spcPts val="650"/>
              </a:spcBef>
            </a:pPr>
            <a:r>
              <a:rPr sz="1400" b="1" spc="-65" dirty="0"/>
              <a:t>After we and other</a:t>
            </a:r>
            <a:r>
              <a:rPr lang="en-GB" sz="1400" b="1" spc="-65" dirty="0"/>
              <a:t> </a:t>
            </a:r>
            <a:r>
              <a:rPr sz="1400" b="1" spc="-65" dirty="0" err="1"/>
              <a:t>organisations</a:t>
            </a:r>
            <a:r>
              <a:rPr sz="1400" b="1" spc="-65" dirty="0"/>
              <a:t> called for an</a:t>
            </a:r>
            <a:r>
              <a:rPr lang="en-GB" sz="1400" b="1" spc="-65" dirty="0"/>
              <a:t> </a:t>
            </a:r>
            <a:r>
              <a:rPr sz="1400" b="1" spc="-65" dirty="0"/>
              <a:t>urgent response to hospital</a:t>
            </a:r>
            <a:r>
              <a:rPr lang="en-GB" sz="1400" b="1" spc="-65" dirty="0"/>
              <a:t> </a:t>
            </a:r>
            <a:r>
              <a:rPr sz="1400" b="1" spc="-65" dirty="0"/>
              <a:t>waiting lists and better interim</a:t>
            </a:r>
            <a:r>
              <a:rPr lang="en-GB" sz="1400" b="1" spc="-65" dirty="0"/>
              <a:t> </a:t>
            </a:r>
            <a:r>
              <a:rPr sz="1400" b="1" spc="-65" dirty="0"/>
              <a:t>communication and support,  the NHS set out a recovery</a:t>
            </a:r>
            <a:r>
              <a:rPr lang="en-GB" sz="1400" b="1" spc="-65" dirty="0"/>
              <a:t> </a:t>
            </a:r>
            <a:r>
              <a:rPr sz="1400" b="1" spc="-65" dirty="0"/>
              <a:t>plan to address the backlog.</a:t>
            </a:r>
          </a:p>
        </p:txBody>
      </p:sp>
      <p:sp>
        <p:nvSpPr>
          <p:cNvPr id="27" name="object 27"/>
          <p:cNvSpPr txBox="1"/>
          <p:nvPr/>
        </p:nvSpPr>
        <p:spPr>
          <a:xfrm>
            <a:off x="807821" y="8075167"/>
            <a:ext cx="2631440" cy="1611980"/>
          </a:xfrm>
          <a:prstGeom prst="rect">
            <a:avLst/>
          </a:prstGeom>
        </p:spPr>
        <p:txBody>
          <a:bodyPr vert="horz" wrap="square" lIns="0" tIns="135890" rIns="0" bIns="0" rtlCol="0">
            <a:spAutoFit/>
          </a:bodyPr>
          <a:lstStyle/>
          <a:p>
            <a:pPr marL="643255">
              <a:lnSpc>
                <a:spcPct val="100000"/>
              </a:lnSpc>
              <a:spcBef>
                <a:spcPts val="1070"/>
              </a:spcBef>
              <a:tabLst>
                <a:tab pos="2461260" algn="l"/>
              </a:tabLst>
            </a:pPr>
            <a:r>
              <a:rPr sz="2000" b="1" spc="-35" dirty="0">
                <a:solidFill>
                  <a:srgbClr val="004F6B"/>
                </a:solidFill>
                <a:latin typeface="+mj-lt"/>
                <a:cs typeface="Arial"/>
              </a:rPr>
              <a:t>NHS</a:t>
            </a:r>
            <a:r>
              <a:rPr sz="2000" b="1" spc="-135" dirty="0">
                <a:solidFill>
                  <a:srgbClr val="004F6B"/>
                </a:solidFill>
                <a:latin typeface="+mj-lt"/>
                <a:cs typeface="Arial"/>
              </a:rPr>
              <a:t> </a:t>
            </a:r>
            <a:r>
              <a:rPr sz="2000" b="1" spc="65" dirty="0">
                <a:solidFill>
                  <a:srgbClr val="004F6B"/>
                </a:solidFill>
                <a:latin typeface="+mj-lt"/>
                <a:cs typeface="Arial"/>
              </a:rPr>
              <a:t>dentistry</a:t>
            </a:r>
            <a:r>
              <a:rPr sz="1800" b="1" spc="65" dirty="0">
                <a:solidFill>
                  <a:srgbClr val="004F6B"/>
                </a:solidFill>
                <a:latin typeface="Arial"/>
                <a:cs typeface="Arial"/>
              </a:rPr>
              <a:t>	</a:t>
            </a:r>
            <a:r>
              <a:rPr sz="1800" b="1" u="dbl" spc="-10" dirty="0">
                <a:solidFill>
                  <a:srgbClr val="004F6B"/>
                </a:solidFill>
                <a:uFill>
                  <a:solidFill>
                    <a:srgbClr val="004D6B"/>
                  </a:solidFill>
                </a:uFill>
                <a:latin typeface="Arial"/>
                <a:cs typeface="Arial"/>
              </a:rPr>
              <a:t> </a:t>
            </a:r>
            <a:r>
              <a:rPr sz="1800" b="1" u="dbl" spc="-200" dirty="0">
                <a:solidFill>
                  <a:srgbClr val="004F6B"/>
                </a:solidFill>
                <a:uFill>
                  <a:solidFill>
                    <a:srgbClr val="004D6B"/>
                  </a:solidFill>
                </a:uFill>
                <a:latin typeface="Arial"/>
                <a:cs typeface="Arial"/>
              </a:rPr>
              <a:t> </a:t>
            </a:r>
            <a:endParaRPr sz="1800" dirty="0">
              <a:latin typeface="Arial"/>
              <a:cs typeface="Arial"/>
            </a:endParaRPr>
          </a:p>
          <a:p>
            <a:pPr marL="12700" marR="409575" algn="r">
              <a:lnSpc>
                <a:spcPct val="100000"/>
              </a:lnSpc>
              <a:spcBef>
                <a:spcPts val="650"/>
              </a:spcBef>
            </a:pPr>
            <a:r>
              <a:rPr sz="1400" b="1" spc="-65" dirty="0"/>
              <a:t>We continued to voice public  concerns that improvements  to NHS dentistry are too slow,  leaving thousands of</a:t>
            </a:r>
          </a:p>
          <a:p>
            <a:pPr marR="408305" algn="r">
              <a:lnSpc>
                <a:spcPct val="100000"/>
              </a:lnSpc>
            </a:pPr>
            <a:r>
              <a:rPr sz="1400" b="1" spc="-65" dirty="0"/>
              <a:t>people in pain.</a:t>
            </a:r>
          </a:p>
        </p:txBody>
      </p:sp>
      <p:grpSp>
        <p:nvGrpSpPr>
          <p:cNvPr id="28" name="object 28"/>
          <p:cNvGrpSpPr/>
          <p:nvPr/>
        </p:nvGrpSpPr>
        <p:grpSpPr>
          <a:xfrm>
            <a:off x="3188972" y="3444956"/>
            <a:ext cx="1130072" cy="5162735"/>
            <a:chOff x="3188972" y="3444956"/>
            <a:chExt cx="1130072" cy="5162735"/>
          </a:xfrm>
        </p:grpSpPr>
        <p:sp>
          <p:nvSpPr>
            <p:cNvPr id="29" name="object 29"/>
            <p:cNvSpPr/>
            <p:nvPr/>
          </p:nvSpPr>
          <p:spPr>
            <a:xfrm>
              <a:off x="3233233" y="8235581"/>
              <a:ext cx="306070" cy="372110"/>
            </a:xfrm>
            <a:custGeom>
              <a:avLst/>
              <a:gdLst/>
              <a:ahLst/>
              <a:cxnLst/>
              <a:rect l="l" t="t" r="r" b="b"/>
              <a:pathLst>
                <a:path w="306070" h="372109">
                  <a:moveTo>
                    <a:pt x="36457" y="127414"/>
                  </a:moveTo>
                  <a:lnTo>
                    <a:pt x="150448" y="127414"/>
                  </a:lnTo>
                </a:path>
                <a:path w="306070" h="372109">
                  <a:moveTo>
                    <a:pt x="83919" y="0"/>
                  </a:moveTo>
                  <a:lnTo>
                    <a:pt x="43558" y="0"/>
                  </a:lnTo>
                  <a:lnTo>
                    <a:pt x="3427" y="26263"/>
                  </a:lnTo>
                  <a:lnTo>
                    <a:pt x="0" y="42982"/>
                  </a:lnTo>
                  <a:lnTo>
                    <a:pt x="0" y="328645"/>
                  </a:lnTo>
                  <a:lnTo>
                    <a:pt x="26615" y="368242"/>
                  </a:lnTo>
                  <a:lnTo>
                    <a:pt x="272121" y="371623"/>
                  </a:lnTo>
                  <a:lnTo>
                    <a:pt x="282004" y="370506"/>
                  </a:lnTo>
                  <a:lnTo>
                    <a:pt x="291075" y="367331"/>
                  </a:lnTo>
                  <a:lnTo>
                    <a:pt x="299103" y="362360"/>
                  </a:lnTo>
                  <a:lnTo>
                    <a:pt x="305855" y="355856"/>
                  </a:lnTo>
                </a:path>
              </a:pathLst>
            </a:custGeom>
            <a:ln w="13638">
              <a:solidFill>
                <a:srgbClr val="004D6B"/>
              </a:solidFill>
            </a:ln>
          </p:spPr>
          <p:txBody>
            <a:bodyPr wrap="square" lIns="0" tIns="0" rIns="0" bIns="0" rtlCol="0"/>
            <a:lstStyle/>
            <a:p>
              <a:endParaRPr/>
            </a:p>
          </p:txBody>
        </p:sp>
        <p:sp>
          <p:nvSpPr>
            <p:cNvPr id="30" name="object 30"/>
            <p:cNvSpPr/>
            <p:nvPr/>
          </p:nvSpPr>
          <p:spPr>
            <a:xfrm>
              <a:off x="3336488" y="8173746"/>
              <a:ext cx="263638" cy="406412"/>
            </a:xfrm>
            <a:prstGeom prst="rect">
              <a:avLst/>
            </a:prstGeom>
            <a:blipFill>
              <a:blip r:embed="rId6" cstate="print"/>
              <a:stretch>
                <a:fillRect/>
              </a:stretch>
            </a:blipFill>
          </p:spPr>
          <p:txBody>
            <a:bodyPr wrap="square" lIns="0" tIns="0" rIns="0" bIns="0" rtlCol="0"/>
            <a:lstStyle/>
            <a:p>
              <a:endParaRPr/>
            </a:p>
          </p:txBody>
        </p:sp>
        <p:sp>
          <p:nvSpPr>
            <p:cNvPr id="34" name="object 34"/>
            <p:cNvSpPr/>
            <p:nvPr/>
          </p:nvSpPr>
          <p:spPr>
            <a:xfrm>
              <a:off x="3506666" y="3572218"/>
              <a:ext cx="107314" cy="234315"/>
            </a:xfrm>
            <a:custGeom>
              <a:avLst/>
              <a:gdLst/>
              <a:ahLst/>
              <a:cxnLst/>
              <a:rect l="l" t="t" r="r" b="b"/>
              <a:pathLst>
                <a:path w="107314" h="234314">
                  <a:moveTo>
                    <a:pt x="106773" y="0"/>
                  </a:moveTo>
                  <a:lnTo>
                    <a:pt x="106773" y="190278"/>
                  </a:lnTo>
                  <a:lnTo>
                    <a:pt x="80510" y="230515"/>
                  </a:lnTo>
                  <a:lnTo>
                    <a:pt x="63794" y="233951"/>
                  </a:lnTo>
                  <a:lnTo>
                    <a:pt x="42969" y="233951"/>
                  </a:lnTo>
                  <a:lnTo>
                    <a:pt x="26254" y="230515"/>
                  </a:lnTo>
                  <a:lnTo>
                    <a:pt x="12595" y="221150"/>
                  </a:lnTo>
                  <a:lnTo>
                    <a:pt x="3380" y="207266"/>
                  </a:lnTo>
                  <a:lnTo>
                    <a:pt x="0" y="190278"/>
                  </a:lnTo>
                  <a:lnTo>
                    <a:pt x="0" y="0"/>
                  </a:lnTo>
                </a:path>
              </a:pathLst>
            </a:custGeom>
            <a:ln w="17165">
              <a:solidFill>
                <a:srgbClr val="004D6B"/>
              </a:solidFill>
            </a:ln>
          </p:spPr>
          <p:txBody>
            <a:bodyPr wrap="square" lIns="0" tIns="0" rIns="0" bIns="0" rtlCol="0"/>
            <a:lstStyle/>
            <a:p>
              <a:endParaRPr/>
            </a:p>
          </p:txBody>
        </p:sp>
        <p:sp>
          <p:nvSpPr>
            <p:cNvPr id="35" name="object 35"/>
            <p:cNvSpPr/>
            <p:nvPr/>
          </p:nvSpPr>
          <p:spPr>
            <a:xfrm>
              <a:off x="3537787" y="3602753"/>
              <a:ext cx="50800" cy="146685"/>
            </a:xfrm>
            <a:custGeom>
              <a:avLst/>
              <a:gdLst/>
              <a:ahLst/>
              <a:cxnLst/>
              <a:rect l="l" t="t" r="r" b="b"/>
              <a:pathLst>
                <a:path w="50800" h="146685">
                  <a:moveTo>
                    <a:pt x="26446" y="146604"/>
                  </a:moveTo>
                  <a:lnTo>
                    <a:pt x="50273" y="146604"/>
                  </a:lnTo>
                </a:path>
                <a:path w="50800" h="146685">
                  <a:moveTo>
                    <a:pt x="0" y="117287"/>
                  </a:moveTo>
                  <a:lnTo>
                    <a:pt x="50273" y="117287"/>
                  </a:lnTo>
                </a:path>
                <a:path w="50800" h="146685">
                  <a:moveTo>
                    <a:pt x="26446" y="87960"/>
                  </a:moveTo>
                  <a:lnTo>
                    <a:pt x="50273" y="87960"/>
                  </a:lnTo>
                </a:path>
                <a:path w="50800" h="146685">
                  <a:moveTo>
                    <a:pt x="0" y="58643"/>
                  </a:moveTo>
                  <a:lnTo>
                    <a:pt x="50273" y="58643"/>
                  </a:lnTo>
                </a:path>
                <a:path w="50800" h="146685">
                  <a:moveTo>
                    <a:pt x="26446" y="29316"/>
                  </a:moveTo>
                  <a:lnTo>
                    <a:pt x="50273" y="29316"/>
                  </a:lnTo>
                </a:path>
                <a:path w="50800" h="146685">
                  <a:moveTo>
                    <a:pt x="0" y="0"/>
                  </a:moveTo>
                  <a:lnTo>
                    <a:pt x="50273" y="0"/>
                  </a:lnTo>
                </a:path>
              </a:pathLst>
            </a:custGeom>
            <a:ln w="14220">
              <a:solidFill>
                <a:srgbClr val="004D6B"/>
              </a:solidFill>
            </a:ln>
          </p:spPr>
          <p:txBody>
            <a:bodyPr wrap="square" lIns="0" tIns="0" rIns="0" bIns="0" rtlCol="0"/>
            <a:lstStyle/>
            <a:p>
              <a:endParaRPr/>
            </a:p>
          </p:txBody>
        </p:sp>
        <p:sp>
          <p:nvSpPr>
            <p:cNvPr id="36" name="object 36"/>
            <p:cNvSpPr/>
            <p:nvPr/>
          </p:nvSpPr>
          <p:spPr>
            <a:xfrm>
              <a:off x="3515159" y="3444956"/>
              <a:ext cx="87630" cy="541020"/>
            </a:xfrm>
            <a:custGeom>
              <a:avLst/>
              <a:gdLst/>
              <a:ahLst/>
              <a:cxnLst/>
              <a:rect l="l" t="t" r="r" b="b"/>
              <a:pathLst>
                <a:path w="87629" h="541020">
                  <a:moveTo>
                    <a:pt x="44772" y="72754"/>
                  </a:moveTo>
                  <a:lnTo>
                    <a:pt x="44772" y="5478"/>
                  </a:lnTo>
                </a:path>
                <a:path w="87629" h="541020">
                  <a:moveTo>
                    <a:pt x="0" y="0"/>
                  </a:moveTo>
                  <a:lnTo>
                    <a:pt x="87500" y="0"/>
                  </a:lnTo>
                </a:path>
                <a:path w="87629" h="541020">
                  <a:moveTo>
                    <a:pt x="44773" y="438718"/>
                  </a:moveTo>
                  <a:lnTo>
                    <a:pt x="44773" y="540791"/>
                  </a:lnTo>
                </a:path>
                <a:path w="87629" h="541020">
                  <a:moveTo>
                    <a:pt x="74453" y="383484"/>
                  </a:moveTo>
                  <a:lnTo>
                    <a:pt x="74453" y="397964"/>
                  </a:lnTo>
                  <a:lnTo>
                    <a:pt x="74453" y="407569"/>
                  </a:lnTo>
                  <a:lnTo>
                    <a:pt x="66796" y="415474"/>
                  </a:lnTo>
                  <a:lnTo>
                    <a:pt x="57215" y="415474"/>
                  </a:lnTo>
                  <a:lnTo>
                    <a:pt x="32078" y="415474"/>
                  </a:lnTo>
                  <a:lnTo>
                    <a:pt x="22628" y="415474"/>
                  </a:lnTo>
                  <a:lnTo>
                    <a:pt x="14840" y="407691"/>
                  </a:lnTo>
                  <a:lnTo>
                    <a:pt x="14840" y="397964"/>
                  </a:lnTo>
                  <a:lnTo>
                    <a:pt x="14840" y="383484"/>
                  </a:lnTo>
                </a:path>
              </a:pathLst>
            </a:custGeom>
            <a:ln w="17257">
              <a:solidFill>
                <a:srgbClr val="004D6B"/>
              </a:solidFill>
            </a:ln>
          </p:spPr>
          <p:txBody>
            <a:bodyPr wrap="square" lIns="0" tIns="0" rIns="0" bIns="0" rtlCol="0"/>
            <a:lstStyle/>
            <a:p>
              <a:endParaRPr/>
            </a:p>
          </p:txBody>
        </p:sp>
        <p:sp>
          <p:nvSpPr>
            <p:cNvPr id="37" name="object 37"/>
            <p:cNvSpPr/>
            <p:nvPr/>
          </p:nvSpPr>
          <p:spPr>
            <a:xfrm>
              <a:off x="3974552" y="4787065"/>
              <a:ext cx="329565" cy="407670"/>
            </a:xfrm>
            <a:custGeom>
              <a:avLst/>
              <a:gdLst/>
              <a:ahLst/>
              <a:cxnLst/>
              <a:rect l="l" t="t" r="r" b="b"/>
              <a:pathLst>
                <a:path w="329564" h="407670">
                  <a:moveTo>
                    <a:pt x="45179" y="315441"/>
                  </a:moveTo>
                  <a:lnTo>
                    <a:pt x="61075" y="331941"/>
                  </a:lnTo>
                  <a:lnTo>
                    <a:pt x="96449" y="295222"/>
                  </a:lnTo>
                </a:path>
                <a:path w="329564" h="407670">
                  <a:moveTo>
                    <a:pt x="124305" y="313585"/>
                  </a:moveTo>
                  <a:lnTo>
                    <a:pt x="283982" y="313585"/>
                  </a:lnTo>
                </a:path>
                <a:path w="329564" h="407670">
                  <a:moveTo>
                    <a:pt x="45179" y="228492"/>
                  </a:moveTo>
                  <a:lnTo>
                    <a:pt x="61075" y="244989"/>
                  </a:lnTo>
                  <a:lnTo>
                    <a:pt x="96449" y="208273"/>
                  </a:lnTo>
                </a:path>
                <a:path w="329564" h="407670">
                  <a:moveTo>
                    <a:pt x="124305" y="226626"/>
                  </a:moveTo>
                  <a:lnTo>
                    <a:pt x="283982" y="226626"/>
                  </a:lnTo>
                </a:path>
                <a:path w="329564" h="407670">
                  <a:moveTo>
                    <a:pt x="45179" y="141656"/>
                  </a:moveTo>
                  <a:lnTo>
                    <a:pt x="61075" y="158153"/>
                  </a:lnTo>
                  <a:lnTo>
                    <a:pt x="96449" y="121437"/>
                  </a:lnTo>
                </a:path>
                <a:path w="329564" h="407670">
                  <a:moveTo>
                    <a:pt x="124305" y="139790"/>
                  </a:moveTo>
                  <a:lnTo>
                    <a:pt x="283982" y="139790"/>
                  </a:lnTo>
                </a:path>
                <a:path w="329564" h="407670">
                  <a:moveTo>
                    <a:pt x="87488" y="0"/>
                  </a:moveTo>
                  <a:lnTo>
                    <a:pt x="45417" y="0"/>
                  </a:lnTo>
                  <a:lnTo>
                    <a:pt x="3566" y="28778"/>
                  </a:lnTo>
                  <a:lnTo>
                    <a:pt x="0" y="47129"/>
                  </a:lnTo>
                  <a:lnTo>
                    <a:pt x="0" y="360471"/>
                  </a:lnTo>
                  <a:lnTo>
                    <a:pt x="27732" y="403906"/>
                  </a:lnTo>
                  <a:lnTo>
                    <a:pt x="283744" y="407608"/>
                  </a:lnTo>
                  <a:lnTo>
                    <a:pt x="301426" y="403906"/>
                  </a:lnTo>
                  <a:lnTo>
                    <a:pt x="315859" y="393808"/>
                  </a:lnTo>
                  <a:lnTo>
                    <a:pt x="325588" y="378826"/>
                  </a:lnTo>
                  <a:lnTo>
                    <a:pt x="329154" y="360471"/>
                  </a:lnTo>
                  <a:lnTo>
                    <a:pt x="329154" y="47129"/>
                  </a:lnTo>
                  <a:lnTo>
                    <a:pt x="301426" y="3701"/>
                  </a:lnTo>
                  <a:lnTo>
                    <a:pt x="237012" y="0"/>
                  </a:lnTo>
                </a:path>
              </a:pathLst>
            </a:custGeom>
            <a:ln w="14369">
              <a:solidFill>
                <a:srgbClr val="004D6B"/>
              </a:solidFill>
            </a:ln>
          </p:spPr>
          <p:txBody>
            <a:bodyPr wrap="square" lIns="0" tIns="0" rIns="0" bIns="0" rtlCol="0"/>
            <a:lstStyle/>
            <a:p>
              <a:endParaRPr/>
            </a:p>
          </p:txBody>
        </p:sp>
        <p:sp>
          <p:nvSpPr>
            <p:cNvPr id="38" name="object 38"/>
            <p:cNvSpPr/>
            <p:nvPr/>
          </p:nvSpPr>
          <p:spPr>
            <a:xfrm>
              <a:off x="4082249" y="4719620"/>
              <a:ext cx="109224" cy="133396"/>
            </a:xfrm>
            <a:prstGeom prst="rect">
              <a:avLst/>
            </a:prstGeom>
            <a:blipFill>
              <a:blip r:embed="rId7" cstate="print"/>
              <a:stretch>
                <a:fillRect/>
              </a:stretch>
            </a:blipFill>
          </p:spPr>
          <p:txBody>
            <a:bodyPr wrap="square" lIns="0" tIns="0" rIns="0" bIns="0" rtlCol="0"/>
            <a:lstStyle/>
            <a:p>
              <a:endParaRPr/>
            </a:p>
          </p:txBody>
        </p:sp>
        <p:sp>
          <p:nvSpPr>
            <p:cNvPr id="39" name="object 39"/>
            <p:cNvSpPr/>
            <p:nvPr/>
          </p:nvSpPr>
          <p:spPr>
            <a:xfrm>
              <a:off x="3233939" y="6177467"/>
              <a:ext cx="350606" cy="131168"/>
            </a:xfrm>
            <a:prstGeom prst="rect">
              <a:avLst/>
            </a:prstGeom>
            <a:blipFill>
              <a:blip r:embed="rId8" cstate="print"/>
              <a:stretch>
                <a:fillRect/>
              </a:stretch>
            </a:blipFill>
          </p:spPr>
          <p:txBody>
            <a:bodyPr wrap="square" lIns="0" tIns="0" rIns="0" bIns="0" rtlCol="0"/>
            <a:lstStyle/>
            <a:p>
              <a:endParaRPr/>
            </a:p>
          </p:txBody>
        </p:sp>
        <p:sp>
          <p:nvSpPr>
            <p:cNvPr id="40" name="object 40"/>
            <p:cNvSpPr/>
            <p:nvPr/>
          </p:nvSpPr>
          <p:spPr>
            <a:xfrm>
              <a:off x="3188972" y="6011944"/>
              <a:ext cx="443865" cy="234315"/>
            </a:xfrm>
            <a:custGeom>
              <a:avLst/>
              <a:gdLst/>
              <a:ahLst/>
              <a:cxnLst/>
              <a:rect l="l" t="t" r="r" b="b"/>
              <a:pathLst>
                <a:path w="443864" h="234314">
                  <a:moveTo>
                    <a:pt x="424899" y="233997"/>
                  </a:moveTo>
                  <a:lnTo>
                    <a:pt x="432064" y="232541"/>
                  </a:lnTo>
                  <a:lnTo>
                    <a:pt x="437901" y="228565"/>
                  </a:lnTo>
                  <a:lnTo>
                    <a:pt x="441828" y="222658"/>
                  </a:lnTo>
                  <a:lnTo>
                    <a:pt x="443266" y="215408"/>
                  </a:lnTo>
                  <a:lnTo>
                    <a:pt x="443266" y="147708"/>
                  </a:lnTo>
                  <a:lnTo>
                    <a:pt x="443266" y="141434"/>
                  </a:lnTo>
                  <a:lnTo>
                    <a:pt x="440040" y="135530"/>
                  </a:lnTo>
                  <a:lnTo>
                    <a:pt x="434829" y="132139"/>
                  </a:lnTo>
                  <a:lnTo>
                    <a:pt x="389511" y="102743"/>
                  </a:lnTo>
                  <a:lnTo>
                    <a:pt x="387276" y="101233"/>
                  </a:lnTo>
                  <a:lnTo>
                    <a:pt x="385282" y="99352"/>
                  </a:lnTo>
                  <a:lnTo>
                    <a:pt x="383924" y="96965"/>
                  </a:lnTo>
                  <a:lnTo>
                    <a:pt x="329041" y="8672"/>
                  </a:lnTo>
                  <a:lnTo>
                    <a:pt x="325689" y="3264"/>
                  </a:lnTo>
                  <a:lnTo>
                    <a:pt x="319852" y="0"/>
                  </a:lnTo>
                  <a:lnTo>
                    <a:pt x="313514" y="0"/>
                  </a:lnTo>
                  <a:lnTo>
                    <a:pt x="18375" y="0"/>
                  </a:lnTo>
                  <a:lnTo>
                    <a:pt x="11209" y="1456"/>
                  </a:lnTo>
                  <a:lnTo>
                    <a:pt x="5370" y="5433"/>
                  </a:lnTo>
                  <a:lnTo>
                    <a:pt x="1439" y="11340"/>
                  </a:lnTo>
                  <a:lnTo>
                    <a:pt x="0" y="18590"/>
                  </a:lnTo>
                  <a:lnTo>
                    <a:pt x="0" y="215408"/>
                  </a:lnTo>
                  <a:lnTo>
                    <a:pt x="1439" y="222657"/>
                  </a:lnTo>
                  <a:lnTo>
                    <a:pt x="5370" y="228565"/>
                  </a:lnTo>
                  <a:lnTo>
                    <a:pt x="11209" y="232541"/>
                  </a:lnTo>
                  <a:lnTo>
                    <a:pt x="18376" y="233997"/>
                  </a:lnTo>
                </a:path>
              </a:pathLst>
            </a:custGeom>
            <a:ln w="14908">
              <a:solidFill>
                <a:srgbClr val="004D6B"/>
              </a:solidFill>
            </a:ln>
          </p:spPr>
          <p:txBody>
            <a:bodyPr wrap="square" lIns="0" tIns="0" rIns="0" bIns="0" rtlCol="0"/>
            <a:lstStyle/>
            <a:p>
              <a:endParaRPr/>
            </a:p>
          </p:txBody>
        </p:sp>
        <p:sp>
          <p:nvSpPr>
            <p:cNvPr id="41" name="object 41"/>
            <p:cNvSpPr/>
            <p:nvPr/>
          </p:nvSpPr>
          <p:spPr>
            <a:xfrm>
              <a:off x="3943124" y="7141559"/>
              <a:ext cx="375920" cy="400050"/>
            </a:xfrm>
            <a:custGeom>
              <a:avLst/>
              <a:gdLst/>
              <a:ahLst/>
              <a:cxnLst/>
              <a:rect l="l" t="t" r="r" b="b"/>
              <a:pathLst>
                <a:path w="375920" h="400050">
                  <a:moveTo>
                    <a:pt x="258723" y="60900"/>
                  </a:moveTo>
                  <a:lnTo>
                    <a:pt x="375370" y="60900"/>
                  </a:lnTo>
                  <a:lnTo>
                    <a:pt x="375370" y="399687"/>
                  </a:lnTo>
                  <a:lnTo>
                    <a:pt x="143490" y="399687"/>
                  </a:lnTo>
                  <a:lnTo>
                    <a:pt x="143490" y="360041"/>
                  </a:lnTo>
                </a:path>
                <a:path w="375920" h="400050">
                  <a:moveTo>
                    <a:pt x="232130" y="338789"/>
                  </a:moveTo>
                  <a:lnTo>
                    <a:pt x="0" y="338789"/>
                  </a:lnTo>
                  <a:lnTo>
                    <a:pt x="0" y="0"/>
                  </a:lnTo>
                  <a:lnTo>
                    <a:pt x="232002" y="0"/>
                  </a:lnTo>
                  <a:lnTo>
                    <a:pt x="232002" y="338913"/>
                  </a:lnTo>
                  <a:close/>
                </a:path>
              </a:pathLst>
            </a:custGeom>
            <a:ln w="14730">
              <a:solidFill>
                <a:srgbClr val="004D6B"/>
              </a:solidFill>
            </a:ln>
          </p:spPr>
          <p:txBody>
            <a:bodyPr wrap="square" lIns="0" tIns="0" rIns="0" bIns="0" rtlCol="0"/>
            <a:lstStyle/>
            <a:p>
              <a:endParaRPr/>
            </a:p>
          </p:txBody>
        </p:sp>
        <p:sp>
          <p:nvSpPr>
            <p:cNvPr id="42" name="object 42"/>
            <p:cNvSpPr/>
            <p:nvPr/>
          </p:nvSpPr>
          <p:spPr>
            <a:xfrm>
              <a:off x="4107378" y="7499611"/>
              <a:ext cx="59055" cy="24765"/>
            </a:xfrm>
            <a:custGeom>
              <a:avLst/>
              <a:gdLst/>
              <a:ahLst/>
              <a:cxnLst/>
              <a:rect l="l" t="t" r="r" b="b"/>
              <a:pathLst>
                <a:path w="59054" h="24765">
                  <a:moveTo>
                    <a:pt x="0" y="24607"/>
                  </a:moveTo>
                  <a:lnTo>
                    <a:pt x="58763" y="0"/>
                  </a:lnTo>
                </a:path>
              </a:pathLst>
            </a:custGeom>
            <a:ln w="14633">
              <a:solidFill>
                <a:srgbClr val="004D6B"/>
              </a:solidFill>
            </a:ln>
          </p:spPr>
          <p:txBody>
            <a:bodyPr wrap="square" lIns="0" tIns="0" rIns="0" bIns="0" rtlCol="0"/>
            <a:lstStyle/>
            <a:p>
              <a:endParaRPr/>
            </a:p>
          </p:txBody>
        </p:sp>
        <p:sp>
          <p:nvSpPr>
            <p:cNvPr id="43" name="object 43"/>
            <p:cNvSpPr/>
            <p:nvPr/>
          </p:nvSpPr>
          <p:spPr>
            <a:xfrm>
              <a:off x="3970733" y="7254906"/>
              <a:ext cx="318770" cy="234315"/>
            </a:xfrm>
            <a:custGeom>
              <a:avLst/>
              <a:gdLst/>
              <a:ahLst/>
              <a:cxnLst/>
              <a:rect l="l" t="t" r="r" b="b"/>
              <a:pathLst>
                <a:path w="318770" h="234315">
                  <a:moveTo>
                    <a:pt x="232262" y="234017"/>
                  </a:moveTo>
                  <a:lnTo>
                    <a:pt x="285705" y="234018"/>
                  </a:lnTo>
                </a:path>
                <a:path w="318770" h="234315">
                  <a:moveTo>
                    <a:pt x="232262" y="205432"/>
                  </a:moveTo>
                  <a:lnTo>
                    <a:pt x="318757" y="205432"/>
                  </a:lnTo>
                </a:path>
                <a:path w="318770" h="234315">
                  <a:moveTo>
                    <a:pt x="232262" y="176852"/>
                  </a:moveTo>
                  <a:lnTo>
                    <a:pt x="318757" y="176852"/>
                  </a:lnTo>
                </a:path>
                <a:path w="318770" h="234315">
                  <a:moveTo>
                    <a:pt x="232262" y="142551"/>
                  </a:moveTo>
                  <a:lnTo>
                    <a:pt x="285705" y="142551"/>
                  </a:lnTo>
                </a:path>
                <a:path w="318770" h="234315">
                  <a:moveTo>
                    <a:pt x="232262" y="113961"/>
                  </a:moveTo>
                  <a:lnTo>
                    <a:pt x="318756" y="113961"/>
                  </a:lnTo>
                </a:path>
                <a:path w="318770" h="234315">
                  <a:moveTo>
                    <a:pt x="232262" y="85372"/>
                  </a:moveTo>
                  <a:lnTo>
                    <a:pt x="318756" y="85372"/>
                  </a:lnTo>
                </a:path>
                <a:path w="318770" h="234315">
                  <a:moveTo>
                    <a:pt x="232262" y="57168"/>
                  </a:moveTo>
                  <a:lnTo>
                    <a:pt x="285705" y="57168"/>
                  </a:lnTo>
                </a:path>
                <a:path w="318770" h="234315">
                  <a:moveTo>
                    <a:pt x="232262" y="28579"/>
                  </a:moveTo>
                  <a:lnTo>
                    <a:pt x="318756" y="28579"/>
                  </a:lnTo>
                </a:path>
                <a:path w="318770" h="234315">
                  <a:moveTo>
                    <a:pt x="232262" y="0"/>
                  </a:moveTo>
                  <a:lnTo>
                    <a:pt x="318756" y="0"/>
                  </a:lnTo>
                </a:path>
                <a:path w="318770" h="234315">
                  <a:moveTo>
                    <a:pt x="0" y="190391"/>
                  </a:moveTo>
                  <a:lnTo>
                    <a:pt x="109169" y="190391"/>
                  </a:lnTo>
                </a:path>
                <a:path w="318770" h="234315">
                  <a:moveTo>
                    <a:pt x="0" y="161812"/>
                  </a:moveTo>
                  <a:lnTo>
                    <a:pt x="176791" y="161812"/>
                  </a:lnTo>
                </a:path>
                <a:path w="318770" h="234315">
                  <a:moveTo>
                    <a:pt x="0" y="133222"/>
                  </a:moveTo>
                  <a:lnTo>
                    <a:pt x="176791" y="133223"/>
                  </a:lnTo>
                </a:path>
                <a:path w="318770" h="234315">
                  <a:moveTo>
                    <a:pt x="0" y="105008"/>
                  </a:moveTo>
                  <a:lnTo>
                    <a:pt x="109169" y="105008"/>
                  </a:lnTo>
                </a:path>
                <a:path w="318770" h="234315">
                  <a:moveTo>
                    <a:pt x="0" y="76554"/>
                  </a:moveTo>
                  <a:lnTo>
                    <a:pt x="176791" y="76554"/>
                  </a:lnTo>
                </a:path>
                <a:path w="318770" h="234315">
                  <a:moveTo>
                    <a:pt x="0" y="47965"/>
                  </a:moveTo>
                  <a:lnTo>
                    <a:pt x="176790" y="47965"/>
                  </a:lnTo>
                </a:path>
              </a:pathLst>
            </a:custGeom>
            <a:ln w="14730">
              <a:solidFill>
                <a:srgbClr val="004D6B"/>
              </a:solidFill>
            </a:ln>
          </p:spPr>
          <p:txBody>
            <a:bodyPr wrap="square" lIns="0" tIns="0" rIns="0" bIns="0" rtlCol="0"/>
            <a:lstStyle/>
            <a:p>
              <a:endParaRPr/>
            </a:p>
          </p:txBody>
        </p:sp>
      </p:grpSp>
      <p:sp>
        <p:nvSpPr>
          <p:cNvPr id="44" name="object 44"/>
          <p:cNvSpPr txBox="1">
            <a:spLocks noGrp="1"/>
          </p:cNvSpPr>
          <p:nvPr>
            <p:ph type="sldNum" sz="quarter" idx="7"/>
          </p:nvPr>
        </p:nvSpPr>
        <p:spPr>
          <a:prstGeom prst="rect">
            <a:avLst/>
          </a:prstGeom>
        </p:spPr>
        <p:txBody>
          <a:bodyPr vert="horz" wrap="square" lIns="0" tIns="22225" rIns="0" bIns="0" rtlCol="0">
            <a:spAutoFit/>
          </a:bodyPr>
          <a:lstStyle/>
          <a:p>
            <a:pPr marL="80645">
              <a:lnSpc>
                <a:spcPct val="100000"/>
              </a:lnSpc>
              <a:spcBef>
                <a:spcPts val="175"/>
              </a:spcBef>
            </a:pPr>
            <a:fld id="{81D60167-4931-47E6-BA6A-407CBD079E47}" type="slidenum">
              <a:rPr spc="-90" dirty="0"/>
              <a:t>7</a:t>
            </a:fld>
            <a:endParaRPr spc="-90"/>
          </a:p>
        </p:txBody>
      </p:sp>
      <p:sp>
        <p:nvSpPr>
          <p:cNvPr id="46" name="object 12">
            <a:extLst>
              <a:ext uri="{FF2B5EF4-FFF2-40B4-BE49-F238E27FC236}">
                <a16:creationId xmlns:a16="http://schemas.microsoft.com/office/drawing/2014/main" id="{BC0434C1-9137-0AE0-422F-ECF5DA8F1BE5}"/>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7555992" cy="9577175"/>
            <a:chOff x="0" y="0"/>
            <a:chExt cx="7555992" cy="9577175"/>
          </a:xfrm>
        </p:grpSpPr>
        <p:sp>
          <p:nvSpPr>
            <p:cNvPr id="3" name="object 3"/>
            <p:cNvSpPr/>
            <p:nvPr/>
          </p:nvSpPr>
          <p:spPr>
            <a:xfrm>
              <a:off x="0" y="0"/>
              <a:ext cx="7555992" cy="604418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4443" y="6044182"/>
              <a:ext cx="6855207" cy="3532993"/>
            </a:xfrm>
            <a:custGeom>
              <a:avLst/>
              <a:gdLst/>
              <a:ahLst/>
              <a:cxnLst/>
              <a:rect l="l" t="t" r="r" b="b"/>
              <a:pathLst>
                <a:path w="6548755" h="3223259">
                  <a:moveTo>
                    <a:pt x="6548628" y="0"/>
                  </a:moveTo>
                  <a:lnTo>
                    <a:pt x="0" y="0"/>
                  </a:lnTo>
                  <a:lnTo>
                    <a:pt x="0" y="3223260"/>
                  </a:lnTo>
                  <a:lnTo>
                    <a:pt x="6548628" y="3223260"/>
                  </a:lnTo>
                  <a:lnTo>
                    <a:pt x="6548628" y="0"/>
                  </a:lnTo>
                  <a:close/>
                </a:path>
              </a:pathLst>
            </a:custGeom>
            <a:solidFill>
              <a:srgbClr val="BEE4F5"/>
            </a:solidFill>
          </p:spPr>
          <p:txBody>
            <a:bodyPr wrap="square" lIns="0" tIns="0" rIns="0" bIns="0" rtlCol="0"/>
            <a:lstStyle/>
            <a:p>
              <a:endParaRPr/>
            </a:p>
          </p:txBody>
        </p:sp>
      </p:grpSp>
      <p:sp>
        <p:nvSpPr>
          <p:cNvPr id="5" name="object 5"/>
          <p:cNvSpPr txBox="1"/>
          <p:nvPr/>
        </p:nvSpPr>
        <p:spPr>
          <a:xfrm>
            <a:off x="707847" y="6237223"/>
            <a:ext cx="6548755" cy="3339953"/>
          </a:xfrm>
          <a:prstGeom prst="rect">
            <a:avLst/>
          </a:prstGeom>
        </p:spPr>
        <p:txBody>
          <a:bodyPr vert="horz" wrap="square" lIns="0" tIns="12700" rIns="0" bIns="0" rtlCol="0">
            <a:spAutoFit/>
          </a:bodyPr>
          <a:lstStyle/>
          <a:p>
            <a:pPr marL="12700">
              <a:lnSpc>
                <a:spcPts val="1300"/>
              </a:lnSpc>
              <a:spcBef>
                <a:spcPts val="100"/>
              </a:spcBef>
            </a:pPr>
            <a:r>
              <a:rPr sz="2000" b="1" spc="85" dirty="0">
                <a:solidFill>
                  <a:srgbClr val="004F6B"/>
                </a:solidFill>
                <a:latin typeface="+mj-lt"/>
                <a:cs typeface="Arial"/>
              </a:rPr>
              <a:t>Celebrating</a:t>
            </a:r>
            <a:r>
              <a:rPr sz="2000" b="1" spc="-80" dirty="0">
                <a:solidFill>
                  <a:srgbClr val="004F6B"/>
                </a:solidFill>
                <a:latin typeface="+mj-lt"/>
                <a:cs typeface="Arial"/>
              </a:rPr>
              <a:t> </a:t>
            </a:r>
            <a:r>
              <a:rPr sz="2000" b="1" spc="215" dirty="0">
                <a:solidFill>
                  <a:srgbClr val="004F6B"/>
                </a:solidFill>
                <a:latin typeface="+mj-lt"/>
                <a:cs typeface="Arial"/>
              </a:rPr>
              <a:t>a</a:t>
            </a:r>
            <a:r>
              <a:rPr sz="2000" b="1" spc="-75" dirty="0">
                <a:solidFill>
                  <a:srgbClr val="004F6B"/>
                </a:solidFill>
                <a:latin typeface="+mj-lt"/>
                <a:cs typeface="Arial"/>
              </a:rPr>
              <a:t> </a:t>
            </a:r>
            <a:r>
              <a:rPr sz="2000" b="1" spc="65" dirty="0">
                <a:solidFill>
                  <a:srgbClr val="004F6B"/>
                </a:solidFill>
                <a:latin typeface="+mj-lt"/>
                <a:cs typeface="Arial"/>
              </a:rPr>
              <a:t>hero</a:t>
            </a:r>
            <a:r>
              <a:rPr sz="2000" b="1" spc="-75" dirty="0">
                <a:solidFill>
                  <a:srgbClr val="004F6B"/>
                </a:solidFill>
                <a:latin typeface="+mj-lt"/>
                <a:cs typeface="Arial"/>
              </a:rPr>
              <a:t> </a:t>
            </a:r>
            <a:r>
              <a:rPr sz="2000" b="1" spc="45" dirty="0">
                <a:solidFill>
                  <a:srgbClr val="004F6B"/>
                </a:solidFill>
                <a:latin typeface="+mj-lt"/>
                <a:cs typeface="Arial"/>
              </a:rPr>
              <a:t>in</a:t>
            </a:r>
            <a:r>
              <a:rPr sz="2000" b="1" spc="-80" dirty="0">
                <a:solidFill>
                  <a:srgbClr val="004F6B"/>
                </a:solidFill>
                <a:latin typeface="+mj-lt"/>
                <a:cs typeface="Arial"/>
              </a:rPr>
              <a:t> </a:t>
            </a:r>
            <a:r>
              <a:rPr sz="2000" b="1" spc="55" dirty="0">
                <a:solidFill>
                  <a:srgbClr val="004F6B"/>
                </a:solidFill>
                <a:latin typeface="+mj-lt"/>
                <a:cs typeface="Arial"/>
              </a:rPr>
              <a:t>our</a:t>
            </a:r>
            <a:r>
              <a:rPr sz="2000" b="1" spc="-90" dirty="0">
                <a:solidFill>
                  <a:srgbClr val="004F6B"/>
                </a:solidFill>
                <a:latin typeface="+mj-lt"/>
                <a:cs typeface="Arial"/>
              </a:rPr>
              <a:t> </a:t>
            </a:r>
            <a:r>
              <a:rPr sz="2000" b="1" spc="70" dirty="0">
                <a:solidFill>
                  <a:srgbClr val="004F6B"/>
                </a:solidFill>
                <a:latin typeface="+mj-lt"/>
                <a:cs typeface="Arial"/>
              </a:rPr>
              <a:t>local</a:t>
            </a:r>
            <a:r>
              <a:rPr sz="2000" b="1" spc="-70" dirty="0">
                <a:solidFill>
                  <a:srgbClr val="004F6B"/>
                </a:solidFill>
                <a:latin typeface="+mj-lt"/>
                <a:cs typeface="Arial"/>
              </a:rPr>
              <a:t> </a:t>
            </a:r>
            <a:r>
              <a:rPr sz="2000" b="1" spc="100" dirty="0">
                <a:solidFill>
                  <a:srgbClr val="004F6B"/>
                </a:solidFill>
                <a:latin typeface="+mj-lt"/>
                <a:cs typeface="Arial"/>
              </a:rPr>
              <a:t>community</a:t>
            </a:r>
            <a:r>
              <a:rPr sz="1800" b="1" spc="100" dirty="0">
                <a:solidFill>
                  <a:srgbClr val="004F6B"/>
                </a:solidFill>
                <a:latin typeface="Arial"/>
                <a:cs typeface="Arial"/>
              </a:rPr>
              <a:t>.</a:t>
            </a:r>
            <a:endParaRPr sz="1800" dirty="0">
              <a:latin typeface="Arial"/>
              <a:cs typeface="Arial"/>
            </a:endParaRPr>
          </a:p>
          <a:p>
            <a:pPr marL="12700" marR="5080">
              <a:lnSpc>
                <a:spcPts val="1300"/>
              </a:lnSpc>
              <a:spcBef>
                <a:spcPts val="95"/>
              </a:spcBef>
            </a:pPr>
            <a:endParaRPr lang="en-GB" sz="1200" spc="-100" dirty="0">
              <a:solidFill>
                <a:srgbClr val="004F6B"/>
              </a:solidFill>
              <a:latin typeface="Arial Black"/>
              <a:cs typeface="Arial Black"/>
            </a:endParaRPr>
          </a:p>
          <a:p>
            <a:pPr marL="12700" marR="5080">
              <a:lnSpc>
                <a:spcPts val="1300"/>
              </a:lnSpc>
              <a:spcBef>
                <a:spcPts val="95"/>
              </a:spcBef>
            </a:pPr>
            <a:r>
              <a:rPr lang="en-GB" sz="1400" b="1" spc="-100" dirty="0">
                <a:solidFill>
                  <a:srgbClr val="004F6B"/>
                </a:solidFill>
                <a:cs typeface="Arial Black"/>
              </a:rPr>
              <a:t>Mr. P is one of our Healthwatch Newham Heroes.  He told us that he had been a patient at Newham Hospital and had been discharged from the hospital at 10:00 p.m.</a:t>
            </a:r>
          </a:p>
          <a:p>
            <a:pPr marL="12700" marR="5080">
              <a:lnSpc>
                <a:spcPts val="1300"/>
              </a:lnSpc>
              <a:spcBef>
                <a:spcPts val="95"/>
              </a:spcBef>
            </a:pPr>
            <a:endParaRPr lang="en-GB" sz="1400" b="1" spc="-100" dirty="0">
              <a:solidFill>
                <a:srgbClr val="004F6B"/>
              </a:solidFill>
              <a:cs typeface="Arial Black"/>
            </a:endParaRPr>
          </a:p>
          <a:p>
            <a:pPr marL="12700" marR="5080">
              <a:lnSpc>
                <a:spcPts val="1300"/>
              </a:lnSpc>
              <a:spcBef>
                <a:spcPts val="95"/>
              </a:spcBef>
            </a:pPr>
            <a:r>
              <a:rPr lang="en-GB" sz="1400" b="1" spc="-100" dirty="0">
                <a:solidFill>
                  <a:srgbClr val="004F6B"/>
                </a:solidFill>
                <a:cs typeface="Arial Black"/>
              </a:rPr>
              <a:t>The hospital had been unable to arrange any transport for him.  Dazed, confused, and still unwell from his hospital stay, he slept overnight at a bus stop.</a:t>
            </a:r>
          </a:p>
          <a:p>
            <a:pPr marL="12700" marR="5080">
              <a:lnSpc>
                <a:spcPts val="1300"/>
              </a:lnSpc>
              <a:spcBef>
                <a:spcPts val="95"/>
              </a:spcBef>
            </a:pPr>
            <a:endParaRPr lang="en-GB" sz="1400" b="1" spc="-100" dirty="0">
              <a:solidFill>
                <a:srgbClr val="004F6B"/>
              </a:solidFill>
              <a:cs typeface="Arial Black"/>
            </a:endParaRPr>
          </a:p>
          <a:p>
            <a:pPr marL="12700" marR="5080">
              <a:lnSpc>
                <a:spcPts val="1300"/>
              </a:lnSpc>
              <a:spcBef>
                <a:spcPts val="95"/>
              </a:spcBef>
            </a:pPr>
            <a:r>
              <a:rPr lang="en-GB" sz="1400" b="1" spc="-100" dirty="0">
                <a:solidFill>
                  <a:srgbClr val="004F6B"/>
                </a:solidFill>
                <a:cs typeface="Arial Black"/>
              </a:rPr>
              <a:t>He was discovered the following day by kind passers-by and taken to his home.  His family contacted Healthwatch Newham, expressing distress at his treatment.  We were surprised and contacted Newham Hospital, reporting it as a safeguarding concern.</a:t>
            </a:r>
          </a:p>
          <a:p>
            <a:pPr marL="12700" marR="5080">
              <a:lnSpc>
                <a:spcPts val="1300"/>
              </a:lnSpc>
              <a:spcBef>
                <a:spcPts val="95"/>
              </a:spcBef>
            </a:pPr>
            <a:endParaRPr lang="en-GB" sz="1400" b="1" spc="-100" dirty="0">
              <a:solidFill>
                <a:srgbClr val="004F6B"/>
              </a:solidFill>
              <a:cs typeface="Arial Black"/>
            </a:endParaRPr>
          </a:p>
          <a:p>
            <a:pPr marL="12700" marR="5080">
              <a:lnSpc>
                <a:spcPts val="1300"/>
              </a:lnSpc>
              <a:spcBef>
                <a:spcPts val="95"/>
              </a:spcBef>
            </a:pPr>
            <a:r>
              <a:rPr lang="en-GB" sz="1400" b="1" spc="-100" dirty="0">
                <a:solidFill>
                  <a:srgbClr val="004F6B"/>
                </a:solidFill>
                <a:cs typeface="Arial Black"/>
              </a:rPr>
              <a:t>They asked the team to investigate their discharge processes independently.</a:t>
            </a:r>
          </a:p>
          <a:p>
            <a:pPr marL="12700" marR="5080">
              <a:lnSpc>
                <a:spcPts val="1300"/>
              </a:lnSpc>
              <a:spcBef>
                <a:spcPts val="95"/>
              </a:spcBef>
            </a:pPr>
            <a:endParaRPr lang="en-GB" sz="1400" b="1" spc="-100" dirty="0">
              <a:solidFill>
                <a:srgbClr val="004F6B"/>
              </a:solidFill>
              <a:cs typeface="Arial Black"/>
            </a:endParaRPr>
          </a:p>
          <a:p>
            <a:pPr marL="12700" marR="5080">
              <a:lnSpc>
                <a:spcPts val="1300"/>
              </a:lnSpc>
              <a:spcBef>
                <a:spcPts val="95"/>
              </a:spcBef>
            </a:pPr>
            <a:r>
              <a:rPr lang="en-GB" sz="1400" b="1" spc="-100" dirty="0">
                <a:solidFill>
                  <a:srgbClr val="004F6B"/>
                </a:solidFill>
                <a:cs typeface="Arial Black"/>
              </a:rPr>
              <a:t>Thank you, Mr. P and your family, for sharing your story to help create positive change for everyone who accesses the hospital. </a:t>
            </a:r>
          </a:p>
          <a:p>
            <a:pPr marL="12700" marR="5080">
              <a:lnSpc>
                <a:spcPts val="1300"/>
              </a:lnSpc>
              <a:spcBef>
                <a:spcPts val="95"/>
              </a:spcBef>
            </a:pPr>
            <a:endParaRPr lang="en-GB" sz="1400" b="1" spc="-100" dirty="0">
              <a:solidFill>
                <a:srgbClr val="004F6B"/>
              </a:solidFill>
              <a:cs typeface="Arial Black"/>
            </a:endParaRPr>
          </a:p>
          <a:p>
            <a:pPr marL="12700" marR="5080">
              <a:lnSpc>
                <a:spcPts val="1300"/>
              </a:lnSpc>
              <a:spcBef>
                <a:spcPts val="95"/>
              </a:spcBef>
            </a:pPr>
            <a:r>
              <a:rPr lang="en-GB" sz="1400" b="1" spc="-100" dirty="0">
                <a:solidFill>
                  <a:srgbClr val="004F6B"/>
                </a:solidFill>
                <a:cs typeface="Arial Black"/>
              </a:rPr>
              <a:t>We are now confident that Newham Hospital will endeavour to ensure this will never happen again to one of their patients.</a:t>
            </a:r>
            <a:endParaRPr lang="en-GB" sz="1400" b="1" dirty="0">
              <a:cs typeface="Arial Black"/>
            </a:endParaRPr>
          </a:p>
        </p:txBody>
      </p:sp>
      <p:grpSp>
        <p:nvGrpSpPr>
          <p:cNvPr id="6" name="object 6"/>
          <p:cNvGrpSpPr/>
          <p:nvPr/>
        </p:nvGrpSpPr>
        <p:grpSpPr>
          <a:xfrm>
            <a:off x="504444" y="5032375"/>
            <a:ext cx="6855206" cy="1012190"/>
            <a:chOff x="504444" y="5032375"/>
            <a:chExt cx="6548755" cy="1012190"/>
          </a:xfrm>
        </p:grpSpPr>
        <p:sp>
          <p:nvSpPr>
            <p:cNvPr id="7" name="object 7"/>
            <p:cNvSpPr/>
            <p:nvPr/>
          </p:nvSpPr>
          <p:spPr>
            <a:xfrm>
              <a:off x="504444" y="5468111"/>
              <a:ext cx="6548755" cy="576580"/>
            </a:xfrm>
            <a:custGeom>
              <a:avLst/>
              <a:gdLst/>
              <a:ahLst/>
              <a:cxnLst/>
              <a:rect l="l" t="t" r="r" b="b"/>
              <a:pathLst>
                <a:path w="6548755" h="576579">
                  <a:moveTo>
                    <a:pt x="6548628" y="0"/>
                  </a:moveTo>
                  <a:lnTo>
                    <a:pt x="0" y="0"/>
                  </a:lnTo>
                  <a:lnTo>
                    <a:pt x="0" y="576072"/>
                  </a:lnTo>
                  <a:lnTo>
                    <a:pt x="6548628" y="576072"/>
                  </a:lnTo>
                  <a:lnTo>
                    <a:pt x="6548628" y="0"/>
                  </a:lnTo>
                  <a:close/>
                </a:path>
              </a:pathLst>
            </a:custGeom>
            <a:solidFill>
              <a:srgbClr val="004F6B"/>
            </a:solidFill>
          </p:spPr>
          <p:txBody>
            <a:bodyPr wrap="square" lIns="0" tIns="0" rIns="0" bIns="0" rtlCol="0"/>
            <a:lstStyle/>
            <a:p>
              <a:endParaRPr/>
            </a:p>
          </p:txBody>
        </p:sp>
        <p:sp>
          <p:nvSpPr>
            <p:cNvPr id="8" name="object 8"/>
            <p:cNvSpPr/>
            <p:nvPr/>
          </p:nvSpPr>
          <p:spPr>
            <a:xfrm>
              <a:off x="3576671" y="5032375"/>
              <a:ext cx="909985" cy="908176"/>
            </a:xfrm>
            <a:prstGeom prst="rect">
              <a:avLst/>
            </a:prstGeom>
            <a:blipFill>
              <a:blip r:embed="rId3" cstate="print"/>
              <a:stretch>
                <a:fillRect/>
              </a:stretch>
            </a:blipFill>
          </p:spPr>
          <p:txBody>
            <a:bodyPr wrap="square" lIns="0" tIns="0" rIns="0" bIns="0" rtlCol="0"/>
            <a:lstStyle/>
            <a:p>
              <a:endParaRPr/>
            </a:p>
          </p:txBody>
        </p:sp>
      </p:grpSp>
      <p:sp>
        <p:nvSpPr>
          <p:cNvPr id="9" name="object 9"/>
          <p:cNvSpPr txBox="1"/>
          <p:nvPr/>
        </p:nvSpPr>
        <p:spPr>
          <a:xfrm>
            <a:off x="752957" y="5532500"/>
            <a:ext cx="2967480" cy="443711"/>
          </a:xfrm>
          <a:prstGeom prst="rect">
            <a:avLst/>
          </a:prstGeom>
        </p:spPr>
        <p:txBody>
          <a:bodyPr vert="horz" wrap="square" lIns="0" tIns="12700" rIns="0" bIns="0" rtlCol="0">
            <a:spAutoFit/>
          </a:bodyPr>
          <a:lstStyle/>
          <a:p>
            <a:pPr marL="12700">
              <a:lnSpc>
                <a:spcPct val="100000"/>
              </a:lnSpc>
              <a:spcBef>
                <a:spcPts val="100"/>
              </a:spcBef>
            </a:pPr>
            <a:r>
              <a:rPr sz="2800" b="1" spc="135" dirty="0">
                <a:solidFill>
                  <a:srgbClr val="FFFFFF"/>
                </a:solidFill>
                <a:latin typeface="+mj-lt"/>
                <a:cs typeface="Arial"/>
              </a:rPr>
              <a:t>Healthwatch</a:t>
            </a:r>
            <a:r>
              <a:rPr sz="2800" b="1" spc="-180" dirty="0">
                <a:solidFill>
                  <a:srgbClr val="FFFFFF"/>
                </a:solidFill>
                <a:latin typeface="+mj-lt"/>
                <a:cs typeface="Arial"/>
              </a:rPr>
              <a:t> </a:t>
            </a:r>
            <a:r>
              <a:rPr sz="2800" b="1" spc="55" dirty="0">
                <a:solidFill>
                  <a:srgbClr val="FFFFFF"/>
                </a:solidFill>
                <a:latin typeface="+mj-lt"/>
                <a:cs typeface="Arial"/>
              </a:rPr>
              <a:t>Hero</a:t>
            </a:r>
            <a:endParaRPr sz="2800" dirty="0">
              <a:latin typeface="+mj-lt"/>
              <a:cs typeface="Arial"/>
            </a:endParaRPr>
          </a:p>
        </p:txBody>
      </p:sp>
      <p:sp>
        <p:nvSpPr>
          <p:cNvPr id="10" name="object 10"/>
          <p:cNvSpPr txBox="1">
            <a:spLocks noGrp="1"/>
          </p:cNvSpPr>
          <p:nvPr>
            <p:ph type="sldNum" sz="quarter" idx="7"/>
          </p:nvPr>
        </p:nvSpPr>
        <p:spPr>
          <a:prstGeom prst="rect">
            <a:avLst/>
          </a:prstGeom>
        </p:spPr>
        <p:txBody>
          <a:bodyPr vert="horz" wrap="square" lIns="0" tIns="22225" rIns="0" bIns="0" rtlCol="0">
            <a:spAutoFit/>
          </a:bodyPr>
          <a:lstStyle/>
          <a:p>
            <a:pPr marL="80645">
              <a:lnSpc>
                <a:spcPct val="100000"/>
              </a:lnSpc>
              <a:spcBef>
                <a:spcPts val="175"/>
              </a:spcBef>
            </a:pPr>
            <a:fld id="{81D60167-4931-47E6-BA6A-407CBD079E47}" type="slidenum">
              <a:rPr spc="-90" dirty="0"/>
              <a:t>8</a:t>
            </a:fld>
            <a:endParaRPr spc="-90"/>
          </a:p>
        </p:txBody>
      </p:sp>
      <p:sp>
        <p:nvSpPr>
          <p:cNvPr id="12" name="object 12">
            <a:extLst>
              <a:ext uri="{FF2B5EF4-FFF2-40B4-BE49-F238E27FC236}">
                <a16:creationId xmlns:a16="http://schemas.microsoft.com/office/drawing/2014/main" id="{8033332F-458B-ADFC-2BF8-95C2FEAC8182}"/>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70333" y="5694776"/>
            <a:ext cx="1582420" cy="1031875"/>
          </a:xfrm>
          <a:custGeom>
            <a:avLst/>
            <a:gdLst/>
            <a:ahLst/>
            <a:cxnLst/>
            <a:rect l="l" t="t" r="r" b="b"/>
            <a:pathLst>
              <a:path w="1582420" h="1031875">
                <a:moveTo>
                  <a:pt x="276096" y="0"/>
                </a:moveTo>
                <a:lnTo>
                  <a:pt x="0" y="0"/>
                </a:lnTo>
                <a:lnTo>
                  <a:pt x="1120033" y="1031835"/>
                </a:lnTo>
                <a:lnTo>
                  <a:pt x="1277766" y="836868"/>
                </a:lnTo>
                <a:lnTo>
                  <a:pt x="1037016" y="836868"/>
                </a:lnTo>
                <a:lnTo>
                  <a:pt x="1099998" y="759030"/>
                </a:lnTo>
                <a:lnTo>
                  <a:pt x="276096" y="0"/>
                </a:lnTo>
                <a:close/>
              </a:path>
              <a:path w="1582420" h="1031875">
                <a:moveTo>
                  <a:pt x="1099998" y="759030"/>
                </a:moveTo>
                <a:lnTo>
                  <a:pt x="1037016" y="836868"/>
                </a:lnTo>
                <a:lnTo>
                  <a:pt x="1173676" y="826907"/>
                </a:lnTo>
                <a:lnTo>
                  <a:pt x="1099998" y="759030"/>
                </a:lnTo>
                <a:close/>
              </a:path>
              <a:path w="1582420" h="1031875">
                <a:moveTo>
                  <a:pt x="1581992" y="213848"/>
                </a:moveTo>
                <a:lnTo>
                  <a:pt x="1453664" y="348881"/>
                </a:lnTo>
                <a:lnTo>
                  <a:pt x="1312837" y="504834"/>
                </a:lnTo>
                <a:lnTo>
                  <a:pt x="1173781" y="667842"/>
                </a:lnTo>
                <a:lnTo>
                  <a:pt x="1099998" y="759030"/>
                </a:lnTo>
                <a:lnTo>
                  <a:pt x="1173676" y="826907"/>
                </a:lnTo>
                <a:lnTo>
                  <a:pt x="1037016" y="836868"/>
                </a:lnTo>
                <a:lnTo>
                  <a:pt x="1277766" y="836868"/>
                </a:lnTo>
                <a:lnTo>
                  <a:pt x="1317472" y="787789"/>
                </a:lnTo>
                <a:lnTo>
                  <a:pt x="1318983" y="785922"/>
                </a:lnTo>
                <a:lnTo>
                  <a:pt x="1453231" y="628724"/>
                </a:lnTo>
                <a:lnTo>
                  <a:pt x="1581992" y="485951"/>
                </a:lnTo>
                <a:lnTo>
                  <a:pt x="1581992" y="213848"/>
                </a:lnTo>
                <a:close/>
              </a:path>
              <a:path w="1582420" h="1031875">
                <a:moveTo>
                  <a:pt x="1318983" y="785922"/>
                </a:moveTo>
                <a:lnTo>
                  <a:pt x="1317420" y="787789"/>
                </a:lnTo>
                <a:lnTo>
                  <a:pt x="1318401" y="786641"/>
                </a:lnTo>
                <a:lnTo>
                  <a:pt x="1318983" y="785922"/>
                </a:lnTo>
                <a:close/>
              </a:path>
              <a:path w="1582420" h="1031875">
                <a:moveTo>
                  <a:pt x="1318401" y="786641"/>
                </a:moveTo>
                <a:lnTo>
                  <a:pt x="1317420" y="787789"/>
                </a:lnTo>
                <a:lnTo>
                  <a:pt x="1318401" y="786641"/>
                </a:lnTo>
                <a:close/>
              </a:path>
              <a:path w="1582420" h="1031875">
                <a:moveTo>
                  <a:pt x="1319015" y="785922"/>
                </a:moveTo>
                <a:lnTo>
                  <a:pt x="1318401" y="786641"/>
                </a:lnTo>
                <a:lnTo>
                  <a:pt x="1319015" y="785922"/>
                </a:lnTo>
                <a:close/>
              </a:path>
              <a:path w="1582420" h="1031875">
                <a:moveTo>
                  <a:pt x="1454767" y="626926"/>
                </a:moveTo>
                <a:lnTo>
                  <a:pt x="1453144" y="628724"/>
                </a:lnTo>
                <a:lnTo>
                  <a:pt x="1454767" y="626926"/>
                </a:lnTo>
                <a:close/>
              </a:path>
            </a:pathLst>
          </a:custGeom>
          <a:solidFill>
            <a:srgbClr val="E73D96"/>
          </a:solidFill>
        </p:spPr>
        <p:txBody>
          <a:bodyPr wrap="square" lIns="0" tIns="0" rIns="0" bIns="0" rtlCol="0"/>
          <a:lstStyle/>
          <a:p>
            <a:endParaRPr/>
          </a:p>
        </p:txBody>
      </p:sp>
      <p:sp>
        <p:nvSpPr>
          <p:cNvPr id="3" name="object 3"/>
          <p:cNvSpPr/>
          <p:nvPr/>
        </p:nvSpPr>
        <p:spPr>
          <a:xfrm>
            <a:off x="5058708" y="9141859"/>
            <a:ext cx="2493645" cy="1546225"/>
          </a:xfrm>
          <a:custGeom>
            <a:avLst/>
            <a:gdLst/>
            <a:ahLst/>
            <a:cxnLst/>
            <a:rect l="l" t="t" r="r" b="b"/>
            <a:pathLst>
              <a:path w="2493645" h="1546225">
                <a:moveTo>
                  <a:pt x="2493617" y="0"/>
                </a:moveTo>
                <a:lnTo>
                  <a:pt x="2263106" y="71276"/>
                </a:lnTo>
                <a:lnTo>
                  <a:pt x="1987598" y="174415"/>
                </a:lnTo>
                <a:lnTo>
                  <a:pt x="1714380" y="296230"/>
                </a:lnTo>
                <a:lnTo>
                  <a:pt x="1577094" y="364608"/>
                </a:lnTo>
                <a:lnTo>
                  <a:pt x="1441059" y="436722"/>
                </a:lnTo>
                <a:lnTo>
                  <a:pt x="1305856" y="514335"/>
                </a:lnTo>
                <a:lnTo>
                  <a:pt x="1170862" y="596597"/>
                </a:lnTo>
                <a:lnTo>
                  <a:pt x="1036805" y="683538"/>
                </a:lnTo>
                <a:lnTo>
                  <a:pt x="902644" y="775262"/>
                </a:lnTo>
                <a:lnTo>
                  <a:pt x="769317" y="872528"/>
                </a:lnTo>
                <a:lnTo>
                  <a:pt x="636927" y="974369"/>
                </a:lnTo>
                <a:lnTo>
                  <a:pt x="505266" y="1080983"/>
                </a:lnTo>
                <a:lnTo>
                  <a:pt x="374646" y="1192962"/>
                </a:lnTo>
                <a:lnTo>
                  <a:pt x="243923" y="1309786"/>
                </a:lnTo>
                <a:lnTo>
                  <a:pt x="114970" y="1432743"/>
                </a:lnTo>
                <a:lnTo>
                  <a:pt x="0" y="1545887"/>
                </a:lnTo>
                <a:lnTo>
                  <a:pt x="267478" y="1545887"/>
                </a:lnTo>
                <a:lnTo>
                  <a:pt x="370316" y="1447809"/>
                </a:lnTo>
                <a:lnTo>
                  <a:pt x="372459" y="1445765"/>
                </a:lnTo>
                <a:lnTo>
                  <a:pt x="497807" y="1333900"/>
                </a:lnTo>
                <a:lnTo>
                  <a:pt x="624667" y="1225065"/>
                </a:lnTo>
                <a:lnTo>
                  <a:pt x="626615" y="1223395"/>
                </a:lnTo>
                <a:lnTo>
                  <a:pt x="752524" y="1121460"/>
                </a:lnTo>
                <a:lnTo>
                  <a:pt x="881083" y="1022514"/>
                </a:lnTo>
                <a:lnTo>
                  <a:pt x="1009961" y="928444"/>
                </a:lnTo>
                <a:lnTo>
                  <a:pt x="1012223" y="926795"/>
                </a:lnTo>
                <a:lnTo>
                  <a:pt x="1140039" y="839449"/>
                </a:lnTo>
                <a:lnTo>
                  <a:pt x="1141905" y="838173"/>
                </a:lnTo>
                <a:lnTo>
                  <a:pt x="1269962" y="755237"/>
                </a:lnTo>
                <a:lnTo>
                  <a:pt x="1269816" y="755237"/>
                </a:lnTo>
                <a:lnTo>
                  <a:pt x="1400580" y="675548"/>
                </a:lnTo>
                <a:lnTo>
                  <a:pt x="1402623" y="674303"/>
                </a:lnTo>
                <a:lnTo>
                  <a:pt x="1530672" y="600820"/>
                </a:lnTo>
                <a:lnTo>
                  <a:pt x="1530534" y="600820"/>
                </a:lnTo>
                <a:lnTo>
                  <a:pt x="1533346" y="599284"/>
                </a:lnTo>
                <a:lnTo>
                  <a:pt x="1662138" y="531082"/>
                </a:lnTo>
                <a:lnTo>
                  <a:pt x="1664174" y="530003"/>
                </a:lnTo>
                <a:lnTo>
                  <a:pt x="1792921" y="465879"/>
                </a:lnTo>
                <a:lnTo>
                  <a:pt x="1796460" y="464115"/>
                </a:lnTo>
                <a:lnTo>
                  <a:pt x="1796770" y="464115"/>
                </a:lnTo>
                <a:lnTo>
                  <a:pt x="2056667" y="348214"/>
                </a:lnTo>
                <a:lnTo>
                  <a:pt x="2056240" y="348214"/>
                </a:lnTo>
                <a:lnTo>
                  <a:pt x="2061553" y="346035"/>
                </a:lnTo>
                <a:lnTo>
                  <a:pt x="2062062" y="346035"/>
                </a:lnTo>
                <a:lnTo>
                  <a:pt x="2321828" y="248811"/>
                </a:lnTo>
                <a:lnTo>
                  <a:pt x="2321333" y="248811"/>
                </a:lnTo>
                <a:lnTo>
                  <a:pt x="2326541" y="247047"/>
                </a:lnTo>
                <a:lnTo>
                  <a:pt x="2327039" y="247047"/>
                </a:lnTo>
                <a:lnTo>
                  <a:pt x="2493617" y="195550"/>
                </a:lnTo>
                <a:lnTo>
                  <a:pt x="2493617" y="0"/>
                </a:lnTo>
                <a:close/>
              </a:path>
              <a:path w="2493645" h="1546225">
                <a:moveTo>
                  <a:pt x="372459" y="1445765"/>
                </a:moveTo>
                <a:lnTo>
                  <a:pt x="370272" y="1447809"/>
                </a:lnTo>
                <a:lnTo>
                  <a:pt x="370967" y="1447188"/>
                </a:lnTo>
                <a:lnTo>
                  <a:pt x="372459" y="1445765"/>
                </a:lnTo>
                <a:close/>
              </a:path>
              <a:path w="2493645" h="1546225">
                <a:moveTo>
                  <a:pt x="370967" y="1447188"/>
                </a:moveTo>
                <a:lnTo>
                  <a:pt x="370272" y="1447809"/>
                </a:lnTo>
                <a:lnTo>
                  <a:pt x="370967" y="1447188"/>
                </a:lnTo>
                <a:close/>
              </a:path>
              <a:path w="2493645" h="1546225">
                <a:moveTo>
                  <a:pt x="372560" y="1445765"/>
                </a:moveTo>
                <a:lnTo>
                  <a:pt x="370967" y="1447188"/>
                </a:lnTo>
                <a:lnTo>
                  <a:pt x="372560" y="1445765"/>
                </a:lnTo>
                <a:close/>
              </a:path>
              <a:path w="2493645" h="1546225">
                <a:moveTo>
                  <a:pt x="498796" y="1333017"/>
                </a:moveTo>
                <a:lnTo>
                  <a:pt x="497766" y="1333900"/>
                </a:lnTo>
                <a:lnTo>
                  <a:pt x="498796" y="1333017"/>
                </a:lnTo>
                <a:close/>
              </a:path>
              <a:path w="2493645" h="1546225">
                <a:moveTo>
                  <a:pt x="626615" y="1223395"/>
                </a:moveTo>
                <a:lnTo>
                  <a:pt x="624636" y="1225065"/>
                </a:lnTo>
                <a:lnTo>
                  <a:pt x="625199" y="1224609"/>
                </a:lnTo>
                <a:lnTo>
                  <a:pt x="626615" y="1223395"/>
                </a:lnTo>
                <a:close/>
              </a:path>
              <a:path w="2493645" h="1546225">
                <a:moveTo>
                  <a:pt x="625199" y="1224609"/>
                </a:moveTo>
                <a:lnTo>
                  <a:pt x="624636" y="1225065"/>
                </a:lnTo>
                <a:lnTo>
                  <a:pt x="625199" y="1224609"/>
                </a:lnTo>
                <a:close/>
              </a:path>
              <a:path w="2493645" h="1546225">
                <a:moveTo>
                  <a:pt x="626698" y="1223395"/>
                </a:moveTo>
                <a:lnTo>
                  <a:pt x="625199" y="1224609"/>
                </a:lnTo>
                <a:lnTo>
                  <a:pt x="626698" y="1223395"/>
                </a:lnTo>
                <a:close/>
              </a:path>
              <a:path w="2493645" h="1546225">
                <a:moveTo>
                  <a:pt x="754061" y="1120216"/>
                </a:moveTo>
                <a:lnTo>
                  <a:pt x="752443" y="1121460"/>
                </a:lnTo>
                <a:lnTo>
                  <a:pt x="754061" y="1120216"/>
                </a:lnTo>
                <a:close/>
              </a:path>
              <a:path w="2493645" h="1546225">
                <a:moveTo>
                  <a:pt x="882958" y="1021072"/>
                </a:moveTo>
                <a:lnTo>
                  <a:pt x="880979" y="1022514"/>
                </a:lnTo>
                <a:lnTo>
                  <a:pt x="882958" y="1021072"/>
                </a:lnTo>
                <a:close/>
              </a:path>
              <a:path w="2493645" h="1546225">
                <a:moveTo>
                  <a:pt x="1012223" y="926795"/>
                </a:moveTo>
                <a:lnTo>
                  <a:pt x="1009931" y="928444"/>
                </a:lnTo>
                <a:lnTo>
                  <a:pt x="1010406" y="928120"/>
                </a:lnTo>
                <a:lnTo>
                  <a:pt x="1012223" y="926795"/>
                </a:lnTo>
                <a:close/>
              </a:path>
              <a:path w="2493645" h="1546225">
                <a:moveTo>
                  <a:pt x="1010406" y="928120"/>
                </a:moveTo>
                <a:lnTo>
                  <a:pt x="1009931" y="928444"/>
                </a:lnTo>
                <a:lnTo>
                  <a:pt x="1010406" y="928120"/>
                </a:lnTo>
                <a:close/>
              </a:path>
              <a:path w="2493645" h="1546225">
                <a:moveTo>
                  <a:pt x="1012343" y="926795"/>
                </a:moveTo>
                <a:lnTo>
                  <a:pt x="1010406" y="928120"/>
                </a:lnTo>
                <a:lnTo>
                  <a:pt x="1012343" y="926795"/>
                </a:lnTo>
                <a:close/>
              </a:path>
              <a:path w="2493645" h="1546225">
                <a:moveTo>
                  <a:pt x="1141999" y="838173"/>
                </a:moveTo>
                <a:lnTo>
                  <a:pt x="1140203" y="839337"/>
                </a:lnTo>
                <a:lnTo>
                  <a:pt x="1141999" y="838173"/>
                </a:lnTo>
                <a:close/>
              </a:path>
              <a:path w="2493645" h="1546225">
                <a:moveTo>
                  <a:pt x="1272108" y="753846"/>
                </a:moveTo>
                <a:lnTo>
                  <a:pt x="1269816" y="755237"/>
                </a:lnTo>
                <a:lnTo>
                  <a:pt x="1269962" y="755237"/>
                </a:lnTo>
                <a:lnTo>
                  <a:pt x="1272108" y="753846"/>
                </a:lnTo>
                <a:close/>
              </a:path>
              <a:path w="2493645" h="1546225">
                <a:moveTo>
                  <a:pt x="1402623" y="674303"/>
                </a:moveTo>
                <a:lnTo>
                  <a:pt x="1400540" y="675548"/>
                </a:lnTo>
                <a:lnTo>
                  <a:pt x="1401234" y="675149"/>
                </a:lnTo>
                <a:lnTo>
                  <a:pt x="1402623" y="674303"/>
                </a:lnTo>
                <a:close/>
              </a:path>
              <a:path w="2493645" h="1546225">
                <a:moveTo>
                  <a:pt x="1401234" y="675149"/>
                </a:moveTo>
                <a:lnTo>
                  <a:pt x="1400540" y="675548"/>
                </a:lnTo>
                <a:lnTo>
                  <a:pt x="1401234" y="675149"/>
                </a:lnTo>
                <a:close/>
              </a:path>
              <a:path w="2493645" h="1546225">
                <a:moveTo>
                  <a:pt x="1402708" y="674303"/>
                </a:moveTo>
                <a:lnTo>
                  <a:pt x="1401234" y="675149"/>
                </a:lnTo>
                <a:lnTo>
                  <a:pt x="1402708" y="674303"/>
                </a:lnTo>
                <a:close/>
              </a:path>
              <a:path w="2493645" h="1546225">
                <a:moveTo>
                  <a:pt x="1533346" y="599284"/>
                </a:moveTo>
                <a:lnTo>
                  <a:pt x="1530534" y="600820"/>
                </a:lnTo>
                <a:lnTo>
                  <a:pt x="1532323" y="599872"/>
                </a:lnTo>
                <a:lnTo>
                  <a:pt x="1533346" y="599284"/>
                </a:lnTo>
                <a:close/>
              </a:path>
              <a:path w="2493645" h="1546225">
                <a:moveTo>
                  <a:pt x="1532323" y="599872"/>
                </a:moveTo>
                <a:lnTo>
                  <a:pt x="1530534" y="600820"/>
                </a:lnTo>
                <a:lnTo>
                  <a:pt x="1530672" y="600820"/>
                </a:lnTo>
                <a:lnTo>
                  <a:pt x="1532323" y="599872"/>
                </a:lnTo>
                <a:close/>
              </a:path>
              <a:path w="2493645" h="1546225">
                <a:moveTo>
                  <a:pt x="1533432" y="599284"/>
                </a:moveTo>
                <a:lnTo>
                  <a:pt x="1532323" y="599872"/>
                </a:lnTo>
                <a:lnTo>
                  <a:pt x="1533432" y="599284"/>
                </a:lnTo>
                <a:close/>
              </a:path>
              <a:path w="2493645" h="1546225">
                <a:moveTo>
                  <a:pt x="1664174" y="530003"/>
                </a:moveTo>
                <a:lnTo>
                  <a:pt x="1662091" y="531082"/>
                </a:lnTo>
                <a:lnTo>
                  <a:pt x="1662878" y="530690"/>
                </a:lnTo>
                <a:lnTo>
                  <a:pt x="1664174" y="530003"/>
                </a:lnTo>
                <a:close/>
              </a:path>
              <a:path w="2493645" h="1546225">
                <a:moveTo>
                  <a:pt x="1662878" y="530690"/>
                </a:moveTo>
                <a:lnTo>
                  <a:pt x="1662091" y="531082"/>
                </a:lnTo>
                <a:lnTo>
                  <a:pt x="1662878" y="530690"/>
                </a:lnTo>
                <a:close/>
              </a:path>
              <a:path w="2493645" h="1546225">
                <a:moveTo>
                  <a:pt x="1664256" y="530003"/>
                </a:moveTo>
                <a:lnTo>
                  <a:pt x="1662878" y="530690"/>
                </a:lnTo>
                <a:lnTo>
                  <a:pt x="1664256" y="530003"/>
                </a:lnTo>
                <a:close/>
              </a:path>
              <a:path w="2493645" h="1546225">
                <a:moveTo>
                  <a:pt x="1796460" y="464115"/>
                </a:moveTo>
                <a:lnTo>
                  <a:pt x="1792814" y="465879"/>
                </a:lnTo>
                <a:lnTo>
                  <a:pt x="1793825" y="465428"/>
                </a:lnTo>
                <a:lnTo>
                  <a:pt x="1796460" y="464115"/>
                </a:lnTo>
                <a:close/>
              </a:path>
              <a:path w="2493645" h="1546225">
                <a:moveTo>
                  <a:pt x="1793825" y="465428"/>
                </a:moveTo>
                <a:lnTo>
                  <a:pt x="1792814" y="465879"/>
                </a:lnTo>
                <a:lnTo>
                  <a:pt x="1793825" y="465428"/>
                </a:lnTo>
                <a:close/>
              </a:path>
              <a:path w="2493645" h="1546225">
                <a:moveTo>
                  <a:pt x="1796770" y="464115"/>
                </a:moveTo>
                <a:lnTo>
                  <a:pt x="1796460" y="464115"/>
                </a:lnTo>
                <a:lnTo>
                  <a:pt x="1793825" y="465428"/>
                </a:lnTo>
                <a:lnTo>
                  <a:pt x="1796770" y="464115"/>
                </a:lnTo>
                <a:close/>
              </a:path>
              <a:path w="2493645" h="1546225">
                <a:moveTo>
                  <a:pt x="2061553" y="346035"/>
                </a:moveTo>
                <a:lnTo>
                  <a:pt x="2056240" y="348214"/>
                </a:lnTo>
                <a:lnTo>
                  <a:pt x="2058892" y="347222"/>
                </a:lnTo>
                <a:lnTo>
                  <a:pt x="2061553" y="346035"/>
                </a:lnTo>
                <a:close/>
              </a:path>
              <a:path w="2493645" h="1546225">
                <a:moveTo>
                  <a:pt x="2058892" y="347222"/>
                </a:moveTo>
                <a:lnTo>
                  <a:pt x="2056240" y="348214"/>
                </a:lnTo>
                <a:lnTo>
                  <a:pt x="2056667" y="348214"/>
                </a:lnTo>
                <a:lnTo>
                  <a:pt x="2058892" y="347222"/>
                </a:lnTo>
                <a:close/>
              </a:path>
              <a:path w="2493645" h="1546225">
                <a:moveTo>
                  <a:pt x="2062062" y="346035"/>
                </a:moveTo>
                <a:lnTo>
                  <a:pt x="2061553" y="346035"/>
                </a:lnTo>
                <a:lnTo>
                  <a:pt x="2058892" y="347222"/>
                </a:lnTo>
                <a:lnTo>
                  <a:pt x="2062062" y="346035"/>
                </a:lnTo>
                <a:close/>
              </a:path>
              <a:path w="2493645" h="1546225">
                <a:moveTo>
                  <a:pt x="2326541" y="247047"/>
                </a:moveTo>
                <a:lnTo>
                  <a:pt x="2321333" y="248811"/>
                </a:lnTo>
                <a:lnTo>
                  <a:pt x="2324179" y="247931"/>
                </a:lnTo>
                <a:lnTo>
                  <a:pt x="2326541" y="247047"/>
                </a:lnTo>
                <a:close/>
              </a:path>
              <a:path w="2493645" h="1546225">
                <a:moveTo>
                  <a:pt x="2324179" y="247931"/>
                </a:moveTo>
                <a:lnTo>
                  <a:pt x="2321333" y="248811"/>
                </a:lnTo>
                <a:lnTo>
                  <a:pt x="2321828" y="248811"/>
                </a:lnTo>
                <a:lnTo>
                  <a:pt x="2324179" y="247931"/>
                </a:lnTo>
                <a:close/>
              </a:path>
              <a:path w="2493645" h="1546225">
                <a:moveTo>
                  <a:pt x="2327039" y="247047"/>
                </a:moveTo>
                <a:lnTo>
                  <a:pt x="2326541" y="247047"/>
                </a:lnTo>
                <a:lnTo>
                  <a:pt x="2324179" y="247931"/>
                </a:lnTo>
                <a:lnTo>
                  <a:pt x="2327039" y="247047"/>
                </a:lnTo>
                <a:close/>
              </a:path>
            </a:pathLst>
          </a:custGeom>
          <a:solidFill>
            <a:srgbClr val="84BC00"/>
          </a:solidFill>
        </p:spPr>
        <p:txBody>
          <a:bodyPr wrap="square" lIns="0" tIns="0" rIns="0" bIns="0" rtlCol="0"/>
          <a:lstStyle/>
          <a:p>
            <a:endParaRPr/>
          </a:p>
        </p:txBody>
      </p:sp>
      <p:sp>
        <p:nvSpPr>
          <p:cNvPr id="4" name="object 4"/>
          <p:cNvSpPr txBox="1"/>
          <p:nvPr/>
        </p:nvSpPr>
        <p:spPr>
          <a:xfrm>
            <a:off x="489000" y="7711820"/>
            <a:ext cx="5619115" cy="2228815"/>
          </a:xfrm>
          <a:prstGeom prst="rect">
            <a:avLst/>
          </a:prstGeom>
        </p:spPr>
        <p:txBody>
          <a:bodyPr vert="horz" wrap="square" lIns="0" tIns="12700" rIns="0" bIns="0" rtlCol="0">
            <a:spAutoFit/>
          </a:bodyPr>
          <a:lstStyle/>
          <a:p>
            <a:pPr marL="12700" marR="5080">
              <a:lnSpc>
                <a:spcPct val="100000"/>
              </a:lnSpc>
              <a:spcBef>
                <a:spcPts val="100"/>
              </a:spcBef>
            </a:pPr>
            <a:r>
              <a:rPr sz="2400" b="1" spc="-120" dirty="0">
                <a:solidFill>
                  <a:srgbClr val="004F6B"/>
                </a:solidFill>
                <a:cs typeface="Arial Black"/>
              </a:rPr>
              <a:t>Services </a:t>
            </a:r>
            <a:r>
              <a:rPr sz="2400" b="1" spc="-70" dirty="0">
                <a:solidFill>
                  <a:srgbClr val="004F6B"/>
                </a:solidFill>
                <a:cs typeface="Arial Black"/>
              </a:rPr>
              <a:t>can’t </a:t>
            </a:r>
            <a:r>
              <a:rPr sz="2400" b="1" spc="-55" dirty="0">
                <a:solidFill>
                  <a:srgbClr val="004F6B"/>
                </a:solidFill>
                <a:cs typeface="Arial Black"/>
              </a:rPr>
              <a:t>make improvements </a:t>
            </a:r>
            <a:r>
              <a:rPr sz="2400" b="1" spc="-105" dirty="0">
                <a:solidFill>
                  <a:srgbClr val="004F6B"/>
                </a:solidFill>
                <a:cs typeface="Arial Black"/>
              </a:rPr>
              <a:t>without</a:t>
            </a:r>
            <a:r>
              <a:rPr lang="en-GB" sz="2400" b="1" spc="-105" dirty="0">
                <a:solidFill>
                  <a:srgbClr val="004F6B"/>
                </a:solidFill>
                <a:cs typeface="Arial Black"/>
              </a:rPr>
              <a:t> </a:t>
            </a:r>
            <a:r>
              <a:rPr sz="2400" b="1" spc="-50" dirty="0">
                <a:solidFill>
                  <a:srgbClr val="004F6B"/>
                </a:solidFill>
                <a:cs typeface="Arial Black"/>
              </a:rPr>
              <a:t>hearing</a:t>
            </a:r>
            <a:r>
              <a:rPr sz="2400" b="1" spc="-160" dirty="0">
                <a:solidFill>
                  <a:srgbClr val="004F6B"/>
                </a:solidFill>
                <a:cs typeface="Arial Black"/>
              </a:rPr>
              <a:t> </a:t>
            </a:r>
            <a:r>
              <a:rPr sz="2400" b="1" spc="-65" dirty="0">
                <a:solidFill>
                  <a:srgbClr val="004F6B"/>
                </a:solidFill>
                <a:cs typeface="Arial Black"/>
              </a:rPr>
              <a:t>your</a:t>
            </a:r>
            <a:r>
              <a:rPr sz="2400" b="1" spc="-145" dirty="0">
                <a:solidFill>
                  <a:srgbClr val="004F6B"/>
                </a:solidFill>
                <a:cs typeface="Arial Black"/>
              </a:rPr>
              <a:t> </a:t>
            </a:r>
            <a:r>
              <a:rPr sz="2400" b="1" spc="-135" dirty="0">
                <a:solidFill>
                  <a:srgbClr val="004F6B"/>
                </a:solidFill>
                <a:cs typeface="Arial Black"/>
              </a:rPr>
              <a:t>views. </a:t>
            </a:r>
            <a:r>
              <a:rPr sz="2400" b="1" spc="-105" dirty="0">
                <a:solidFill>
                  <a:srgbClr val="004F6B"/>
                </a:solidFill>
                <a:cs typeface="Arial Black"/>
              </a:rPr>
              <a:t>That’s</a:t>
            </a:r>
            <a:r>
              <a:rPr sz="2400" b="1" spc="-135" dirty="0">
                <a:solidFill>
                  <a:srgbClr val="004F6B"/>
                </a:solidFill>
                <a:cs typeface="Arial Black"/>
              </a:rPr>
              <a:t> </a:t>
            </a:r>
            <a:r>
              <a:rPr sz="2400" b="1" spc="-105" dirty="0">
                <a:solidFill>
                  <a:srgbClr val="004F6B"/>
                </a:solidFill>
                <a:cs typeface="Arial Black"/>
              </a:rPr>
              <a:t>why</a:t>
            </a:r>
            <a:r>
              <a:rPr sz="2400" b="1" spc="-140" dirty="0">
                <a:solidFill>
                  <a:srgbClr val="004F6B"/>
                </a:solidFill>
                <a:cs typeface="Arial Black"/>
              </a:rPr>
              <a:t> </a:t>
            </a:r>
            <a:r>
              <a:rPr lang="en-GB" sz="2400" b="1" spc="-80" dirty="0">
                <a:solidFill>
                  <a:srgbClr val="004F6B"/>
                </a:solidFill>
                <a:cs typeface="Arial Black"/>
              </a:rPr>
              <a:t>we have prioritised listening to feedback from all areas of the community over the last year</a:t>
            </a:r>
            <a:r>
              <a:rPr sz="2400" b="1" spc="-95" dirty="0">
                <a:solidFill>
                  <a:srgbClr val="004F6B"/>
                </a:solidFill>
                <a:cs typeface="Arial Black"/>
              </a:rPr>
              <a:t>.</a:t>
            </a:r>
            <a:r>
              <a:rPr sz="2400" b="1" spc="-170" dirty="0">
                <a:solidFill>
                  <a:srgbClr val="004F6B"/>
                </a:solidFill>
                <a:cs typeface="Arial Black"/>
              </a:rPr>
              <a:t> </a:t>
            </a:r>
            <a:r>
              <a:rPr sz="2400" b="1" spc="-145" dirty="0">
                <a:solidFill>
                  <a:srgbClr val="004F6B"/>
                </a:solidFill>
                <a:cs typeface="Arial Black"/>
              </a:rPr>
              <a:t>This </a:t>
            </a:r>
            <a:r>
              <a:rPr sz="2400" b="1" spc="-105" dirty="0">
                <a:solidFill>
                  <a:srgbClr val="004F6B"/>
                </a:solidFill>
                <a:cs typeface="Arial Black"/>
              </a:rPr>
              <a:t>allows</a:t>
            </a:r>
            <a:r>
              <a:rPr sz="2400" b="1" spc="-150" dirty="0">
                <a:solidFill>
                  <a:srgbClr val="004F6B"/>
                </a:solidFill>
                <a:cs typeface="Arial Black"/>
              </a:rPr>
              <a:t> </a:t>
            </a:r>
            <a:r>
              <a:rPr sz="2400" b="1" spc="-90" dirty="0">
                <a:solidFill>
                  <a:srgbClr val="004F6B"/>
                </a:solidFill>
                <a:cs typeface="Arial Black"/>
              </a:rPr>
              <a:t>us</a:t>
            </a:r>
            <a:r>
              <a:rPr lang="en-GB" sz="2400" b="1" spc="-90" dirty="0">
                <a:solidFill>
                  <a:srgbClr val="004F6B"/>
                </a:solidFill>
                <a:cs typeface="Arial Black"/>
              </a:rPr>
              <a:t> </a:t>
            </a:r>
            <a:r>
              <a:rPr sz="2400" b="1" spc="-95" dirty="0">
                <a:solidFill>
                  <a:srgbClr val="004F6B"/>
                </a:solidFill>
                <a:cs typeface="Arial Black"/>
              </a:rPr>
              <a:t>to</a:t>
            </a:r>
            <a:r>
              <a:rPr sz="2400" b="1" spc="-125" dirty="0">
                <a:solidFill>
                  <a:srgbClr val="004F6B"/>
                </a:solidFill>
                <a:cs typeface="Arial Black"/>
              </a:rPr>
              <a:t> </a:t>
            </a:r>
            <a:r>
              <a:rPr sz="2400" b="1" spc="-55" dirty="0">
                <a:solidFill>
                  <a:srgbClr val="004F6B"/>
                </a:solidFill>
                <a:cs typeface="Arial Black"/>
              </a:rPr>
              <a:t>understand</a:t>
            </a:r>
            <a:r>
              <a:rPr sz="2400" b="1" spc="-140" dirty="0">
                <a:solidFill>
                  <a:srgbClr val="004F6B"/>
                </a:solidFill>
                <a:cs typeface="Arial Black"/>
              </a:rPr>
              <a:t> </a:t>
            </a:r>
            <a:r>
              <a:rPr sz="2400" b="1" spc="-85" dirty="0">
                <a:solidFill>
                  <a:srgbClr val="004F6B"/>
                </a:solidFill>
                <a:cs typeface="Arial Black"/>
              </a:rPr>
              <a:t>the</a:t>
            </a:r>
            <a:r>
              <a:rPr sz="2400" b="1" spc="-140" dirty="0">
                <a:solidFill>
                  <a:srgbClr val="004F6B"/>
                </a:solidFill>
                <a:cs typeface="Arial Black"/>
              </a:rPr>
              <a:t> </a:t>
            </a:r>
            <a:r>
              <a:rPr lang="en-GB" sz="2400" b="1" spc="-100" dirty="0">
                <a:solidFill>
                  <a:srgbClr val="004F6B"/>
                </a:solidFill>
                <a:cs typeface="Arial Black"/>
              </a:rPr>
              <a:t>complete</a:t>
            </a:r>
            <a:r>
              <a:rPr sz="2400" b="1" spc="-150" dirty="0">
                <a:solidFill>
                  <a:srgbClr val="004F6B"/>
                </a:solidFill>
                <a:cs typeface="Arial Black"/>
              </a:rPr>
              <a:t> </a:t>
            </a:r>
            <a:r>
              <a:rPr sz="2400" b="1" spc="-100" dirty="0">
                <a:solidFill>
                  <a:srgbClr val="004F6B"/>
                </a:solidFill>
                <a:cs typeface="Arial Black"/>
              </a:rPr>
              <a:t>picture,</a:t>
            </a:r>
            <a:r>
              <a:rPr sz="2400" b="1" spc="-150" dirty="0">
                <a:solidFill>
                  <a:srgbClr val="004F6B"/>
                </a:solidFill>
                <a:cs typeface="Arial Black"/>
              </a:rPr>
              <a:t> </a:t>
            </a:r>
            <a:r>
              <a:rPr sz="2400" b="1" spc="-65" dirty="0">
                <a:solidFill>
                  <a:srgbClr val="004F6B"/>
                </a:solidFill>
                <a:cs typeface="Arial Black"/>
              </a:rPr>
              <a:t>feed</a:t>
            </a:r>
            <a:r>
              <a:rPr sz="2400" b="1" spc="-140" dirty="0">
                <a:solidFill>
                  <a:srgbClr val="004F6B"/>
                </a:solidFill>
                <a:cs typeface="Arial Black"/>
              </a:rPr>
              <a:t> </a:t>
            </a:r>
            <a:r>
              <a:rPr sz="2400" b="1" spc="-110" dirty="0">
                <a:solidFill>
                  <a:srgbClr val="004F6B"/>
                </a:solidFill>
                <a:cs typeface="Arial Black"/>
              </a:rPr>
              <a:t>this</a:t>
            </a:r>
            <a:r>
              <a:rPr sz="2400" b="1" spc="-130" dirty="0">
                <a:solidFill>
                  <a:srgbClr val="004F6B"/>
                </a:solidFill>
                <a:cs typeface="Arial Black"/>
              </a:rPr>
              <a:t> </a:t>
            </a:r>
            <a:r>
              <a:rPr sz="2400" b="1" spc="-75" dirty="0">
                <a:solidFill>
                  <a:srgbClr val="004F6B"/>
                </a:solidFill>
                <a:cs typeface="Arial Black"/>
              </a:rPr>
              <a:t>back</a:t>
            </a:r>
            <a:r>
              <a:rPr lang="en-GB" sz="2400" b="1" spc="-75" dirty="0">
                <a:solidFill>
                  <a:srgbClr val="004F6B"/>
                </a:solidFill>
                <a:cs typeface="Arial Black"/>
              </a:rPr>
              <a:t> </a:t>
            </a:r>
            <a:r>
              <a:rPr sz="2400" b="1" spc="-95" dirty="0">
                <a:solidFill>
                  <a:srgbClr val="004F6B"/>
                </a:solidFill>
                <a:cs typeface="Arial Black"/>
              </a:rPr>
              <a:t>to </a:t>
            </a:r>
            <a:r>
              <a:rPr sz="2400" b="1" spc="-110" dirty="0">
                <a:solidFill>
                  <a:srgbClr val="004F6B"/>
                </a:solidFill>
                <a:cs typeface="Arial Black"/>
              </a:rPr>
              <a:t>services </a:t>
            </a:r>
            <a:r>
              <a:rPr sz="2400" b="1" dirty="0">
                <a:solidFill>
                  <a:srgbClr val="004F6B"/>
                </a:solidFill>
                <a:cs typeface="Arial Black"/>
              </a:rPr>
              <a:t>and </a:t>
            </a:r>
            <a:r>
              <a:rPr sz="2400" b="1" spc="-60" dirty="0">
                <a:solidFill>
                  <a:srgbClr val="004F6B"/>
                </a:solidFill>
                <a:cs typeface="Arial Black"/>
              </a:rPr>
              <a:t>help </a:t>
            </a:r>
            <a:r>
              <a:rPr sz="2400" b="1" spc="-50" dirty="0">
                <a:solidFill>
                  <a:srgbClr val="004F6B"/>
                </a:solidFill>
                <a:cs typeface="Arial Black"/>
              </a:rPr>
              <a:t>them</a:t>
            </a:r>
            <a:r>
              <a:rPr sz="2400" b="1" spc="-450" dirty="0">
                <a:solidFill>
                  <a:srgbClr val="004F6B"/>
                </a:solidFill>
                <a:cs typeface="Arial Black"/>
              </a:rPr>
              <a:t> </a:t>
            </a:r>
            <a:r>
              <a:rPr sz="2400" b="1" spc="-65" dirty="0">
                <a:solidFill>
                  <a:srgbClr val="004F6B"/>
                </a:solidFill>
                <a:cs typeface="Arial Black"/>
              </a:rPr>
              <a:t>improve.</a:t>
            </a:r>
            <a:endParaRPr sz="2400" b="1" dirty="0">
              <a:cs typeface="Arial Black"/>
            </a:endParaRPr>
          </a:p>
        </p:txBody>
      </p:sp>
      <p:sp>
        <p:nvSpPr>
          <p:cNvPr id="5" name="object 5"/>
          <p:cNvSpPr txBox="1"/>
          <p:nvPr/>
        </p:nvSpPr>
        <p:spPr>
          <a:xfrm>
            <a:off x="492963" y="5931534"/>
            <a:ext cx="5432425" cy="1550035"/>
          </a:xfrm>
          <a:prstGeom prst="rect">
            <a:avLst/>
          </a:prstGeom>
        </p:spPr>
        <p:txBody>
          <a:bodyPr vert="horz" wrap="square" lIns="0" tIns="13335" rIns="0" bIns="0" rtlCol="0">
            <a:spAutoFit/>
          </a:bodyPr>
          <a:lstStyle/>
          <a:p>
            <a:pPr marL="12700" marR="5080">
              <a:lnSpc>
                <a:spcPct val="100000"/>
              </a:lnSpc>
              <a:spcBef>
                <a:spcPts val="105"/>
              </a:spcBef>
            </a:pPr>
            <a:r>
              <a:rPr sz="5000" b="1" spc="125" dirty="0">
                <a:solidFill>
                  <a:srgbClr val="004F6B"/>
                </a:solidFill>
                <a:latin typeface="+mj-lt"/>
                <a:cs typeface="Arial"/>
              </a:rPr>
              <a:t>Listening </a:t>
            </a:r>
            <a:r>
              <a:rPr sz="5000" b="1" spc="250" dirty="0">
                <a:solidFill>
                  <a:srgbClr val="004F6B"/>
                </a:solidFill>
                <a:latin typeface="+mj-lt"/>
                <a:cs typeface="Arial"/>
              </a:rPr>
              <a:t>t</a:t>
            </a:r>
            <a:r>
              <a:rPr lang="en-GB" sz="5000" b="1" spc="250" dirty="0">
                <a:solidFill>
                  <a:srgbClr val="004F6B"/>
                </a:solidFill>
                <a:latin typeface="+mj-lt"/>
                <a:cs typeface="Arial"/>
              </a:rPr>
              <a:t>o </a:t>
            </a:r>
            <a:r>
              <a:rPr sz="5000" b="1" spc="254" dirty="0">
                <a:solidFill>
                  <a:srgbClr val="004F6B"/>
                </a:solidFill>
                <a:latin typeface="+mj-lt"/>
                <a:cs typeface="Arial"/>
              </a:rPr>
              <a:t>your  </a:t>
            </a:r>
            <a:r>
              <a:rPr sz="5000" b="1" spc="229" dirty="0">
                <a:solidFill>
                  <a:srgbClr val="004F6B"/>
                </a:solidFill>
                <a:latin typeface="+mj-lt"/>
                <a:cs typeface="Arial"/>
              </a:rPr>
              <a:t>experiences</a:t>
            </a:r>
            <a:endParaRPr sz="5000" dirty="0">
              <a:latin typeface="+mj-lt"/>
              <a:cs typeface="Arial"/>
            </a:endParaRPr>
          </a:p>
        </p:txBody>
      </p:sp>
      <p:sp>
        <p:nvSpPr>
          <p:cNvPr id="6" name="object 6"/>
          <p:cNvSpPr/>
          <p:nvPr/>
        </p:nvSpPr>
        <p:spPr>
          <a:xfrm>
            <a:off x="0" y="0"/>
            <a:ext cx="7555992" cy="5710428"/>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22225" rIns="0" bIns="0" rtlCol="0">
            <a:spAutoFit/>
          </a:bodyPr>
          <a:lstStyle/>
          <a:p>
            <a:pPr marL="80645">
              <a:lnSpc>
                <a:spcPct val="100000"/>
              </a:lnSpc>
              <a:spcBef>
                <a:spcPts val="175"/>
              </a:spcBef>
            </a:pPr>
            <a:fld id="{81D60167-4931-47E6-BA6A-407CBD079E47}" type="slidenum">
              <a:rPr spc="-90" dirty="0"/>
              <a:t>9</a:t>
            </a:fld>
            <a:endParaRPr spc="-90"/>
          </a:p>
        </p:txBody>
      </p:sp>
      <p:sp>
        <p:nvSpPr>
          <p:cNvPr id="9" name="object 12">
            <a:extLst>
              <a:ext uri="{FF2B5EF4-FFF2-40B4-BE49-F238E27FC236}">
                <a16:creationId xmlns:a16="http://schemas.microsoft.com/office/drawing/2014/main" id="{852ACD05-9F97-57FE-9F79-9C52C6593580}"/>
              </a:ext>
            </a:extLst>
          </p:cNvPr>
          <p:cNvSpPr txBox="1">
            <a:spLocks noGrp="1"/>
          </p:cNvSpPr>
          <p:nvPr>
            <p:ph type="ftr" sz="quarter" idx="5"/>
          </p:nvPr>
        </p:nvSpPr>
        <p:spPr>
          <a:xfrm>
            <a:off x="487780" y="10149713"/>
            <a:ext cx="2833269" cy="141705"/>
          </a:xfrm>
          <a:prstGeom prst="rect">
            <a:avLst/>
          </a:prstGeom>
        </p:spPr>
        <p:txBody>
          <a:bodyPr vert="horz" wrap="square" lIns="0" tIns="18415" rIns="0" bIns="0" rtlCol="0">
            <a:spAutoFit/>
          </a:bodyPr>
          <a:lstStyle/>
          <a:p>
            <a:pPr marL="12700">
              <a:lnSpc>
                <a:spcPct val="100000"/>
              </a:lnSpc>
              <a:spcBef>
                <a:spcPts val="145"/>
              </a:spcBef>
            </a:pPr>
            <a:r>
              <a:rPr spc="5"/>
              <a:t>Healthwatch</a:t>
            </a:r>
            <a:r>
              <a:rPr spc="-85"/>
              <a:t> </a:t>
            </a:r>
            <a:r>
              <a:rPr lang="en-GB"/>
              <a:t>Newham</a:t>
            </a:r>
            <a:r>
              <a:rPr spc="-75"/>
              <a:t> </a:t>
            </a:r>
            <a:r>
              <a:rPr spc="5"/>
              <a:t>Annual</a:t>
            </a:r>
            <a:r>
              <a:rPr spc="-75"/>
              <a:t> </a:t>
            </a:r>
            <a:r>
              <a:rPr spc="-10"/>
              <a:t>Report</a:t>
            </a:r>
            <a:r>
              <a:rPr spc="-80"/>
              <a:t> </a:t>
            </a:r>
            <a:r>
              <a:rPr spc="-20"/>
              <a:t>2022</a:t>
            </a:r>
            <a:r>
              <a:rPr lang="en-GB" spc="-20"/>
              <a:t>/</a:t>
            </a:r>
            <a:r>
              <a:rPr spc="-20"/>
              <a:t>23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2647F397EFD949BF87A528E56ECF33" ma:contentTypeVersion="3" ma:contentTypeDescription="Create a new document." ma:contentTypeScope="" ma:versionID="73e79ff13db4eea043ce9b6fbdf5d8ed">
  <xsd:schema xmlns:xsd="http://www.w3.org/2001/XMLSchema" xmlns:xs="http://www.w3.org/2001/XMLSchema" xmlns:p="http://schemas.microsoft.com/office/2006/metadata/properties" xmlns:ns3="52e111d3-ea77-434b-b363-ed24a550218d" targetNamespace="http://schemas.microsoft.com/office/2006/metadata/properties" ma:root="true" ma:fieldsID="3b4cf2dccafc94b89529de803d6bd830" ns3:_="">
    <xsd:import namespace="52e111d3-ea77-434b-b363-ed24a550218d"/>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e111d3-ea77-434b-b363-ed24a55021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29B67A-0CDF-4C7C-A5BE-F04D6B8FEC87}">
  <ds:schemaRefs>
    <ds:schemaRef ds:uri="52e111d3-ea77-434b-b363-ed24a550218d"/>
    <ds:schemaRef ds:uri="http://purl.org/dc/term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0D0D539-5E83-4F3B-AB9F-76FFEAB9BA97}">
  <ds:schemaRefs>
    <ds:schemaRef ds:uri="http://schemas.microsoft.com/sharepoint/v3/contenttype/forms"/>
  </ds:schemaRefs>
</ds:datastoreItem>
</file>

<file path=customXml/itemProps3.xml><?xml version="1.0" encoding="utf-8"?>
<ds:datastoreItem xmlns:ds="http://schemas.openxmlformats.org/officeDocument/2006/customXml" ds:itemID="{E085BFEA-9EFF-4AFC-87DA-E00FCA0FFA2D}">
  <ds:schemaRefs>
    <ds:schemaRef ds:uri="52e111d3-ea77-434b-b363-ed24a55021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TotalTime>
  <Words>5309</Words>
  <Application>Microsoft Office PowerPoint</Application>
  <PresentationFormat>Custom</PresentationFormat>
  <Paragraphs>431</Paragraphs>
  <Slides>29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 Black</vt:lpstr>
      <vt:lpstr>Calibri</vt:lpstr>
      <vt:lpstr>Poppins</vt:lpstr>
      <vt:lpstr>Symbol</vt:lpstr>
      <vt:lpstr>Times New Roman</vt:lpstr>
      <vt:lpstr>Verdana</vt:lpstr>
      <vt:lpstr>Office Theme</vt:lpstr>
      <vt:lpstr>Together</vt:lpstr>
      <vt:lpstr>Contents</vt:lpstr>
      <vt:lpstr>Message from our Team</vt:lpstr>
      <vt:lpstr>About us</vt:lpstr>
      <vt:lpstr>Year in review    </vt:lpstr>
      <vt:lpstr>How we’ve made a difference this year</vt:lpstr>
      <vt:lpstr>10 years of improving care</vt:lpstr>
      <vt:lpstr>PowerPoint Presentation</vt:lpstr>
      <vt:lpstr>PowerPoint Presentation</vt:lpstr>
      <vt:lpstr>Hospital Discharge – what is the experience for patients</vt:lpstr>
      <vt:lpstr>Community Listening Ears</vt:lpstr>
      <vt:lpstr>Three ways we have made a  difference for the community</vt:lpstr>
      <vt:lpstr>Hearing from all communities</vt:lpstr>
      <vt:lpstr>Understanding how the maternity experience informs choice</vt:lpstr>
      <vt:lpstr>PowerPoint Presentation</vt:lpstr>
      <vt:lpstr>PowerPoint Presentation</vt:lpstr>
      <vt:lpstr>PowerPoint Presentation</vt:lpstr>
      <vt:lpstr>Advice and  information</vt:lpstr>
      <vt:lpstr>PowerPoint Presentation</vt:lpstr>
      <vt:lpstr>PowerPoint Presentation</vt:lpstr>
      <vt:lpstr>Volunteering</vt:lpstr>
      <vt:lpstr>PowerPoint Presentation</vt:lpstr>
      <vt:lpstr>PowerPoint Presentation</vt:lpstr>
      <vt:lpstr>Finance and future priorities</vt:lpstr>
      <vt:lpstr>PowerPoint Presentation</vt:lpstr>
      <vt:lpstr>PowerPoint Presentation</vt:lpstr>
      <vt:lpstr>The way we work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Pal</dc:creator>
  <cp:lastModifiedBy>Safiya Uthman</cp:lastModifiedBy>
  <cp:revision>3</cp:revision>
  <dcterms:created xsi:type="dcterms:W3CDTF">2023-05-30T15:58:07Z</dcterms:created>
  <dcterms:modified xsi:type="dcterms:W3CDTF">2023-09-18T09:26:21Z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2023-05-30T00:00:00Z</vt:filetime>
  </property>
  <property fmtid="{D5CDD505-2E9C-101B-9397-08002B2CF9AE}" pid="3" name="Creator">
    <vt:lpwstr>Microsoft® PowerPoint® for Microsoft 365</vt:lpwstr>
  </property>
  <property fmtid="{D5CDD505-2E9C-101B-9397-08002B2CF9AE}" pid="4" name="LastSaved">
    <vt:filetime>2023-05-30T00:00:00Z</vt:filetime>
  </property>
  <property fmtid="{D5CDD505-2E9C-101B-9397-08002B2CF9AE}" pid="5" name="ContentTypeId">
    <vt:lpwstr>0x010100F52647F397EFD949BF87A528E56ECF33</vt:lpwstr>
  </property>
</Properties>
</file>